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44"/>
  </p:notesMasterIdLst>
  <p:sldIdLst>
    <p:sldId id="288" r:id="rId3"/>
    <p:sldId id="358" r:id="rId4"/>
    <p:sldId id="359" r:id="rId5"/>
    <p:sldId id="360" r:id="rId6"/>
    <p:sldId id="361"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294" r:id="rId28"/>
    <p:sldId id="302" r:id="rId29"/>
    <p:sldId id="327" r:id="rId30"/>
    <p:sldId id="328" r:id="rId31"/>
    <p:sldId id="329" r:id="rId32"/>
    <p:sldId id="330" r:id="rId33"/>
    <p:sldId id="331" r:id="rId34"/>
    <p:sldId id="332" r:id="rId35"/>
    <p:sldId id="333" r:id="rId36"/>
    <p:sldId id="334" r:id="rId37"/>
    <p:sldId id="335" r:id="rId38"/>
    <p:sldId id="336" r:id="rId39"/>
    <p:sldId id="337" r:id="rId40"/>
    <p:sldId id="323" r:id="rId41"/>
    <p:sldId id="362" r:id="rId42"/>
    <p:sldId id="326" r:id="rId43"/>
  </p:sldIdLst>
  <p:sldSz cx="9144000" cy="6858000" type="screen4x3"/>
  <p:notesSz cx="6985000" cy="9271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213A7C-CE8A-4CD1-9EFA-5173EEC951B1}">
          <p14:sldIdLst>
            <p14:sldId id="288"/>
          </p14:sldIdLst>
        </p14:section>
        <p14:section name="Introduction" id="{937521EB-124E-45CB-B2B6-FD2C5D21AEB7}">
          <p14:sldIdLst>
            <p14:sldId id="358"/>
            <p14:sldId id="359"/>
            <p14:sldId id="360"/>
            <p14:sldId id="361"/>
          </p14:sldIdLst>
        </p14:section>
        <p14:section name="DHS" id="{4A3F6ED4-6E1B-4DF3-8475-7D81406548A6}">
          <p14:sldIdLst>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Lst>
        </p14:section>
        <p14:section name="Pascua Yaqui" id="{B70DFD3F-7AD8-4106-9EDA-BEEE5BB03A20}">
          <p14:sldIdLst>
            <p14:sldId id="294"/>
            <p14:sldId id="302"/>
            <p14:sldId id="327"/>
            <p14:sldId id="328"/>
            <p14:sldId id="329"/>
            <p14:sldId id="330"/>
            <p14:sldId id="331"/>
            <p14:sldId id="332"/>
            <p14:sldId id="333"/>
            <p14:sldId id="334"/>
            <p14:sldId id="335"/>
            <p14:sldId id="336"/>
            <p14:sldId id="337"/>
          </p14:sldIdLst>
        </p14:section>
        <p14:section name="Real IDs" id="{61E4EFCE-6CB7-406D-BFAF-736455F0E5AE}">
          <p14:sldIdLst>
            <p14:sldId id="323"/>
            <p14:sldId id="362"/>
            <p14:sldId id="326"/>
          </p14:sldIdLst>
        </p14:section>
      </p14:sectionLst>
    </p:ext>
    <p:ext uri="{EFAFB233-063F-42B5-8137-9DF3F51BA10A}">
      <p15:sldGuideLst xmlns:p15="http://schemas.microsoft.com/office/powerpoint/2012/main">
        <p15:guide id="1" orient="horz" pos="480" userDrawn="1">
          <p15:clr>
            <a:srgbClr val="A4A3A4"/>
          </p15:clr>
        </p15:guide>
        <p15:guide id="2" orient="horz" pos="3929">
          <p15:clr>
            <a:srgbClr val="A4A3A4"/>
          </p15:clr>
        </p15:guide>
        <p15:guide id="3" orient="horz" pos="336" userDrawn="1">
          <p15:clr>
            <a:srgbClr val="A4A3A4"/>
          </p15:clr>
        </p15:guide>
        <p15:guide id="4" orient="horz" pos="133">
          <p15:clr>
            <a:srgbClr val="A4A3A4"/>
          </p15:clr>
        </p15:guide>
        <p15:guide id="5" orient="horz" pos="1047">
          <p15:clr>
            <a:srgbClr val="A4A3A4"/>
          </p15:clr>
        </p15:guide>
        <p15:guide id="6" orient="horz" pos="944">
          <p15:clr>
            <a:srgbClr val="A4A3A4"/>
          </p15:clr>
        </p15:guide>
        <p15:guide id="7" pos="2880">
          <p15:clr>
            <a:srgbClr val="A4A3A4"/>
          </p15:clr>
        </p15:guide>
        <p15:guide id="8" pos="287">
          <p15:clr>
            <a:srgbClr val="A4A3A4"/>
          </p15:clr>
        </p15:guide>
        <p15:guide id="9" pos="5472">
          <p15:clr>
            <a:srgbClr val="A4A3A4"/>
          </p15:clr>
        </p15:guide>
        <p15:guide id="10" pos="2995">
          <p15:clr>
            <a:srgbClr val="A4A3A4"/>
          </p15:clr>
        </p15:guide>
        <p15:guide id="11" pos="2765">
          <p15:clr>
            <a:srgbClr val="A4A3A4"/>
          </p15:clr>
        </p15:guide>
      </p15:sldGuideLst>
    </p:ext>
    <p:ext uri="{2D200454-40CA-4A62-9FC3-DE9A4176ACB9}">
      <p15:notesGuideLst xmlns:p15="http://schemas.microsoft.com/office/powerpoint/2012/main">
        <p15:guide id="1" orient="horz" pos="2920"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776"/>
    <a:srgbClr val="F9D337"/>
    <a:srgbClr val="4D4D4D"/>
    <a:srgbClr val="A0CFEB"/>
    <a:srgbClr val="00A9E0"/>
    <a:srgbClr val="61C25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93663" autoAdjust="0"/>
  </p:normalViewPr>
  <p:slideViewPr>
    <p:cSldViewPr snapToGrid="0" showGuides="1">
      <p:cViewPr varScale="1">
        <p:scale>
          <a:sx n="107" d="100"/>
          <a:sy n="107" d="100"/>
        </p:scale>
        <p:origin x="1444" y="52"/>
      </p:cViewPr>
      <p:guideLst>
        <p:guide orient="horz" pos="480"/>
        <p:guide orient="horz" pos="3929"/>
        <p:guide orient="horz" pos="336"/>
        <p:guide orient="horz" pos="133"/>
        <p:guide orient="horz" pos="1047"/>
        <p:guide orient="horz" pos="944"/>
        <p:guide pos="2880"/>
        <p:guide pos="287"/>
        <p:guide pos="5472"/>
        <p:guide pos="2995"/>
        <p:guide pos="2765"/>
      </p:guideLst>
    </p:cSldViewPr>
  </p:slideViewPr>
  <p:outlineViewPr>
    <p:cViewPr>
      <p:scale>
        <a:sx n="33" d="100"/>
        <a:sy n="33" d="100"/>
      </p:scale>
      <p:origin x="0" y="-91"/>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2" d="100"/>
          <a:sy n="52" d="100"/>
        </p:scale>
        <p:origin x="2654" y="5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3550"/>
          </a:xfrm>
          <a:prstGeom prst="rect">
            <a:avLst/>
          </a:prstGeom>
        </p:spPr>
        <p:txBody>
          <a:bodyPr vert="horz" lIns="92846" tIns="46424" rIns="92846" bIns="46424" rtlCol="0"/>
          <a:lstStyle>
            <a:lvl1pPr algn="l">
              <a:defRPr sz="1200"/>
            </a:lvl1pPr>
          </a:lstStyle>
          <a:p>
            <a:endParaRPr lang="en-US"/>
          </a:p>
        </p:txBody>
      </p:sp>
      <p:sp>
        <p:nvSpPr>
          <p:cNvPr id="3" name="Date Placeholder 2"/>
          <p:cNvSpPr>
            <a:spLocks noGrp="1"/>
          </p:cNvSpPr>
          <p:nvPr>
            <p:ph type="dt" idx="1"/>
          </p:nvPr>
        </p:nvSpPr>
        <p:spPr>
          <a:xfrm>
            <a:off x="3956551" y="0"/>
            <a:ext cx="3026833" cy="463550"/>
          </a:xfrm>
          <a:prstGeom prst="rect">
            <a:avLst/>
          </a:prstGeom>
        </p:spPr>
        <p:txBody>
          <a:bodyPr vert="horz" lIns="92846" tIns="46424" rIns="92846" bIns="46424" rtlCol="0"/>
          <a:lstStyle>
            <a:lvl1pPr algn="r">
              <a:defRPr sz="1200"/>
            </a:lvl1pPr>
          </a:lstStyle>
          <a:p>
            <a:fld id="{D11B58C4-30CB-47C3-A908-43A78A6909FC}" type="datetimeFigureOut">
              <a:rPr lang="en-US" smtClean="0"/>
              <a:pPr/>
              <a:t>8/18/2022</a:t>
            </a:fld>
            <a:endParaRPr lang="en-US"/>
          </a:p>
        </p:txBody>
      </p:sp>
      <p:sp>
        <p:nvSpPr>
          <p:cNvPr id="4" name="Slide Image Placeholder 3"/>
          <p:cNvSpPr>
            <a:spLocks noGrp="1" noRot="1" noChangeAspect="1"/>
          </p:cNvSpPr>
          <p:nvPr>
            <p:ph type="sldImg" idx="2"/>
          </p:nvPr>
        </p:nvSpPr>
        <p:spPr>
          <a:xfrm>
            <a:off x="1174750" y="693738"/>
            <a:ext cx="4635500" cy="3476625"/>
          </a:xfrm>
          <a:prstGeom prst="rect">
            <a:avLst/>
          </a:prstGeom>
          <a:noFill/>
          <a:ln w="12700">
            <a:solidFill>
              <a:prstClr val="black"/>
            </a:solidFill>
          </a:ln>
        </p:spPr>
        <p:txBody>
          <a:bodyPr vert="horz" lIns="92846" tIns="46424" rIns="92846" bIns="46424"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46" tIns="46424" rIns="92846" bIns="464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05841"/>
            <a:ext cx="3026833" cy="463550"/>
          </a:xfrm>
          <a:prstGeom prst="rect">
            <a:avLst/>
          </a:prstGeom>
        </p:spPr>
        <p:txBody>
          <a:bodyPr vert="horz" lIns="92846" tIns="46424" rIns="92846" bIns="46424"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05841"/>
            <a:ext cx="3026833" cy="463550"/>
          </a:xfrm>
          <a:prstGeom prst="rect">
            <a:avLst/>
          </a:prstGeom>
        </p:spPr>
        <p:txBody>
          <a:bodyPr vert="horz" lIns="92846" tIns="46424" rIns="92846" bIns="46424" rtlCol="0" anchor="b"/>
          <a:lstStyle>
            <a:lvl1pPr algn="r">
              <a:defRPr sz="1200"/>
            </a:lvl1pPr>
          </a:lstStyle>
          <a:p>
            <a:fld id="{B29D79EE-C4C4-4933-BD77-7AC086FBA674}" type="slidenum">
              <a:rPr lang="en-US" smtClean="0"/>
              <a:pPr/>
              <a:t>‹#›</a:t>
            </a:fld>
            <a:endParaRPr lang="en-US"/>
          </a:p>
        </p:txBody>
      </p:sp>
    </p:spTree>
    <p:extLst>
      <p:ext uri="{BB962C8B-B14F-4D97-AF65-F5344CB8AC3E}">
        <p14:creationId xmlns:p14="http://schemas.microsoft.com/office/powerpoint/2010/main" val="1479360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1</a:t>
            </a:fld>
            <a:endParaRPr lang="en-US"/>
          </a:p>
        </p:txBody>
      </p:sp>
    </p:spTree>
    <p:extLst>
      <p:ext uri="{BB962C8B-B14F-4D97-AF65-F5344CB8AC3E}">
        <p14:creationId xmlns:p14="http://schemas.microsoft.com/office/powerpoint/2010/main" val="271926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885825">
              <a:defRPr>
                <a:solidFill>
                  <a:schemeClr val="tx1"/>
                </a:solidFill>
                <a:latin typeface="Garamond" panose="02020404030301010803" pitchFamily="18" charset="0"/>
              </a:defRPr>
            </a:lvl1pPr>
            <a:lvl2pPr marL="742950" indent="-285750" defTabSz="885825">
              <a:defRPr>
                <a:solidFill>
                  <a:schemeClr val="tx1"/>
                </a:solidFill>
                <a:latin typeface="Garamond" panose="02020404030301010803" pitchFamily="18" charset="0"/>
              </a:defRPr>
            </a:lvl2pPr>
            <a:lvl3pPr marL="1143000" indent="-228600" defTabSz="885825">
              <a:defRPr>
                <a:solidFill>
                  <a:schemeClr val="tx1"/>
                </a:solidFill>
                <a:latin typeface="Garamond" panose="02020404030301010803" pitchFamily="18" charset="0"/>
              </a:defRPr>
            </a:lvl3pPr>
            <a:lvl4pPr marL="1600200" indent="-228600" defTabSz="885825">
              <a:defRPr>
                <a:solidFill>
                  <a:schemeClr val="tx1"/>
                </a:solidFill>
                <a:latin typeface="Garamond" panose="02020404030301010803" pitchFamily="18" charset="0"/>
              </a:defRPr>
            </a:lvl4pPr>
            <a:lvl5pPr marL="2057400" indent="-228600" defTabSz="885825">
              <a:defRPr>
                <a:solidFill>
                  <a:schemeClr val="tx1"/>
                </a:solidFill>
                <a:latin typeface="Garamond" panose="02020404030301010803" pitchFamily="18" charset="0"/>
              </a:defRPr>
            </a:lvl5pPr>
            <a:lvl6pPr marL="2514600" indent="-228600" defTabSz="885825" eaLnBrk="0" fontAlgn="base" hangingPunct="0">
              <a:spcBef>
                <a:spcPct val="0"/>
              </a:spcBef>
              <a:spcAft>
                <a:spcPct val="0"/>
              </a:spcAft>
              <a:defRPr>
                <a:solidFill>
                  <a:schemeClr val="tx1"/>
                </a:solidFill>
                <a:latin typeface="Garamond" panose="02020404030301010803" pitchFamily="18" charset="0"/>
              </a:defRPr>
            </a:lvl6pPr>
            <a:lvl7pPr marL="2971800" indent="-228600" defTabSz="885825" eaLnBrk="0" fontAlgn="base" hangingPunct="0">
              <a:spcBef>
                <a:spcPct val="0"/>
              </a:spcBef>
              <a:spcAft>
                <a:spcPct val="0"/>
              </a:spcAft>
              <a:defRPr>
                <a:solidFill>
                  <a:schemeClr val="tx1"/>
                </a:solidFill>
                <a:latin typeface="Garamond" panose="02020404030301010803" pitchFamily="18" charset="0"/>
              </a:defRPr>
            </a:lvl7pPr>
            <a:lvl8pPr marL="3429000" indent="-228600" defTabSz="885825" eaLnBrk="0" fontAlgn="base" hangingPunct="0">
              <a:spcBef>
                <a:spcPct val="0"/>
              </a:spcBef>
              <a:spcAft>
                <a:spcPct val="0"/>
              </a:spcAft>
              <a:defRPr>
                <a:solidFill>
                  <a:schemeClr val="tx1"/>
                </a:solidFill>
                <a:latin typeface="Garamond" panose="02020404030301010803" pitchFamily="18" charset="0"/>
              </a:defRPr>
            </a:lvl8pPr>
            <a:lvl9pPr marL="3886200" indent="-228600" defTabSz="885825" eaLnBrk="0" fontAlgn="base" hangingPunct="0">
              <a:spcBef>
                <a:spcPct val="0"/>
              </a:spcBef>
              <a:spcAft>
                <a:spcPct val="0"/>
              </a:spcAft>
              <a:defRPr>
                <a:solidFill>
                  <a:schemeClr val="tx1"/>
                </a:solidFill>
                <a:latin typeface="Garamond" panose="02020404030301010803" pitchFamily="18" charset="0"/>
              </a:defRPr>
            </a:lvl9pPr>
          </a:lstStyle>
          <a:p>
            <a:fld id="{6285AD03-9DCD-4FE4-A7F6-B49BAC9637DF}" type="slidenum">
              <a:rPr lang="en-US" altLang="en-US" smtClean="0">
                <a:latin typeface="Times" panose="02020603050405020304" pitchFamily="18" charset="0"/>
              </a:rPr>
              <a:pPr/>
              <a:t>6</a:t>
            </a:fld>
            <a:endParaRPr lang="en-US" altLang="en-US">
              <a:latin typeface="Times"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4"/>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82862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885825">
              <a:defRPr>
                <a:solidFill>
                  <a:schemeClr val="tx1"/>
                </a:solidFill>
                <a:latin typeface="Garamond" panose="02020404030301010803" pitchFamily="18" charset="0"/>
              </a:defRPr>
            </a:lvl1pPr>
            <a:lvl2pPr marL="742950" indent="-285750" defTabSz="885825">
              <a:defRPr>
                <a:solidFill>
                  <a:schemeClr val="tx1"/>
                </a:solidFill>
                <a:latin typeface="Garamond" panose="02020404030301010803" pitchFamily="18" charset="0"/>
              </a:defRPr>
            </a:lvl2pPr>
            <a:lvl3pPr marL="1143000" indent="-228600" defTabSz="885825">
              <a:defRPr>
                <a:solidFill>
                  <a:schemeClr val="tx1"/>
                </a:solidFill>
                <a:latin typeface="Garamond" panose="02020404030301010803" pitchFamily="18" charset="0"/>
              </a:defRPr>
            </a:lvl3pPr>
            <a:lvl4pPr marL="1600200" indent="-228600" defTabSz="885825">
              <a:defRPr>
                <a:solidFill>
                  <a:schemeClr val="tx1"/>
                </a:solidFill>
                <a:latin typeface="Garamond" panose="02020404030301010803" pitchFamily="18" charset="0"/>
              </a:defRPr>
            </a:lvl4pPr>
            <a:lvl5pPr marL="2057400" indent="-228600" defTabSz="885825">
              <a:defRPr>
                <a:solidFill>
                  <a:schemeClr val="tx1"/>
                </a:solidFill>
                <a:latin typeface="Garamond" panose="02020404030301010803" pitchFamily="18" charset="0"/>
              </a:defRPr>
            </a:lvl5pPr>
            <a:lvl6pPr marL="2514600" indent="-228600" defTabSz="885825" eaLnBrk="0" fontAlgn="base" hangingPunct="0">
              <a:spcBef>
                <a:spcPct val="0"/>
              </a:spcBef>
              <a:spcAft>
                <a:spcPct val="0"/>
              </a:spcAft>
              <a:defRPr>
                <a:solidFill>
                  <a:schemeClr val="tx1"/>
                </a:solidFill>
                <a:latin typeface="Garamond" panose="02020404030301010803" pitchFamily="18" charset="0"/>
              </a:defRPr>
            </a:lvl6pPr>
            <a:lvl7pPr marL="2971800" indent="-228600" defTabSz="885825" eaLnBrk="0" fontAlgn="base" hangingPunct="0">
              <a:spcBef>
                <a:spcPct val="0"/>
              </a:spcBef>
              <a:spcAft>
                <a:spcPct val="0"/>
              </a:spcAft>
              <a:defRPr>
                <a:solidFill>
                  <a:schemeClr val="tx1"/>
                </a:solidFill>
                <a:latin typeface="Garamond" panose="02020404030301010803" pitchFamily="18" charset="0"/>
              </a:defRPr>
            </a:lvl7pPr>
            <a:lvl8pPr marL="3429000" indent="-228600" defTabSz="885825" eaLnBrk="0" fontAlgn="base" hangingPunct="0">
              <a:spcBef>
                <a:spcPct val="0"/>
              </a:spcBef>
              <a:spcAft>
                <a:spcPct val="0"/>
              </a:spcAft>
              <a:defRPr>
                <a:solidFill>
                  <a:schemeClr val="tx1"/>
                </a:solidFill>
                <a:latin typeface="Garamond" panose="02020404030301010803" pitchFamily="18" charset="0"/>
              </a:defRPr>
            </a:lvl8pPr>
            <a:lvl9pPr marL="3886200" indent="-228600" defTabSz="885825" eaLnBrk="0" fontAlgn="base" hangingPunct="0">
              <a:spcBef>
                <a:spcPct val="0"/>
              </a:spcBef>
              <a:spcAft>
                <a:spcPct val="0"/>
              </a:spcAft>
              <a:defRPr>
                <a:solidFill>
                  <a:schemeClr val="tx1"/>
                </a:solidFill>
                <a:latin typeface="Garamond" panose="02020404030301010803" pitchFamily="18" charset="0"/>
              </a:defRPr>
            </a:lvl9pPr>
          </a:lstStyle>
          <a:p>
            <a:fld id="{B2FA60E8-51BD-4E27-94EC-23D47CF90F07}" type="slidenum">
              <a:rPr lang="en-US" altLang="en-US" smtClean="0">
                <a:latin typeface="Times" panose="02020603050405020304" pitchFamily="18" charset="0"/>
              </a:rPr>
              <a:pPr/>
              <a:t>14</a:t>
            </a:fld>
            <a:endParaRPr lang="en-US" altLang="en-US">
              <a:latin typeface="Times" panose="02020603050405020304" pitchFamily="18" charset="0"/>
            </a:endParaRPr>
          </a:p>
        </p:txBody>
      </p:sp>
      <p:sp>
        <p:nvSpPr>
          <p:cNvPr id="48131" name="Rectangle 2"/>
          <p:cNvSpPr>
            <a:spLocks noGrp="1" noRot="1" noChangeAspect="1" noChangeArrowheads="1" noTextEdit="1"/>
          </p:cNvSpPr>
          <p:nvPr>
            <p:ph type="sldImg"/>
          </p:nvPr>
        </p:nvSpPr>
        <p:spPr>
          <a:xfrm>
            <a:off x="1181100" y="696913"/>
            <a:ext cx="4648200" cy="3486150"/>
          </a:xfrm>
          <a:ln/>
        </p:spPr>
      </p:sp>
      <p:sp>
        <p:nvSpPr>
          <p:cNvPr id="48132" name="Rectangle 3"/>
          <p:cNvSpPr>
            <a:spLocks noGrp="1" noChangeArrowheads="1"/>
          </p:cNvSpPr>
          <p:nvPr>
            <p:ph type="body" idx="1"/>
          </p:nvPr>
        </p:nvSpPr>
        <p:spPr>
          <a:xfrm>
            <a:off x="701675" y="4416425"/>
            <a:ext cx="5607050" cy="4183063"/>
          </a:xfrm>
          <a:noFill/>
        </p:spPr>
        <p:txBody>
          <a:bodyPr/>
          <a:lstStyle/>
          <a:p>
            <a:pPr lvl="1">
              <a:buFontTx/>
              <a:buChar char="•"/>
            </a:pPr>
            <a:endParaRPr lang="en-US" altLang="en-US"/>
          </a:p>
        </p:txBody>
      </p:sp>
    </p:spTree>
    <p:extLst>
      <p:ext uri="{BB962C8B-B14F-4D97-AF65-F5344CB8AC3E}">
        <p14:creationId xmlns:p14="http://schemas.microsoft.com/office/powerpoint/2010/main" val="341038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26</a:t>
            </a:fld>
            <a:endParaRPr lang="en-US"/>
          </a:p>
        </p:txBody>
      </p:sp>
    </p:spTree>
    <p:extLst>
      <p:ext uri="{BB962C8B-B14F-4D97-AF65-F5344CB8AC3E}">
        <p14:creationId xmlns:p14="http://schemas.microsoft.com/office/powerpoint/2010/main" val="27298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27</a:t>
            </a:fld>
            <a:endParaRPr lang="en-US"/>
          </a:p>
        </p:txBody>
      </p:sp>
    </p:spTree>
    <p:extLst>
      <p:ext uri="{BB962C8B-B14F-4D97-AF65-F5344CB8AC3E}">
        <p14:creationId xmlns:p14="http://schemas.microsoft.com/office/powerpoint/2010/main" val="377407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39</a:t>
            </a:fld>
            <a:endParaRPr lang="en-US"/>
          </a:p>
        </p:txBody>
      </p:sp>
    </p:spTree>
    <p:extLst>
      <p:ext uri="{BB962C8B-B14F-4D97-AF65-F5344CB8AC3E}">
        <p14:creationId xmlns:p14="http://schemas.microsoft.com/office/powerpoint/2010/main" val="2365158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29D79EE-C4C4-4933-BD77-7AC086FBA674}" type="slidenum">
              <a:rPr lang="en-US" smtClean="0"/>
              <a:pPr/>
              <a:t>41</a:t>
            </a:fld>
            <a:endParaRPr lang="en-US"/>
          </a:p>
        </p:txBody>
      </p:sp>
    </p:spTree>
    <p:extLst>
      <p:ext uri="{BB962C8B-B14F-4D97-AF65-F5344CB8AC3E}">
        <p14:creationId xmlns:p14="http://schemas.microsoft.com/office/powerpoint/2010/main" val="2607643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slideMaster" Target="../slideMasters/slideMaster1.xml"/><Relationship Id="rId4" Type="http://schemas.openxmlformats.org/officeDocument/2006/relationships/tags" Target="../tags/tag4.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background2.jpg"/>
          <p:cNvPicPr>
            <a:picLocks noChangeAspect="1"/>
          </p:cNvPicPr>
          <p:nvPr userDrawn="1"/>
        </p:nvPicPr>
        <p:blipFill>
          <a:blip r:embed="rId6" cstate="print"/>
          <a:stretch>
            <a:fillRect/>
          </a:stretch>
        </p:blipFill>
        <p:spPr>
          <a:xfrm>
            <a:off x="0" y="0"/>
            <a:ext cx="9144000" cy="6858000"/>
          </a:xfrm>
          <a:prstGeom prst="rect">
            <a:avLst/>
          </a:prstGeom>
        </p:spPr>
      </p:pic>
      <p:graphicFrame>
        <p:nvGraphicFramePr>
          <p:cNvPr id="13" name="Object 12"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33" name="think-cell Slide" r:id="rId7" imgW="0" imgH="0" progId="">
                  <p:embed/>
                </p:oleObj>
              </mc:Choice>
              <mc:Fallback>
                <p:oleObj name="think-cell Slide" r:id="rId7" imgW="0" imgH="0" progId="">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p:custDataLst>
              <p:tags r:id="rId3"/>
            </p:custDataLst>
          </p:nvPr>
        </p:nvSpPr>
        <p:spPr>
          <a:xfrm>
            <a:off x="3338060" y="2505074"/>
            <a:ext cx="5805940" cy="1160463"/>
          </a:xfrm>
          <a:prstGeom prst="rect">
            <a:avLst/>
          </a:prstGeom>
        </p:spPr>
        <p:txBody>
          <a:bodyPr anchor="ctr">
            <a:normAutofit/>
          </a:bodyPr>
          <a:lstStyle>
            <a:lvl1pPr algn="l">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custDataLst>
              <p:tags r:id="rId4"/>
            </p:custDataLst>
          </p:nvPr>
        </p:nvSpPr>
        <p:spPr>
          <a:xfrm>
            <a:off x="3450995" y="3705225"/>
            <a:ext cx="5805940" cy="409947"/>
          </a:xfrm>
          <a:prstGeom prst="rect">
            <a:avLst/>
          </a:prstGeom>
        </p:spPr>
        <p:txBody>
          <a:bodyPr vert="horz" lIns="0" tIns="45720" rIns="0" bIns="45720" rtlCol="0">
            <a:normAutofit/>
          </a:bodyPr>
          <a:lstStyle>
            <a:lvl1pPr marL="0" indent="0" algn="l" defTabSz="914400" rtl="0" eaLnBrk="1" latinLnBrk="0" hangingPunct="1">
              <a:lnSpc>
                <a:spcPts val="1800"/>
              </a:lnSpc>
              <a:spcBef>
                <a:spcPct val="20000"/>
              </a:spcBef>
              <a:buFont typeface="Arial" pitchFamily="34" charset="0"/>
              <a:buNone/>
              <a:defRPr lang="en-US" sz="2000" b="1" i="1" kern="1200" dirty="0" smtClean="0">
                <a:solidFill>
                  <a:schemeClr val="bg1"/>
                </a:solidFill>
                <a:latin typeface="Arial Narrow"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2" name="TextBox 21"/>
          <p:cNvSpPr txBox="1"/>
          <p:nvPr userDrawn="1"/>
        </p:nvSpPr>
        <p:spPr>
          <a:xfrm>
            <a:off x="914400" y="6464528"/>
            <a:ext cx="7772400" cy="215444"/>
          </a:xfrm>
          <a:prstGeom prst="rect">
            <a:avLst/>
          </a:prstGeom>
          <a:noFill/>
        </p:spPr>
        <p:txBody>
          <a:bodyPr wrap="square" lIns="0" rIns="0" rtlCol="0" anchor="ctr">
            <a:spAutoFit/>
          </a:bodyPr>
          <a:lstStyle/>
          <a:p>
            <a:pPr algn="r"/>
            <a:r>
              <a:rPr lang="en-US" sz="800" dirty="0">
                <a:solidFill>
                  <a:schemeClr val="bg1">
                    <a:lumMod val="65000"/>
                  </a:schemeClr>
                </a:solidFill>
                <a:latin typeface="Arial" pitchFamily="34" charset="0"/>
                <a:cs typeface="Arial" pitchFamily="34" charset="0"/>
              </a:rPr>
              <a:t>Copyright</a:t>
            </a:r>
            <a:r>
              <a:rPr lang="en-US" sz="800" baseline="0" dirty="0">
                <a:solidFill>
                  <a:schemeClr val="bg1">
                    <a:lumMod val="65000"/>
                  </a:schemeClr>
                </a:solidFill>
                <a:latin typeface="Arial" pitchFamily="34" charset="0"/>
                <a:cs typeface="Arial" pitchFamily="34" charset="0"/>
              </a:rPr>
              <a:t> © 2016 Holland &amp; Knight LLP.  All Rights Reserved</a:t>
            </a:r>
            <a:endParaRPr lang="en-US" sz="800" dirty="0">
              <a:solidFill>
                <a:schemeClr val="bg1">
                  <a:lumMod val="65000"/>
                </a:schemeClr>
              </a:solidFill>
              <a:latin typeface="Arial" pitchFamily="34" charset="0"/>
              <a:cs typeface="Arial" pitchFamily="34" charset="0"/>
            </a:endParaRPr>
          </a:p>
        </p:txBody>
      </p:sp>
      <p:sp>
        <p:nvSpPr>
          <p:cNvPr id="11" name="Text Placeholder 10"/>
          <p:cNvSpPr>
            <a:spLocks noGrp="1"/>
          </p:cNvSpPr>
          <p:nvPr>
            <p:ph type="body" sz="quarter" idx="10" hasCustomPrompt="1"/>
          </p:nvPr>
        </p:nvSpPr>
        <p:spPr>
          <a:xfrm>
            <a:off x="3460520" y="4181847"/>
            <a:ext cx="5805940" cy="560387"/>
          </a:xfrm>
          <a:prstGeom prst="rect">
            <a:avLst/>
          </a:prstGeom>
        </p:spPr>
        <p:txBody>
          <a:bodyPr vert="horz" lIns="0" tIns="45720" rIns="0" bIns="45720" rtlCol="0">
            <a:normAutofit/>
          </a:bodyPr>
          <a:lstStyle>
            <a:lvl1pPr marL="0" indent="0" algn="l" defTabSz="914400" rtl="0" eaLnBrk="1" latinLnBrk="0" hangingPunct="1">
              <a:lnSpc>
                <a:spcPts val="1800"/>
              </a:lnSpc>
              <a:spcBef>
                <a:spcPct val="20000"/>
              </a:spcBef>
              <a:buFont typeface="Arial" pitchFamily="34" charset="0"/>
              <a:buNone/>
              <a:defRPr lang="en-US" sz="1600" b="1" i="1" kern="1200" baseline="0" smtClean="0">
                <a:solidFill>
                  <a:schemeClr val="bg1"/>
                </a:solidFill>
                <a:latin typeface="Arial Narrow" pitchFamily="34" charset="0"/>
                <a:ea typeface="+mn-ea"/>
                <a:cs typeface="Arial" pitchFamily="34" charset="0"/>
              </a:defRPr>
            </a:lvl1pPr>
            <a:lvl2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2pPr>
            <a:lvl3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3pPr>
            <a:lvl4pPr marL="0" indent="0" algn="r" defTabSz="914400" rtl="0" eaLnBrk="1" latinLnBrk="0" hangingPunct="1">
              <a:lnSpc>
                <a:spcPts val="1800"/>
              </a:lnSpc>
              <a:spcBef>
                <a:spcPct val="20000"/>
              </a:spcBef>
              <a:buFont typeface="Arial" pitchFamily="34" charset="0"/>
              <a:buNone/>
              <a:defRPr lang="en-US" sz="2000" b="1" i="1" kern="1200" smtClean="0">
                <a:solidFill>
                  <a:schemeClr val="bg1"/>
                </a:solidFill>
                <a:latin typeface="Arial Narrow" pitchFamily="34" charset="0"/>
                <a:ea typeface="+mn-ea"/>
                <a:cs typeface="Arial" pitchFamily="34" charset="0"/>
              </a:defRPr>
            </a:lvl4pPr>
            <a:lvl5pPr marL="0" indent="0" algn="r" defTabSz="914400" rtl="0" eaLnBrk="1" latinLnBrk="0" hangingPunct="1">
              <a:lnSpc>
                <a:spcPts val="1800"/>
              </a:lnSpc>
              <a:spcBef>
                <a:spcPct val="20000"/>
              </a:spcBef>
              <a:buFont typeface="Arial" pitchFamily="34" charset="0"/>
              <a:buNone/>
              <a:defRPr lang="en-US" sz="2000" b="1" i="1" kern="1200" dirty="0" smtClean="0">
                <a:solidFill>
                  <a:schemeClr val="bg1"/>
                </a:solidFill>
                <a:latin typeface="Arial Narrow" pitchFamily="34" charset="0"/>
                <a:ea typeface="+mn-ea"/>
                <a:cs typeface="Arial" pitchFamily="34" charset="0"/>
              </a:defRPr>
            </a:lvl5pPr>
          </a:lstStyle>
          <a:p>
            <a:r>
              <a:rPr lang="en-US" dirty="0"/>
              <a:t>Location, Date</a:t>
            </a:r>
          </a:p>
        </p:txBody>
      </p:sp>
      <p:sp>
        <p:nvSpPr>
          <p:cNvPr id="16" name="Picture Placeholder 15"/>
          <p:cNvSpPr>
            <a:spLocks noGrp="1"/>
          </p:cNvSpPr>
          <p:nvPr>
            <p:ph type="pic" sz="quarter" idx="12" hasCustomPrompt="1"/>
          </p:nvPr>
        </p:nvSpPr>
        <p:spPr>
          <a:xfrm>
            <a:off x="6791325" y="330374"/>
            <a:ext cx="1909845" cy="703263"/>
          </a:xfrm>
          <a:prstGeom prst="rect">
            <a:avLst/>
          </a:prstGeom>
        </p:spPr>
        <p:txBody>
          <a:bodyPr anchor="ctr"/>
          <a:lstStyle>
            <a:lvl1pPr algn="ctr">
              <a:defRPr>
                <a:solidFill>
                  <a:srgbClr val="000000"/>
                </a:solidFill>
              </a:defRPr>
            </a:lvl1pPr>
          </a:lstStyle>
          <a:p>
            <a:r>
              <a:rPr lang="en-US" dirty="0"/>
              <a:t>Client’s 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81" name="think-cell Slide" r:id="rId4" imgW="0" imgH="0" progId="">
                  <p:embed/>
                </p:oleObj>
              </mc:Choice>
              <mc:Fallback>
                <p:oleObj name="think-cell Slide" r:id="rId4" imgW="0" imgH="0" progId="">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809625" y="3162300"/>
            <a:ext cx="4419600" cy="876300"/>
          </a:xfrm>
        </p:spPr>
        <p:txBody>
          <a:bodyPr>
            <a:normAutofit/>
          </a:bodyPr>
          <a:lstStyle>
            <a:lvl1pPr>
              <a:defRPr kumimoji="0" lang="en-US" sz="3000" b="1" i="0" u="none" strike="noStrike" kern="1200" cap="none" spc="0" normalizeH="0" baseline="0" noProof="0" dirty="0" smtClean="0">
                <a:ln>
                  <a:noFill/>
                </a:ln>
                <a:solidFill>
                  <a:srgbClr val="002776"/>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Thank You!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904875" y="194267"/>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12" name="Text Placeholder 4"/>
          <p:cNvSpPr>
            <a:spLocks noGrp="1"/>
          </p:cNvSpPr>
          <p:nvPr>
            <p:ph type="body" sz="quarter" idx="11" hasCustomPrompt="1"/>
          </p:nvPr>
        </p:nvSpPr>
        <p:spPr>
          <a:xfrm>
            <a:off x="904875" y="1598613"/>
            <a:ext cx="3724275" cy="4240212"/>
          </a:xfrm>
          <a:prstGeom prst="rect">
            <a:avLst/>
          </a:prstGeom>
        </p:spPr>
        <p:txBody>
          <a:bodyPr>
            <a:noAutofit/>
          </a:bodyPr>
          <a:lstStyle>
            <a:lvl1pPr marL="233363" indent="-233363">
              <a:buClr>
                <a:srgbClr val="00A9E0"/>
              </a:buClr>
              <a:buFont typeface="Arial" pitchFamily="34" charset="0"/>
              <a:buChar char="»"/>
              <a:defRPr kumimoji="0" lang="en-US" sz="2000" b="1" i="0" u="none" strike="noStrike" kern="1200" cap="none" spc="0" normalizeH="0" baseline="0" noProof="0" smtClean="0">
                <a:ln>
                  <a:noFill/>
                </a:ln>
                <a:solidFill>
                  <a:srgbClr val="002776"/>
                </a:solidFill>
                <a:effectLst/>
                <a:uLnTx/>
                <a:uFillTx/>
              </a:defRPr>
            </a:lvl1pPr>
          </a:lstStyle>
          <a:p>
            <a:pPr lvl="0"/>
            <a:r>
              <a:rPr lang="en-US" dirty="0"/>
              <a:t>Type Name Here</a:t>
            </a:r>
            <a:br>
              <a:rPr lang="en-US" dirty="0"/>
            </a:br>
            <a:r>
              <a:rPr lang="en-US" dirty="0"/>
              <a:t/>
            </a:r>
            <a:br>
              <a:rPr lang="en-US" dirty="0"/>
            </a:br>
            <a:r>
              <a:rPr kumimoji="0" lang="en-US" sz="2000" b="1" i="0" u="none" strike="noStrike" kern="1200" cap="none" spc="0" normalizeH="0" baseline="0" noProof="0" dirty="0">
                <a:ln>
                  <a:noFill/>
                </a:ln>
                <a:solidFill>
                  <a:srgbClr val="002776"/>
                </a:solidFill>
                <a:effectLst/>
                <a:uLnTx/>
                <a:uFillTx/>
                <a:latin typeface="+mj-lt"/>
                <a:ea typeface="+mj-ea"/>
                <a:cs typeface="+mj-cs"/>
              </a:rPr>
              <a:t>Address</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City, State, Zip</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Phone</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Email</a:t>
            </a:r>
            <a:endParaRPr lang="en-US" dirty="0"/>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hasCustomPrompt="1"/>
          </p:nvPr>
        </p:nvSpPr>
        <p:spPr>
          <a:xfrm>
            <a:off x="4953000" y="1598614"/>
            <a:ext cx="3724275" cy="4240212"/>
          </a:xfrm>
          <a:prstGeom prst="rect">
            <a:avLst/>
          </a:prstGeom>
        </p:spPr>
        <p:txBody>
          <a:bodyPr>
            <a:noAutofit/>
          </a:bodyPr>
          <a:lstStyle>
            <a:lvl1pPr marL="233363" indent="-233363">
              <a:buClr>
                <a:srgbClr val="00A9E0"/>
              </a:buClr>
              <a:buFont typeface="Arial" pitchFamily="34" charset="0"/>
              <a:buChar char="»"/>
              <a:defRPr kumimoji="0" lang="en-US" sz="2000" b="1" i="0" u="none" strike="noStrike" kern="1200" cap="none" spc="0" normalizeH="0" baseline="0" noProof="0" smtClean="0">
                <a:ln>
                  <a:noFill/>
                </a:ln>
                <a:solidFill>
                  <a:srgbClr val="002776"/>
                </a:solidFill>
                <a:effectLst/>
                <a:uLnTx/>
                <a:uFillTx/>
              </a:defRPr>
            </a:lvl1pPr>
          </a:lstStyle>
          <a:p>
            <a:pPr lvl="0"/>
            <a:r>
              <a:rPr lang="en-US" dirty="0"/>
              <a:t>Type Name Here</a:t>
            </a:r>
            <a:br>
              <a:rPr lang="en-US" dirty="0"/>
            </a:br>
            <a:r>
              <a:rPr lang="en-US" dirty="0"/>
              <a:t/>
            </a:r>
            <a:br>
              <a:rPr lang="en-US" dirty="0"/>
            </a:br>
            <a:r>
              <a:rPr kumimoji="0" lang="en-US" sz="2000" b="1" i="0" u="none" strike="noStrike" kern="1200" cap="none" spc="0" normalizeH="0" baseline="0" noProof="0" dirty="0">
                <a:ln>
                  <a:noFill/>
                </a:ln>
                <a:solidFill>
                  <a:srgbClr val="002776"/>
                </a:solidFill>
                <a:effectLst/>
                <a:uLnTx/>
                <a:uFillTx/>
                <a:latin typeface="+mj-lt"/>
                <a:ea typeface="+mj-ea"/>
                <a:cs typeface="+mj-cs"/>
              </a:rPr>
              <a:t>Address</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City, State, Zip</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Phone</a:t>
            </a:r>
            <a:br>
              <a:rPr kumimoji="0" lang="en-US" sz="2000" b="1" i="0" u="none" strike="noStrike" kern="1200" cap="none" spc="0" normalizeH="0" baseline="0" noProof="0" dirty="0">
                <a:ln>
                  <a:noFill/>
                </a:ln>
                <a:solidFill>
                  <a:srgbClr val="002776"/>
                </a:solidFill>
                <a:effectLst/>
                <a:uLnTx/>
                <a:uFillTx/>
                <a:latin typeface="+mj-lt"/>
                <a:ea typeface="+mj-ea"/>
                <a:cs typeface="+mj-cs"/>
              </a:rPr>
            </a:br>
            <a:r>
              <a:rPr kumimoji="0" lang="en-US" sz="2000" b="1" i="0" u="none" strike="noStrike" kern="1200" cap="none" spc="0" normalizeH="0" baseline="0" noProof="0" dirty="0">
                <a:ln>
                  <a:noFill/>
                </a:ln>
                <a:solidFill>
                  <a:srgbClr val="002776"/>
                </a:solidFill>
                <a:effectLst/>
                <a:uLnTx/>
                <a:uFillTx/>
                <a:latin typeface="+mj-lt"/>
                <a:ea typeface="+mj-ea"/>
                <a:cs typeface="+mj-cs"/>
              </a:rPr>
              <a:t>Email</a:t>
            </a:r>
            <a:endParaRPr lang="en-US" dirty="0"/>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 Add source or notes here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descr="HKLogo_KepL280_V2_1208"/>
          <p:cNvPicPr>
            <a:picLocks noChangeAspect="1" noChangeArrowheads="1"/>
          </p:cNvPicPr>
          <p:nvPr userDrawn="1"/>
        </p:nvPicPr>
        <p:blipFill>
          <a:blip r:embed="rId3" cstate="print"/>
          <a:srcRect/>
          <a:stretch>
            <a:fillRect/>
          </a:stretch>
        </p:blipFill>
        <p:spPr bwMode="auto">
          <a:xfrm>
            <a:off x="457200" y="6361113"/>
            <a:ext cx="1750423" cy="227919"/>
          </a:xfrm>
          <a:prstGeom prst="rect">
            <a:avLst/>
          </a:prstGeom>
          <a:noFill/>
        </p:spPr>
      </p:pic>
    </p:spTree>
    <p:extLst>
      <p:ext uri="{BB962C8B-B14F-4D97-AF65-F5344CB8AC3E}">
        <p14:creationId xmlns:p14="http://schemas.microsoft.com/office/powerpoint/2010/main" val="206010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5">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 Add source or notes here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descr="HKLogo_KepL280_V2_1208"/>
          <p:cNvPicPr>
            <a:picLocks noChangeAspect="1" noChangeArrowheads="1"/>
          </p:cNvPicPr>
          <p:nvPr userDrawn="1"/>
        </p:nvPicPr>
        <p:blipFill>
          <a:blip r:embed="rId3" cstate="print"/>
          <a:srcRect/>
          <a:stretch>
            <a:fillRect/>
          </a:stretch>
        </p:blipFill>
        <p:spPr bwMode="auto">
          <a:xfrm>
            <a:off x="457200" y="6361113"/>
            <a:ext cx="1750423" cy="227919"/>
          </a:xfrm>
          <a:prstGeom prst="rect">
            <a:avLst/>
          </a:prstGeom>
          <a:noFill/>
        </p:spPr>
      </p:pic>
    </p:spTree>
    <p:extLst>
      <p:ext uri="{BB962C8B-B14F-4D97-AF65-F5344CB8AC3E}">
        <p14:creationId xmlns:p14="http://schemas.microsoft.com/office/powerpoint/2010/main" val="1227106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820BA1C-753F-44ED-9161-7494A2500AFA}"/>
              </a:ext>
            </a:extLst>
          </p:cNvPr>
          <p:cNvSpPr>
            <a:spLocks noGrp="1"/>
          </p:cNvSpPr>
          <p:nvPr>
            <p:ph type="dt" sz="half" idx="10"/>
          </p:nvPr>
        </p:nvSpPr>
        <p:spPr/>
        <p:txBody>
          <a:bodyPr/>
          <a:lstStyle>
            <a:lvl1pPr>
              <a:defRPr/>
            </a:lvl1pPr>
          </a:lstStyle>
          <a:p>
            <a:pPr>
              <a:defRPr/>
            </a:pPr>
            <a:fld id="{A8436BD6-1355-4B27-9521-33BD35107F5F}" type="datetime4">
              <a:rPr lang="en-US"/>
              <a:pPr>
                <a:defRPr/>
              </a:pPr>
              <a:t>August 18, 2022</a:t>
            </a:fld>
            <a:endParaRPr lang="en-US"/>
          </a:p>
        </p:txBody>
      </p:sp>
      <p:sp>
        <p:nvSpPr>
          <p:cNvPr id="5" name="Footer Placeholder 4">
            <a:extLst>
              <a:ext uri="{FF2B5EF4-FFF2-40B4-BE49-F238E27FC236}">
                <a16:creationId xmlns:a16="http://schemas.microsoft.com/office/drawing/2014/main" id="{FA78E8CF-F22E-4516-8DC6-67AED7A7C8F5}"/>
              </a:ext>
            </a:extLst>
          </p:cNvPr>
          <p:cNvSpPr>
            <a:spLocks noGrp="1"/>
          </p:cNvSpPr>
          <p:nvPr>
            <p:ph type="ftr" sz="quarter" idx="11"/>
          </p:nvPr>
        </p:nvSpPr>
        <p:spPr/>
        <p:txBody>
          <a:bodyPr/>
          <a:lstStyle>
            <a:lvl1pPr>
              <a:defRPr/>
            </a:lvl1pPr>
          </a:lstStyle>
          <a:p>
            <a:pPr>
              <a:defRPr/>
            </a:pPr>
            <a:r>
              <a:rPr lang="en-US"/>
              <a:t>Company Confidential</a:t>
            </a:r>
          </a:p>
        </p:txBody>
      </p:sp>
      <p:sp>
        <p:nvSpPr>
          <p:cNvPr id="6" name="Slide Number Placeholder 5">
            <a:extLst>
              <a:ext uri="{FF2B5EF4-FFF2-40B4-BE49-F238E27FC236}">
                <a16:creationId xmlns:a16="http://schemas.microsoft.com/office/drawing/2014/main" id="{E404305D-082F-469F-ABF5-41F469389DD7}"/>
              </a:ext>
            </a:extLst>
          </p:cNvPr>
          <p:cNvSpPr>
            <a:spLocks noGrp="1"/>
          </p:cNvSpPr>
          <p:nvPr>
            <p:ph type="sldNum" sz="quarter" idx="12"/>
          </p:nvPr>
        </p:nvSpPr>
        <p:spPr/>
        <p:txBody>
          <a:bodyPr/>
          <a:lstStyle>
            <a:lvl1pPr>
              <a:defRPr/>
            </a:lvl1pPr>
          </a:lstStyle>
          <a:p>
            <a:pPr>
              <a:defRPr/>
            </a:pPr>
            <a:fld id="{0BFCEEBB-A277-41BB-971E-D9E5147890FC}" type="slidenum">
              <a:rPr lang="en-US"/>
              <a:pPr>
                <a:defRPr/>
              </a:pPr>
              <a:t>‹#›</a:t>
            </a:fld>
            <a:endParaRPr lang="en-US"/>
          </a:p>
        </p:txBody>
      </p:sp>
    </p:spTree>
    <p:extLst>
      <p:ext uri="{BB962C8B-B14F-4D97-AF65-F5344CB8AC3E}">
        <p14:creationId xmlns:p14="http://schemas.microsoft.com/office/powerpoint/2010/main" val="3116087110"/>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820BA1C-753F-44ED-9161-7494A2500AFA}"/>
              </a:ext>
            </a:extLst>
          </p:cNvPr>
          <p:cNvSpPr>
            <a:spLocks noGrp="1"/>
          </p:cNvSpPr>
          <p:nvPr>
            <p:ph type="dt" sz="half" idx="10"/>
          </p:nvPr>
        </p:nvSpPr>
        <p:spPr/>
        <p:txBody>
          <a:bodyPr/>
          <a:lstStyle>
            <a:lvl1pPr>
              <a:defRPr/>
            </a:lvl1pPr>
          </a:lstStyle>
          <a:p>
            <a:pPr>
              <a:defRPr/>
            </a:pPr>
            <a:fld id="{CA6A9A33-9B85-4719-8F5B-8ED9959844D8}" type="datetime4">
              <a:rPr lang="en-US"/>
              <a:pPr>
                <a:defRPr/>
              </a:pPr>
              <a:t>August 18, 2022</a:t>
            </a:fld>
            <a:endParaRPr lang="en-US"/>
          </a:p>
        </p:txBody>
      </p:sp>
      <p:sp>
        <p:nvSpPr>
          <p:cNvPr id="3" name="Footer Placeholder 4">
            <a:extLst>
              <a:ext uri="{FF2B5EF4-FFF2-40B4-BE49-F238E27FC236}">
                <a16:creationId xmlns:a16="http://schemas.microsoft.com/office/drawing/2014/main" id="{FA78E8CF-F22E-4516-8DC6-67AED7A7C8F5}"/>
              </a:ext>
            </a:extLst>
          </p:cNvPr>
          <p:cNvSpPr>
            <a:spLocks noGrp="1"/>
          </p:cNvSpPr>
          <p:nvPr>
            <p:ph type="ftr" sz="quarter" idx="11"/>
          </p:nvPr>
        </p:nvSpPr>
        <p:spPr/>
        <p:txBody>
          <a:bodyPr/>
          <a:lstStyle>
            <a:lvl1pPr>
              <a:defRPr/>
            </a:lvl1pPr>
          </a:lstStyle>
          <a:p>
            <a:pPr>
              <a:defRPr/>
            </a:pPr>
            <a:r>
              <a:rPr lang="en-US"/>
              <a:t>Company Confidential</a:t>
            </a:r>
          </a:p>
        </p:txBody>
      </p:sp>
      <p:sp>
        <p:nvSpPr>
          <p:cNvPr id="4" name="Slide Number Placeholder 5">
            <a:extLst>
              <a:ext uri="{FF2B5EF4-FFF2-40B4-BE49-F238E27FC236}">
                <a16:creationId xmlns:a16="http://schemas.microsoft.com/office/drawing/2014/main" id="{E404305D-082F-469F-ABF5-41F469389DD7}"/>
              </a:ext>
            </a:extLst>
          </p:cNvPr>
          <p:cNvSpPr>
            <a:spLocks noGrp="1"/>
          </p:cNvSpPr>
          <p:nvPr>
            <p:ph type="sldNum" sz="quarter" idx="12"/>
          </p:nvPr>
        </p:nvSpPr>
        <p:spPr/>
        <p:txBody>
          <a:bodyPr/>
          <a:lstStyle>
            <a:lvl1pPr>
              <a:defRPr/>
            </a:lvl1pPr>
          </a:lstStyle>
          <a:p>
            <a:pPr>
              <a:defRPr/>
            </a:pPr>
            <a:fld id="{29BC4722-489E-4CC4-9F9E-F9FBDF83817C}" type="slidenum">
              <a:rPr lang="en-US"/>
              <a:pPr>
                <a:defRPr/>
              </a:pPr>
              <a:t>‹#›</a:t>
            </a:fld>
            <a:endParaRPr lang="en-US"/>
          </a:p>
        </p:txBody>
      </p:sp>
    </p:spTree>
    <p:extLst>
      <p:ext uri="{BB962C8B-B14F-4D97-AF65-F5344CB8AC3E}">
        <p14:creationId xmlns:p14="http://schemas.microsoft.com/office/powerpoint/2010/main" val="320562222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0BA1C-753F-44ED-9161-7494A2500AFA}"/>
              </a:ext>
            </a:extLst>
          </p:cNvPr>
          <p:cNvSpPr>
            <a:spLocks noGrp="1"/>
          </p:cNvSpPr>
          <p:nvPr>
            <p:ph type="dt" sz="half" idx="10"/>
          </p:nvPr>
        </p:nvSpPr>
        <p:spPr/>
        <p:txBody>
          <a:bodyPr/>
          <a:lstStyle>
            <a:lvl1pPr>
              <a:defRPr/>
            </a:lvl1pPr>
          </a:lstStyle>
          <a:p>
            <a:pPr>
              <a:defRPr/>
            </a:pPr>
            <a:fld id="{D4D28F41-0F7C-4893-9722-2DEF63FCF384}" type="datetime4">
              <a:rPr lang="en-US"/>
              <a:pPr>
                <a:defRPr/>
              </a:pPr>
              <a:t>August 18, 2022</a:t>
            </a:fld>
            <a:endParaRPr lang="en-US"/>
          </a:p>
        </p:txBody>
      </p:sp>
      <p:sp>
        <p:nvSpPr>
          <p:cNvPr id="5" name="Footer Placeholder 4">
            <a:extLst>
              <a:ext uri="{FF2B5EF4-FFF2-40B4-BE49-F238E27FC236}">
                <a16:creationId xmlns:a16="http://schemas.microsoft.com/office/drawing/2014/main" id="{FA78E8CF-F22E-4516-8DC6-67AED7A7C8F5}"/>
              </a:ext>
            </a:extLst>
          </p:cNvPr>
          <p:cNvSpPr>
            <a:spLocks noGrp="1"/>
          </p:cNvSpPr>
          <p:nvPr>
            <p:ph type="ftr" sz="quarter" idx="11"/>
          </p:nvPr>
        </p:nvSpPr>
        <p:spPr/>
        <p:txBody>
          <a:bodyPr/>
          <a:lstStyle>
            <a:lvl1pPr>
              <a:defRPr/>
            </a:lvl1pPr>
          </a:lstStyle>
          <a:p>
            <a:pPr>
              <a:defRPr/>
            </a:pPr>
            <a:r>
              <a:rPr lang="en-US"/>
              <a:t>Company Confidential</a:t>
            </a:r>
          </a:p>
        </p:txBody>
      </p:sp>
      <p:sp>
        <p:nvSpPr>
          <p:cNvPr id="6" name="Slide Number Placeholder 5">
            <a:extLst>
              <a:ext uri="{FF2B5EF4-FFF2-40B4-BE49-F238E27FC236}">
                <a16:creationId xmlns:a16="http://schemas.microsoft.com/office/drawing/2014/main" id="{E404305D-082F-469F-ABF5-41F469389DD7}"/>
              </a:ext>
            </a:extLst>
          </p:cNvPr>
          <p:cNvSpPr>
            <a:spLocks noGrp="1"/>
          </p:cNvSpPr>
          <p:nvPr>
            <p:ph type="sldNum" sz="quarter" idx="12"/>
          </p:nvPr>
        </p:nvSpPr>
        <p:spPr/>
        <p:txBody>
          <a:bodyPr/>
          <a:lstStyle>
            <a:lvl1pPr>
              <a:defRPr/>
            </a:lvl1pPr>
          </a:lstStyle>
          <a:p>
            <a:pPr>
              <a:defRPr/>
            </a:pPr>
            <a:fld id="{8125CAAE-1D56-4004-88E9-CEF21E1FB462}" type="slidenum">
              <a:rPr lang="en-US"/>
              <a:pPr>
                <a:defRPr/>
              </a:pPr>
              <a:t>‹#›</a:t>
            </a:fld>
            <a:endParaRPr lang="en-US"/>
          </a:p>
        </p:txBody>
      </p:sp>
    </p:spTree>
    <p:extLst>
      <p:ext uri="{BB962C8B-B14F-4D97-AF65-F5344CB8AC3E}">
        <p14:creationId xmlns:p14="http://schemas.microsoft.com/office/powerpoint/2010/main" val="146084766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7469187" cy="1050925"/>
          </a:xfrm>
        </p:spPr>
        <p:txBody>
          <a:bodyPr/>
          <a:lstStyle/>
          <a:p>
            <a:r>
              <a:rPr lang="en-US"/>
              <a:t>Click to edit Master title style</a:t>
            </a:r>
          </a:p>
        </p:txBody>
      </p:sp>
      <p:sp>
        <p:nvSpPr>
          <p:cNvPr id="3" name="Online Image Placeholder 2"/>
          <p:cNvSpPr>
            <a:spLocks noGrp="1"/>
          </p:cNvSpPr>
          <p:nvPr>
            <p:ph type="clipArt" sz="half" idx="1"/>
          </p:nvPr>
        </p:nvSpPr>
        <p:spPr>
          <a:xfrm>
            <a:off x="628650" y="1825625"/>
            <a:ext cx="3867150" cy="4351338"/>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09005A0-1DE5-4E0F-8644-76127FE41642}"/>
              </a:ext>
            </a:extLst>
          </p:cNvPr>
          <p:cNvSpPr>
            <a:spLocks noGrp="1" noChangeArrowheads="1"/>
          </p:cNvSpPr>
          <p:nvPr>
            <p:ph type="sldNum" sz="quarter" idx="10"/>
          </p:nvPr>
        </p:nvSpPr>
        <p:spPr/>
        <p:txBody>
          <a:bodyPr/>
          <a:lstStyle>
            <a:lvl1pPr>
              <a:defRPr/>
            </a:lvl1pPr>
          </a:lstStyle>
          <a:p>
            <a:pPr>
              <a:defRPr/>
            </a:pPr>
            <a:fld id="{F5D1EE16-C7FF-413A-B544-A217F98D9012}" type="slidenum">
              <a:rPr lang="en-US" altLang="en-US"/>
              <a:pPr>
                <a:defRPr/>
              </a:pPr>
              <a:t>‹#›</a:t>
            </a:fld>
            <a:endParaRPr lang="en-US" altLang="en-US"/>
          </a:p>
        </p:txBody>
      </p:sp>
    </p:spTree>
    <p:extLst>
      <p:ext uri="{BB962C8B-B14F-4D97-AF65-F5344CB8AC3E}">
        <p14:creationId xmlns:p14="http://schemas.microsoft.com/office/powerpoint/2010/main" val="2019743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820BA1C-753F-44ED-9161-7494A2500AFA}"/>
              </a:ext>
            </a:extLst>
          </p:cNvPr>
          <p:cNvSpPr>
            <a:spLocks noGrp="1"/>
          </p:cNvSpPr>
          <p:nvPr>
            <p:ph type="dt" sz="half" idx="10"/>
          </p:nvPr>
        </p:nvSpPr>
        <p:spPr/>
        <p:txBody>
          <a:bodyPr/>
          <a:lstStyle>
            <a:lvl1pPr>
              <a:defRPr/>
            </a:lvl1pPr>
          </a:lstStyle>
          <a:p>
            <a:pPr>
              <a:defRPr/>
            </a:pPr>
            <a:fld id="{5D751B48-52FA-439F-B477-6B053E1CD059}" type="datetime4">
              <a:rPr lang="en-US"/>
              <a:pPr>
                <a:defRPr/>
              </a:pPr>
              <a:t>August 18, 2022</a:t>
            </a:fld>
            <a:endParaRPr lang="en-US"/>
          </a:p>
        </p:txBody>
      </p:sp>
      <p:sp>
        <p:nvSpPr>
          <p:cNvPr id="6" name="Footer Placeholder 4">
            <a:extLst>
              <a:ext uri="{FF2B5EF4-FFF2-40B4-BE49-F238E27FC236}">
                <a16:creationId xmlns:a16="http://schemas.microsoft.com/office/drawing/2014/main" id="{FA78E8CF-F22E-4516-8DC6-67AED7A7C8F5}"/>
              </a:ext>
            </a:extLst>
          </p:cNvPr>
          <p:cNvSpPr>
            <a:spLocks noGrp="1"/>
          </p:cNvSpPr>
          <p:nvPr>
            <p:ph type="ftr" sz="quarter" idx="11"/>
          </p:nvPr>
        </p:nvSpPr>
        <p:spPr/>
        <p:txBody>
          <a:bodyPr/>
          <a:lstStyle>
            <a:lvl1pPr>
              <a:defRPr/>
            </a:lvl1pPr>
          </a:lstStyle>
          <a:p>
            <a:pPr>
              <a:defRPr/>
            </a:pPr>
            <a:r>
              <a:rPr lang="en-US"/>
              <a:t>Company Confidential</a:t>
            </a:r>
          </a:p>
        </p:txBody>
      </p:sp>
      <p:sp>
        <p:nvSpPr>
          <p:cNvPr id="7" name="Slide Number Placeholder 5">
            <a:extLst>
              <a:ext uri="{FF2B5EF4-FFF2-40B4-BE49-F238E27FC236}">
                <a16:creationId xmlns:a16="http://schemas.microsoft.com/office/drawing/2014/main" id="{E404305D-082F-469F-ABF5-41F469389DD7}"/>
              </a:ext>
            </a:extLst>
          </p:cNvPr>
          <p:cNvSpPr>
            <a:spLocks noGrp="1"/>
          </p:cNvSpPr>
          <p:nvPr>
            <p:ph type="sldNum" sz="quarter" idx="12"/>
          </p:nvPr>
        </p:nvSpPr>
        <p:spPr/>
        <p:txBody>
          <a:bodyPr/>
          <a:lstStyle>
            <a:lvl1pPr>
              <a:defRPr/>
            </a:lvl1pPr>
          </a:lstStyle>
          <a:p>
            <a:pPr>
              <a:defRPr/>
            </a:pPr>
            <a:fld id="{B1171DA4-14EA-415C-8534-C16DB2CD1149}" type="slidenum">
              <a:rPr lang="en-US"/>
              <a:pPr>
                <a:defRPr/>
              </a:pPr>
              <a:t>‹#›</a:t>
            </a:fld>
            <a:endParaRPr lang="en-US"/>
          </a:p>
        </p:txBody>
      </p:sp>
    </p:spTree>
    <p:extLst>
      <p:ext uri="{BB962C8B-B14F-4D97-AF65-F5344CB8AC3E}">
        <p14:creationId xmlns:p14="http://schemas.microsoft.com/office/powerpoint/2010/main" val="396409893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with SubTitle Layout">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877440"/>
            <a:ext cx="7781924" cy="4382311"/>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
        <p:nvSpPr>
          <p:cNvPr id="12" name="Content Placeholder 2"/>
          <p:cNvSpPr>
            <a:spLocks noGrp="1"/>
          </p:cNvSpPr>
          <p:nvPr>
            <p:ph idx="14" hasCustomPrompt="1"/>
          </p:nvPr>
        </p:nvSpPr>
        <p:spPr>
          <a:xfrm>
            <a:off x="891905" y="1173804"/>
            <a:ext cx="7781924" cy="343712"/>
          </a:xfrm>
          <a:prstGeom prst="rect">
            <a:avLst/>
          </a:prstGeom>
        </p:spPr>
        <p:txBody>
          <a:bodyPr>
            <a:noAutofit/>
          </a:bodyPr>
          <a:lstStyle>
            <a:lvl1pPr marL="233363" indent="-233363">
              <a:buClr>
                <a:srgbClr val="00A9E0"/>
              </a:buClr>
              <a:buFontTx/>
              <a:buNone/>
              <a:defRPr sz="2000" b="1" baseline="0">
                <a:solidFill>
                  <a:srgbClr val="002776"/>
                </a:solidFill>
                <a:latin typeface="+mj-lt"/>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600">
                <a:solidFill>
                  <a:srgbClr val="000000"/>
                </a:solidFill>
              </a:defRPr>
            </a:lvl4pPr>
            <a:lvl5pPr>
              <a:buClr>
                <a:srgbClr val="00A9E0"/>
              </a:buClr>
              <a:buFont typeface="Arial" pitchFamily="34" charset="0"/>
              <a:buChar char="•"/>
              <a:defRPr sz="1600">
                <a:solidFill>
                  <a:srgbClr val="000000"/>
                </a:solidFill>
              </a:defRPr>
            </a:lvl5pPr>
            <a:lvl6pPr marL="1371600" indent="-282575">
              <a:buClr>
                <a:srgbClr val="00A9E0"/>
              </a:buClr>
              <a:buFont typeface="Wingdings" pitchFamily="2" charset="2"/>
              <a:buChar char="§"/>
              <a:defRPr sz="1600">
                <a:solidFill>
                  <a:srgbClr val="000000"/>
                </a:solidFill>
              </a:defRPr>
            </a:lvl6pPr>
          </a:lstStyle>
          <a:p>
            <a:pPr lvl="0"/>
            <a:r>
              <a:rPr lang="en-US" dirty="0"/>
              <a:t>Subtitle</a:t>
            </a:r>
          </a:p>
        </p:txBody>
      </p:sp>
      <p:sp>
        <p:nvSpPr>
          <p:cNvPr id="13" name="Content Placeholder 2"/>
          <p:cNvSpPr>
            <a:spLocks noGrp="1"/>
          </p:cNvSpPr>
          <p:nvPr>
            <p:ph idx="15" hasCustomPrompt="1"/>
          </p:nvPr>
        </p:nvSpPr>
        <p:spPr>
          <a:xfrm>
            <a:off x="898390" y="1530485"/>
            <a:ext cx="7781924" cy="343712"/>
          </a:xfrm>
          <a:prstGeom prst="rect">
            <a:avLst/>
          </a:prstGeom>
        </p:spPr>
        <p:txBody>
          <a:bodyPr>
            <a:noAutofit/>
          </a:bodyPr>
          <a:lstStyle>
            <a:lvl1pPr marL="233363" indent="-233363">
              <a:buClr>
                <a:srgbClr val="00A9E0"/>
              </a:buClr>
              <a:buFontTx/>
              <a:buNone/>
              <a:defRPr sz="1800" b="0" baseline="0">
                <a:solidFill>
                  <a:srgbClr val="002776"/>
                </a:solidFill>
                <a:latin typeface="+mj-lt"/>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600">
                <a:solidFill>
                  <a:srgbClr val="000000"/>
                </a:solidFill>
              </a:defRPr>
            </a:lvl4pPr>
            <a:lvl5pPr>
              <a:buClr>
                <a:srgbClr val="00A9E0"/>
              </a:buClr>
              <a:buFont typeface="Arial" pitchFamily="34" charset="0"/>
              <a:buChar char="•"/>
              <a:defRPr sz="1600">
                <a:solidFill>
                  <a:srgbClr val="000000"/>
                </a:solidFill>
              </a:defRPr>
            </a:lvl5pPr>
            <a:lvl6pPr marL="1371600" indent="-282575">
              <a:buClr>
                <a:srgbClr val="00A9E0"/>
              </a:buClr>
              <a:buFont typeface="Wingdings" pitchFamily="2" charset="2"/>
              <a:buChar char="§"/>
              <a:defRPr sz="1600">
                <a:solidFill>
                  <a:srgbClr val="000000"/>
                </a:solidFill>
              </a:defRPr>
            </a:lvl6pPr>
          </a:lstStyle>
          <a:p>
            <a:pPr lvl="0"/>
            <a:r>
              <a:rPr lang="en-US" dirty="0"/>
              <a:t>Chart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ingle Column ">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2"/>
            <a:ext cx="7781924" cy="539158"/>
          </a:xfrm>
          <a:prstGeom prst="rect">
            <a:avLst/>
          </a:prstGeom>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904875" y="1189038"/>
            <a:ext cx="7781924" cy="4983162"/>
          </a:xfrm>
          <a:prstGeom prst="rect">
            <a:avLst/>
          </a:prstGeom>
        </p:spPr>
        <p:txBody>
          <a:bodyPr>
            <a:noAutofit/>
          </a:bodyPr>
          <a:lstStyle>
            <a:lvl1pPr marL="233363" indent="-233363">
              <a:buClr>
                <a:srgbClr val="00A9E0"/>
              </a:buClr>
              <a:buFont typeface="Arial" pitchFamily="34" charset="0"/>
              <a:buChar char="»"/>
              <a:defRPr sz="1800">
                <a:solidFill>
                  <a:srgbClr val="000000"/>
                </a:solidFill>
              </a:defRPr>
            </a:lvl1pPr>
            <a:lvl2pPr>
              <a:defRPr sz="1600">
                <a:solidFill>
                  <a:srgbClr val="000000"/>
                </a:solidFill>
              </a:defRPr>
            </a:lvl2pPr>
            <a:lvl3pPr>
              <a:buClr>
                <a:srgbClr val="00A9E0"/>
              </a:buClr>
              <a:buFont typeface="Arial" pitchFamily="34" charset="0"/>
              <a:buChar char="˗"/>
              <a:defRPr sz="1600">
                <a:solidFill>
                  <a:srgbClr val="000000"/>
                </a:solidFill>
              </a:defRPr>
            </a:lvl3pPr>
            <a:lvl4pPr>
              <a:buClr>
                <a:srgbClr val="00A9E0"/>
              </a:buClr>
              <a:buFont typeface="Arial" pitchFamily="34" charset="0"/>
              <a:buChar char="•"/>
              <a:defRPr sz="1400">
                <a:solidFill>
                  <a:srgbClr val="000000"/>
                </a:solidFill>
              </a:defRPr>
            </a:lvl4pPr>
            <a:lvl5pPr>
              <a:buClr>
                <a:srgbClr val="00A9E0"/>
              </a:buClr>
              <a:buFont typeface="Wingdings" pitchFamily="2" charset="2"/>
              <a:buChar char="§"/>
              <a:defRPr sz="1200">
                <a:solidFill>
                  <a:srgbClr val="000000"/>
                </a:solidFill>
              </a:defRPr>
            </a:lvl5pPr>
            <a:lvl6pPr marL="1371600" indent="-282575">
              <a:buClr>
                <a:srgbClr val="00A9E0"/>
              </a:buClr>
              <a:buFont typeface="Courier New" pitchFamily="49" charset="0"/>
              <a:buChar char="o"/>
              <a:defRPr sz="1000">
                <a:solidFill>
                  <a:srgbClr val="000000"/>
                </a:solidFill>
              </a:defRPr>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fld id="{E91CA0B9-F148-4D36-99AA-F3695E16ED27}" type="slidenum">
              <a:rPr lang="en-US" smtClean="0"/>
              <a:pPr/>
              <a:t>‹#›</a:t>
            </a:fld>
            <a:endParaRPr lang="en-US" dirty="0"/>
          </a:p>
        </p:txBody>
      </p:sp>
      <p:sp>
        <p:nvSpPr>
          <p:cNvPr id="17"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4"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 Add source or notes here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904875" y="203793"/>
            <a:ext cx="7791450" cy="53915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5" name="Text Placeholder 4"/>
          <p:cNvSpPr>
            <a:spLocks noGrp="1"/>
          </p:cNvSpPr>
          <p:nvPr>
            <p:ph type="body" sz="quarter" idx="11"/>
          </p:nvPr>
        </p:nvSpPr>
        <p:spPr>
          <a:xfrm>
            <a:off x="904875" y="1931988"/>
            <a:ext cx="366712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8"/>
          <p:cNvSpPr>
            <a:spLocks noGrp="1"/>
          </p:cNvSpPr>
          <p:nvPr>
            <p:ph type="body" sz="quarter" idx="14"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9" name="Text Placeholder 8"/>
          <p:cNvSpPr>
            <a:spLocks noGrp="1"/>
          </p:cNvSpPr>
          <p:nvPr>
            <p:ph type="body" sz="quarter" idx="15" hasCustomPrompt="1"/>
          </p:nvPr>
        </p:nvSpPr>
        <p:spPr>
          <a:xfrm>
            <a:off x="895350" y="1496815"/>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1800" b="0"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Chart Title</a:t>
            </a:r>
          </a:p>
        </p:txBody>
      </p:sp>
      <p:sp>
        <p:nvSpPr>
          <p:cNvPr id="14"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5"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7"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8"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9"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
        <p:nvSpPr>
          <p:cNvPr id="24" name="Text Placeholder 4"/>
          <p:cNvSpPr>
            <a:spLocks noGrp="1"/>
          </p:cNvSpPr>
          <p:nvPr>
            <p:ph type="body" sz="quarter" idx="16"/>
          </p:nvPr>
        </p:nvSpPr>
        <p:spPr>
          <a:xfrm>
            <a:off x="4733925" y="1931988"/>
            <a:ext cx="366712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p:nvPr>
        </p:nvSpPr>
        <p:spPr>
          <a:xfrm>
            <a:off x="904875" y="184742"/>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10" name="Text Placeholder 8"/>
          <p:cNvSpPr>
            <a:spLocks noGrp="1"/>
          </p:cNvSpPr>
          <p:nvPr>
            <p:ph type="body" sz="quarter" idx="16"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12" name="Text Placeholder 4"/>
          <p:cNvSpPr>
            <a:spLocks noGrp="1"/>
          </p:cNvSpPr>
          <p:nvPr>
            <p:ph type="body" sz="quarter" idx="11"/>
          </p:nvPr>
        </p:nvSpPr>
        <p:spPr>
          <a:xfrm>
            <a:off x="904875" y="1931988"/>
            <a:ext cx="3724275" cy="4240212"/>
          </a:xfrm>
          <a:prstGeom prst="rect">
            <a:avLst/>
          </a:prstGeom>
        </p:spPr>
        <p:txBody>
          <a:bodyPr>
            <a:noAutofit/>
          </a:bodyPr>
          <a:lstStyle>
            <a:lvl1pPr marL="233363" indent="-233363">
              <a:buClr>
                <a:srgbClr val="00A9E0"/>
              </a:buClr>
              <a:defRPr/>
            </a:lvl1pPr>
            <a:lvl3pPr>
              <a:buFont typeface="Arial" pitchFamily="34" charset="0"/>
              <a:buChar cha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4"/>
          <p:cNvSpPr>
            <a:spLocks noGrp="1"/>
          </p:cNvSpPr>
          <p:nvPr>
            <p:ph type="body" sz="quarter" idx="17"/>
          </p:nvPr>
        </p:nvSpPr>
        <p:spPr>
          <a:xfrm>
            <a:off x="904876"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p:nvPr>
        </p:nvSpPr>
        <p:spPr>
          <a:xfrm>
            <a:off x="4953000" y="1931989"/>
            <a:ext cx="3724275" cy="4240212"/>
          </a:xfrm>
          <a:prstGeom prst="rect">
            <a:avLst/>
          </a:prstGeom>
        </p:spPr>
        <p:txBody>
          <a:bodyPr>
            <a:noAutofit/>
          </a:bodyPr>
          <a:lstStyle>
            <a:lvl1pPr marL="233363" indent="-233363">
              <a:buClr>
                <a:srgbClr val="00A9E0"/>
              </a:buClr>
              <a:defRPr/>
            </a:lvl1pPr>
            <a:lvl3pPr>
              <a:buFont typeface="Arial" pitchFamily="34" charset="0"/>
              <a:buChar char="˗"/>
              <a:defRPr/>
            </a:lvl3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9"/>
          </p:nvPr>
        </p:nvSpPr>
        <p:spPr>
          <a:xfrm>
            <a:off x="4953001" y="1496815"/>
            <a:ext cx="3724273" cy="435173"/>
          </a:xfrm>
          <a:prstGeom prst="rect">
            <a:avLst/>
          </a:prstGeom>
        </p:spPr>
        <p:txBody>
          <a:bodyPr anchor="b">
            <a:noAutofit/>
          </a:bodyPr>
          <a:lstStyle>
            <a:lvl1pPr marL="233363" indent="-233363">
              <a:buClr>
                <a:srgbClr val="00A9E0"/>
              </a:buClr>
              <a:buNone/>
              <a:defRPr b="1"/>
            </a:lvl1pPr>
          </a:lstStyle>
          <a:p>
            <a:pPr lvl="0"/>
            <a:r>
              <a:rPr lang="en-US"/>
              <a:t>Click to edit Master text styles</a:t>
            </a:r>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lumn Represenative Engagements">
    <p:spTree>
      <p:nvGrpSpPr>
        <p:cNvPr id="1" name=""/>
        <p:cNvGrpSpPr/>
        <p:nvPr/>
      </p:nvGrpSpPr>
      <p:grpSpPr>
        <a:xfrm>
          <a:off x="0" y="0"/>
          <a:ext cx="0" cy="0"/>
          <a:chOff x="0" y="0"/>
          <a:chExt cx="0" cy="0"/>
        </a:xfrm>
      </p:grpSpPr>
      <p:sp>
        <p:nvSpPr>
          <p:cNvPr id="18" name="Rectangle 17"/>
          <p:cNvSpPr/>
          <p:nvPr userDrawn="1"/>
        </p:nvSpPr>
        <p:spPr>
          <a:xfrm>
            <a:off x="4876801" y="1009650"/>
            <a:ext cx="4267200" cy="5848350"/>
          </a:xfrm>
          <a:prstGeom prst="rect">
            <a:avLst/>
          </a:prstGeom>
          <a:solidFill>
            <a:srgbClr val="A0CFEB">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4875" y="184742"/>
            <a:ext cx="7791450" cy="558208"/>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noFill/>
        </p:spPr>
        <p:txBody>
          <a:bodyPr/>
          <a:lstStyle/>
          <a:p>
            <a:fld id="{E91CA0B9-F148-4D36-99AA-F3695E16ED27}" type="slidenum">
              <a:rPr lang="en-US" smtClean="0"/>
              <a:pPr/>
              <a:t>‹#›</a:t>
            </a:fld>
            <a:endParaRPr lang="en-US"/>
          </a:p>
        </p:txBody>
      </p:sp>
      <p:sp>
        <p:nvSpPr>
          <p:cNvPr id="10" name="Text Placeholder 8"/>
          <p:cNvSpPr>
            <a:spLocks noGrp="1"/>
          </p:cNvSpPr>
          <p:nvPr>
            <p:ph type="body" sz="quarter" idx="16" hasCustomPrompt="1"/>
          </p:nvPr>
        </p:nvSpPr>
        <p:spPr>
          <a:xfrm>
            <a:off x="895350" y="1189038"/>
            <a:ext cx="779145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12" name="Text Placeholder 4"/>
          <p:cNvSpPr>
            <a:spLocks noGrp="1"/>
          </p:cNvSpPr>
          <p:nvPr>
            <p:ph type="body" sz="quarter" idx="11"/>
          </p:nvPr>
        </p:nvSpPr>
        <p:spPr>
          <a:xfrm>
            <a:off x="904875" y="1931988"/>
            <a:ext cx="372427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4"/>
          <p:cNvSpPr>
            <a:spLocks noGrp="1"/>
          </p:cNvSpPr>
          <p:nvPr>
            <p:ph type="body" sz="quarter" idx="17"/>
          </p:nvPr>
        </p:nvSpPr>
        <p:spPr>
          <a:xfrm>
            <a:off x="904876"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19" name="Content Placeholder 5"/>
          <p:cNvSpPr txBox="1">
            <a:spLocks/>
          </p:cNvSpPr>
          <p:nvPr userDrawn="1"/>
        </p:nvSpPr>
        <p:spPr>
          <a:xfrm>
            <a:off x="-1336675" y="1052736"/>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Sub-Title Top Guide 6.22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5"/>
          <p:cNvSpPr txBox="1">
            <a:spLocks/>
          </p:cNvSpPr>
          <p:nvPr userDrawn="1"/>
        </p:nvSpPr>
        <p:spPr>
          <a:xfrm>
            <a:off x="-1336675" y="1374047"/>
            <a:ext cx="1258340" cy="266254"/>
          </a:xfrm>
          <a:prstGeom prst="homePlate">
            <a:avLst>
              <a:gd name="adj" fmla="val 13789"/>
            </a:avLst>
          </a:prstGeom>
          <a:solidFill>
            <a:schemeClr val="bg2"/>
          </a:solidFill>
        </p:spPr>
        <p:txBody>
          <a:bodyPr lIns="36000" r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Chart-Title Top Guide 5.35</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5"/>
          <p:cNvSpPr txBox="1">
            <a:spLocks/>
          </p:cNvSpPr>
          <p:nvPr userDrawn="1"/>
        </p:nvSpPr>
        <p:spPr>
          <a:xfrm>
            <a:off x="-1336675" y="1801323"/>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Top Guide 4.16</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2" name="Content Placeholder 5"/>
          <p:cNvSpPr txBox="1">
            <a:spLocks/>
          </p:cNvSpPr>
          <p:nvPr userDrawn="1"/>
        </p:nvSpPr>
        <p:spPr>
          <a:xfrm>
            <a:off x="-1336675" y="6104160"/>
            <a:ext cx="1258340" cy="266254"/>
          </a:xfrm>
          <a:prstGeom prst="homePlate">
            <a:avLst>
              <a:gd name="adj" fmla="val 13789"/>
            </a:avLst>
          </a:prstGeom>
          <a:solidFill>
            <a:schemeClr val="bg2"/>
          </a:solidFill>
        </p:spPr>
        <p:txBody>
          <a:bodyPr lIns="36000" rIns="0" anchor="ctr">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Body Bottom Guide 7.80</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3" name="Content Placeholder 5"/>
          <p:cNvSpPr txBox="1">
            <a:spLocks/>
          </p:cNvSpPr>
          <p:nvPr userDrawn="1"/>
        </p:nvSpPr>
        <p:spPr>
          <a:xfrm rot="16200000">
            <a:off x="218726" y="6924600"/>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Left </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24" name="Content Placeholder 5"/>
          <p:cNvSpPr txBox="1">
            <a:spLocks/>
          </p:cNvSpPr>
          <p:nvPr userDrawn="1"/>
        </p:nvSpPr>
        <p:spPr>
          <a:xfrm rot="16200000">
            <a:off x="8440388" y="6924602"/>
            <a:ext cx="476947" cy="452736"/>
          </a:xfrm>
          <a:prstGeom prst="homePlate">
            <a:avLst>
              <a:gd name="adj" fmla="val 13789"/>
            </a:avLst>
          </a:prstGeom>
          <a:solidFill>
            <a:schemeClr val="bg2"/>
          </a:solidFill>
        </p:spPr>
        <p:txBody>
          <a:bodyPr vert="vert" lIns="0" tIns="0" rIns="0" bIns="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Right</a:t>
            </a:r>
            <a:br>
              <a:rPr kumimoji="0" lang="en-US" sz="700" b="0" i="0" u="none" strike="noStrike" kern="1200" cap="none" spc="0" normalizeH="0" baseline="0" noProof="0" dirty="0">
                <a:ln>
                  <a:noFill/>
                </a:ln>
                <a:solidFill>
                  <a:schemeClr val="tx1"/>
                </a:solidFill>
                <a:effectLst/>
                <a:uLnTx/>
                <a:uFillTx/>
                <a:latin typeface="+mn-lt"/>
                <a:ea typeface="+mn-ea"/>
                <a:cs typeface="+mn-cs"/>
              </a:rPr>
            </a:br>
            <a:r>
              <a:rPr kumimoji="0" lang="en-US" sz="700" b="0" i="0" u="none" strike="noStrike" kern="1200" cap="none" spc="0" normalizeH="0" baseline="0" noProof="0" dirty="0">
                <a:ln>
                  <a:noFill/>
                </a:ln>
                <a:solidFill>
                  <a:schemeClr val="tx1"/>
                </a:solidFill>
                <a:effectLst/>
                <a:uLnTx/>
                <a:uFillTx/>
                <a:latin typeface="+mn-lt"/>
                <a:ea typeface="+mn-ea"/>
                <a:cs typeface="+mn-cs"/>
              </a:rPr>
              <a:t>guide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00" b="0" i="0" u="none" strike="noStrike" kern="1200" cap="none" spc="0" normalizeH="0" baseline="0" noProof="0" dirty="0">
                <a:ln>
                  <a:noFill/>
                </a:ln>
                <a:solidFill>
                  <a:schemeClr val="tx1"/>
                </a:solidFill>
                <a:effectLst/>
                <a:uLnTx/>
                <a:uFillTx/>
                <a:latin typeface="+mn-lt"/>
                <a:ea typeface="+mn-ea"/>
                <a:cs typeface="+mn-cs"/>
              </a:rPr>
              <a:t>11.42</a:t>
            </a:r>
            <a:endParaRPr kumimoji="0" lang="en-US" sz="700" b="0" i="1" u="none" strike="noStrike" kern="1200" cap="none" spc="0" normalizeH="0" baseline="0" noProof="0" dirty="0">
              <a:ln>
                <a:noFill/>
              </a:ln>
              <a:solidFill>
                <a:schemeClr val="tx1"/>
              </a:solidFill>
              <a:effectLst/>
              <a:uLnTx/>
              <a:uFillTx/>
              <a:latin typeface="+mn-lt"/>
              <a:ea typeface="+mn-ea"/>
              <a:cs typeface="+mn-cs"/>
            </a:endParaRPr>
          </a:p>
        </p:txBody>
      </p:sp>
      <p:sp>
        <p:nvSpPr>
          <p:cNvPr id="16" name="Text Placeholder 4"/>
          <p:cNvSpPr>
            <a:spLocks noGrp="1"/>
          </p:cNvSpPr>
          <p:nvPr>
            <p:ph type="body" sz="quarter" idx="18"/>
          </p:nvPr>
        </p:nvSpPr>
        <p:spPr>
          <a:xfrm>
            <a:off x="4953000" y="1931989"/>
            <a:ext cx="3724275" cy="4240212"/>
          </a:xfrm>
          <a:prstGeom prst="rect">
            <a:avLst/>
          </a:prstGeom>
        </p:spPr>
        <p:txBody>
          <a:bodyPr>
            <a:noAutofit/>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p:cNvSpPr>
            <a:spLocks noGrp="1"/>
          </p:cNvSpPr>
          <p:nvPr>
            <p:ph type="body" sz="quarter" idx="19"/>
          </p:nvPr>
        </p:nvSpPr>
        <p:spPr>
          <a:xfrm>
            <a:off x="4953001" y="1496815"/>
            <a:ext cx="3724273" cy="435173"/>
          </a:xfrm>
          <a:prstGeom prst="rect">
            <a:avLst/>
          </a:prstGeom>
        </p:spPr>
        <p:txBody>
          <a:bodyPr anchor="b">
            <a:noAutofit/>
          </a:bodyPr>
          <a:lstStyle>
            <a:lvl1pPr marL="233363" indent="-233363">
              <a:buClr>
                <a:srgbClr val="00A9E0"/>
              </a:buClr>
              <a:buFontTx/>
              <a:buNone/>
              <a:defRPr b="1"/>
            </a:lvl1pPr>
          </a:lstStyle>
          <a:p>
            <a:pPr lvl="0"/>
            <a:r>
              <a:rPr lang="en-US"/>
              <a:t>Click to edit Master text styles</a:t>
            </a:r>
          </a:p>
        </p:txBody>
      </p:sp>
      <p:sp>
        <p:nvSpPr>
          <p:cNvPr id="26"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s">
    <p:spTree>
      <p:nvGrpSpPr>
        <p:cNvPr id="1" name=""/>
        <p:cNvGrpSpPr/>
        <p:nvPr/>
      </p:nvGrpSpPr>
      <p:grpSpPr>
        <a:xfrm>
          <a:off x="0" y="0"/>
          <a:ext cx="0" cy="0"/>
          <a:chOff x="0" y="0"/>
          <a:chExt cx="0" cy="0"/>
        </a:xfrm>
      </p:grpSpPr>
      <p:sp>
        <p:nvSpPr>
          <p:cNvPr id="2" name="Title 1"/>
          <p:cNvSpPr>
            <a:spLocks noGrp="1"/>
          </p:cNvSpPr>
          <p:nvPr>
            <p:ph type="title"/>
          </p:nvPr>
        </p:nvSpPr>
        <p:spPr>
          <a:xfrm>
            <a:off x="904875" y="184741"/>
            <a:ext cx="8229600" cy="558209"/>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a:p>
        </p:txBody>
      </p:sp>
      <p:sp>
        <p:nvSpPr>
          <p:cNvPr id="5" name="Text Placeholder 4"/>
          <p:cNvSpPr>
            <a:spLocks noGrp="1"/>
          </p:cNvSpPr>
          <p:nvPr>
            <p:ph type="body" sz="quarter" idx="11"/>
          </p:nvPr>
        </p:nvSpPr>
        <p:spPr>
          <a:xfrm>
            <a:off x="904875" y="1665288"/>
            <a:ext cx="3922713" cy="4497387"/>
          </a:xfrm>
          <a:prstGeom prst="rect">
            <a:avLst/>
          </a:prstGeom>
        </p:spPr>
        <p:txBody>
          <a:bodyPr/>
          <a:lstStyle>
            <a:lvl1pPr marL="233363" indent="-233363">
              <a:buClr>
                <a:srgbClr val="00A9E0"/>
              </a:buClr>
              <a:defRPr>
                <a:solidFill>
                  <a:srgbClr val="000000"/>
                </a:solidFill>
              </a:defRPr>
            </a:lvl1pPr>
            <a:lvl2pPr>
              <a:defRPr>
                <a:solidFill>
                  <a:srgbClr val="000000"/>
                </a:solidFill>
              </a:defRPr>
            </a:lvl2pPr>
            <a:lvl3pPr>
              <a:buFont typeface="Arial" pitchFamily="34" charset="0"/>
              <a:buChar cha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p:cNvSpPr>
            <a:spLocks noGrp="1"/>
          </p:cNvSpPr>
          <p:nvPr>
            <p:ph type="pic" sz="quarter" idx="12"/>
          </p:nvPr>
        </p:nvSpPr>
        <p:spPr>
          <a:xfrm>
            <a:off x="4962524" y="1674813"/>
            <a:ext cx="3848101" cy="4478337"/>
          </a:xfrm>
          <a:prstGeom prst="rect">
            <a:avLst/>
          </a:prstGeom>
          <a:solidFill>
            <a:schemeClr val="bg1"/>
          </a:solidFill>
          <a:effectLst>
            <a:outerShdw blurRad="50800" dist="38100" dir="2700000" algn="tl" rotWithShape="0">
              <a:prstClr val="black">
                <a:alpha val="40000"/>
              </a:prstClr>
            </a:outerShdw>
          </a:effectLst>
        </p:spPr>
        <p:txBody>
          <a:bodyPr vert="horz" lIns="0" tIns="0" rIns="0" bIns="0" rtlCol="0" anchor="ctr">
            <a:noAutofit/>
          </a:bodyPr>
          <a:lstStyle>
            <a:lvl1pPr marL="0" indent="0" algn="ctr" defTabSz="914400" rtl="0" eaLnBrk="1" latinLnBrk="0" hangingPunct="1">
              <a:spcBef>
                <a:spcPct val="20000"/>
              </a:spcBef>
              <a:buFont typeface="Arial" pitchFamily="34" charset="0"/>
              <a:buNone/>
              <a:defRPr lang="en-US" sz="1600" kern="1200">
                <a:solidFill>
                  <a:schemeClr val="tx1"/>
                </a:solidFill>
                <a:latin typeface="+mn-lt"/>
                <a:ea typeface="+mn-ea"/>
                <a:cs typeface="+mn-cs"/>
              </a:defRPr>
            </a:lvl1pPr>
          </a:lstStyle>
          <a:p>
            <a:r>
              <a:rPr lang="en-US"/>
              <a:t>Click icon to add picture</a:t>
            </a:r>
          </a:p>
        </p:txBody>
      </p:sp>
      <p:sp>
        <p:nvSpPr>
          <p:cNvPr id="7" name="Text Placeholder 8"/>
          <p:cNvSpPr>
            <a:spLocks noGrp="1"/>
          </p:cNvSpPr>
          <p:nvPr>
            <p:ph type="body" sz="quarter" idx="14" hasCustomPrompt="1"/>
          </p:nvPr>
        </p:nvSpPr>
        <p:spPr>
          <a:xfrm>
            <a:off x="904875" y="1189038"/>
            <a:ext cx="8229600"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Subtitle</a:t>
            </a:r>
          </a:p>
        </p:txBody>
      </p:sp>
      <p:sp>
        <p:nvSpPr>
          <p:cNvPr id="9" name="Content Placeholder 5"/>
          <p:cNvSpPr txBox="1">
            <a:spLocks/>
          </p:cNvSpPr>
          <p:nvPr userDrawn="1"/>
        </p:nvSpPr>
        <p:spPr>
          <a:xfrm>
            <a:off x="9289143" y="1646069"/>
            <a:ext cx="2551473" cy="4591217"/>
          </a:xfrm>
          <a:prstGeom prst="roundRect">
            <a:avLst/>
          </a:prstGeom>
          <a:solidFill>
            <a:schemeClr val="bg2"/>
          </a:solidFill>
        </p:spPr>
        <p:txBody>
          <a:bodyPr lIns="36000" rIns="36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Only photos that we have copyright permission can be used in PowerPoint.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DO NOT use photos off of Google or any photo sites without legally purchasing the image</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3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00" b="0" i="1" u="none" strike="noStrike" kern="1200" cap="none" spc="0" normalizeH="0" baseline="0" noProof="0" dirty="0">
                <a:ln>
                  <a:noFill/>
                </a:ln>
                <a:solidFill>
                  <a:schemeClr val="tx1"/>
                </a:solidFill>
                <a:effectLst/>
                <a:uLnTx/>
                <a:uFillTx/>
                <a:latin typeface="+mn-lt"/>
                <a:ea typeface="+mn-ea"/>
                <a:cs typeface="+mn-cs"/>
              </a:rPr>
              <a:t>(this comment will not be appear on print-outs nor in slideshow mode)</a:t>
            </a:r>
          </a:p>
        </p:txBody>
      </p:sp>
      <p:sp>
        <p:nvSpPr>
          <p:cNvPr id="12" name="Text Placeholder 6"/>
          <p:cNvSpPr>
            <a:spLocks noGrp="1"/>
          </p:cNvSpPr>
          <p:nvPr>
            <p:ph type="body" sz="quarter" idx="13" hasCustomPrompt="1"/>
          </p:nvPr>
        </p:nvSpPr>
        <p:spPr>
          <a:xfrm>
            <a:off x="3248025" y="6261104"/>
            <a:ext cx="4357688" cy="431800"/>
          </a:xfrm>
          <a:prstGeom prst="rect">
            <a:avLst/>
          </a:prstGeom>
        </p:spPr>
        <p:txBody>
          <a:bodyPr vert="horz" lIns="91440" tIns="45720" rIns="91440" bIns="45720" rtlCol="0" anchor="b">
            <a:normAutofit/>
          </a:bodyPr>
          <a:lstStyle>
            <a:lvl1pPr marL="0" algn="l" defTabSz="914400" rtl="0" eaLnBrk="1" latinLnBrk="0" hangingPunct="1">
              <a:defRPr lang="en-US" sz="1000" kern="1200" dirty="0" smtClean="0">
                <a:solidFill>
                  <a:schemeClr val="tx1"/>
                </a:solidFill>
                <a:latin typeface="+mn-lt"/>
                <a:ea typeface="+mn-ea"/>
                <a:cs typeface="+mn-cs"/>
              </a:defRPr>
            </a:lvl1pPr>
            <a:lvl2pPr>
              <a:defRPr sz="1200"/>
            </a:lvl2pPr>
            <a:lvl3pPr>
              <a:defRPr sz="1200"/>
            </a:lvl3pPr>
            <a:lvl4pPr>
              <a:defRPr sz="1200"/>
            </a:lvl4pPr>
            <a:lvl5pPr>
              <a:defRPr sz="1200"/>
            </a:lvl5pPr>
          </a:lstStyle>
          <a:p>
            <a:pPr lvl="0"/>
            <a:r>
              <a:rPr lang="en-US" dirty="0"/>
              <a:t>Add source or notes here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399" y="194266"/>
            <a:ext cx="7781925" cy="558209"/>
          </a:xfrm>
          <a:prstGeom prst="rect">
            <a:avLst/>
          </a:prstGeom>
        </p:spPr>
        <p:txBody>
          <a:bodyPr/>
          <a:lstStyle>
            <a:lvl1pPr>
              <a:defRPr/>
            </a:lvl1pPr>
          </a:lstStyle>
          <a:p>
            <a:r>
              <a:rPr lang="en-US" dirty="0"/>
              <a:t>Bio Slide Sample</a:t>
            </a:r>
          </a:p>
        </p:txBody>
      </p:sp>
      <p:sp>
        <p:nvSpPr>
          <p:cNvPr id="3" name="Slide Number Placeholder 2"/>
          <p:cNvSpPr>
            <a:spLocks noGrp="1"/>
          </p:cNvSpPr>
          <p:nvPr>
            <p:ph type="sldNum" sz="quarter" idx="10"/>
          </p:nvPr>
        </p:nvSpPr>
        <p:spPr/>
        <p:txBody>
          <a:bodyPr/>
          <a:lstStyle/>
          <a:p>
            <a:fld id="{E91CA0B9-F148-4D36-99AA-F3695E16ED27}" type="slidenum">
              <a:rPr lang="en-US" smtClean="0"/>
              <a:pPr/>
              <a:t>‹#›</a:t>
            </a:fld>
            <a:endParaRPr lang="en-US" dirty="0"/>
          </a:p>
        </p:txBody>
      </p:sp>
      <p:sp>
        <p:nvSpPr>
          <p:cNvPr id="10" name="Picture Placeholder 9"/>
          <p:cNvSpPr>
            <a:spLocks noGrp="1"/>
          </p:cNvSpPr>
          <p:nvPr>
            <p:ph type="pic" sz="quarter" idx="14" hasCustomPrompt="1"/>
          </p:nvPr>
        </p:nvSpPr>
        <p:spPr>
          <a:xfrm>
            <a:off x="923925" y="1657350"/>
            <a:ext cx="1810997" cy="2152650"/>
          </a:xfrm>
          <a:prstGeom prst="rect">
            <a:avLst/>
          </a:prstGeom>
          <a:solidFill>
            <a:schemeClr val="bg1"/>
          </a:solidFill>
          <a:effectLst>
            <a:outerShdw blurRad="50800" dist="38100" dir="2700000" algn="tl" rotWithShape="0">
              <a:prstClr val="black">
                <a:alpha val="40000"/>
              </a:prstClr>
            </a:outerShdw>
          </a:effectLst>
        </p:spPr>
        <p:txBody>
          <a:bodyPr vert="horz" lIns="0" tIns="0" rIns="0" bIns="0" rtlCol="0" anchor="ctr">
            <a:noAutofit/>
          </a:bodyPr>
          <a:lstStyle>
            <a:lvl1pPr marL="0" indent="0" algn="ctr" defTabSz="914400" rtl="0" eaLnBrk="1" latinLnBrk="0" hangingPunct="1">
              <a:spcBef>
                <a:spcPct val="20000"/>
              </a:spcBef>
              <a:buFont typeface="Arial" pitchFamily="34" charset="0"/>
              <a:buNone/>
              <a:defRPr lang="en-US" sz="1600" kern="1200" dirty="0">
                <a:solidFill>
                  <a:schemeClr val="tx1"/>
                </a:solidFill>
                <a:latin typeface="+mn-lt"/>
                <a:ea typeface="+mn-ea"/>
                <a:cs typeface="+mn-cs"/>
              </a:defRPr>
            </a:lvl1pPr>
          </a:lstStyle>
          <a:p>
            <a:r>
              <a:rPr lang="en-US" dirty="0"/>
              <a:t>Insert </a:t>
            </a:r>
            <a:br>
              <a:rPr lang="en-US" dirty="0"/>
            </a:br>
            <a:r>
              <a:rPr lang="en-US" dirty="0"/>
              <a:t>Photo </a:t>
            </a:r>
            <a:br>
              <a:rPr lang="en-US" dirty="0"/>
            </a:br>
            <a:r>
              <a:rPr lang="en-US" dirty="0"/>
              <a:t>Here</a:t>
            </a:r>
          </a:p>
        </p:txBody>
      </p:sp>
      <p:sp>
        <p:nvSpPr>
          <p:cNvPr id="11" name="Text Placeholder 8"/>
          <p:cNvSpPr>
            <a:spLocks noGrp="1"/>
          </p:cNvSpPr>
          <p:nvPr>
            <p:ph type="body" sz="quarter" idx="15" hasCustomPrompt="1"/>
          </p:nvPr>
        </p:nvSpPr>
        <p:spPr>
          <a:xfrm>
            <a:off x="923925" y="1189038"/>
            <a:ext cx="7809053" cy="307777"/>
          </a:xfrm>
          <a:prstGeom prst="rect">
            <a:avLst/>
          </a:prstGeom>
        </p:spPr>
        <p:txBody>
          <a:bodyPr>
            <a:noAutofit/>
          </a:bodyPr>
          <a:lstStyle>
            <a:lvl1pPr marL="0" marR="0" indent="0" algn="l" defTabSz="914400" rtl="0" eaLnBrk="1" fontAlgn="auto" latinLnBrk="0" hangingPunct="1">
              <a:lnSpc>
                <a:spcPct val="80000"/>
              </a:lnSpc>
              <a:spcBef>
                <a:spcPts val="0"/>
              </a:spcBef>
              <a:spcAft>
                <a:spcPts val="0"/>
              </a:spcAft>
              <a:buClrTx/>
              <a:buSzTx/>
              <a:buFont typeface="Arial" pitchFamily="34" charset="0"/>
              <a:buNone/>
              <a:tabLst/>
              <a:defRPr sz="2000" b="1" i="0" baseline="0">
                <a:latin typeface="+mj-lt"/>
              </a:defRPr>
            </a:lvl1pPr>
            <a:lvl2pPr>
              <a:defRPr sz="1800" b="1">
                <a:latin typeface="+mj-lt"/>
              </a:defRPr>
            </a:lvl2pPr>
            <a:lvl3pPr>
              <a:defRPr sz="1800" b="1">
                <a:latin typeface="+mj-lt"/>
              </a:defRPr>
            </a:lvl3pPr>
            <a:lvl4pPr>
              <a:defRPr sz="1800" b="1">
                <a:latin typeface="+mj-lt"/>
              </a:defRPr>
            </a:lvl4pPr>
            <a:lvl5pPr>
              <a:defRPr sz="1800" b="1">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Name Here</a:t>
            </a:r>
          </a:p>
        </p:txBody>
      </p:sp>
      <p:sp>
        <p:nvSpPr>
          <p:cNvPr id="17" name="Text Placeholder 16"/>
          <p:cNvSpPr>
            <a:spLocks noGrp="1"/>
          </p:cNvSpPr>
          <p:nvPr>
            <p:ph type="body" sz="quarter" idx="16" hasCustomPrompt="1"/>
          </p:nvPr>
        </p:nvSpPr>
        <p:spPr>
          <a:xfrm>
            <a:off x="904875" y="4454393"/>
            <a:ext cx="1855812" cy="1659069"/>
          </a:xfrm>
          <a:prstGeom prst="rect">
            <a:avLst/>
          </a:prstGeom>
        </p:spPr>
        <p:txBody>
          <a:bodyPr/>
          <a:lstStyle>
            <a:lvl1pPr>
              <a:defRPr sz="1300" b="0"/>
            </a:lvl1pPr>
          </a:lstStyle>
          <a:p>
            <a:pPr lvl="0"/>
            <a:r>
              <a:rPr lang="en-US" dirty="0"/>
              <a:t>Name</a:t>
            </a:r>
            <a:br>
              <a:rPr lang="en-US" dirty="0"/>
            </a:br>
            <a:r>
              <a:rPr lang="en-US" dirty="0"/>
              <a:t>Title</a:t>
            </a:r>
            <a:br>
              <a:rPr lang="en-US" dirty="0"/>
            </a:br>
            <a:r>
              <a:rPr lang="en-US" dirty="0"/>
              <a:t/>
            </a:r>
            <a:br>
              <a:rPr lang="en-US" dirty="0"/>
            </a:br>
            <a:r>
              <a:rPr lang="en-US" dirty="0"/>
              <a:t>Phone </a:t>
            </a:r>
            <a:br>
              <a:rPr lang="en-US" dirty="0"/>
            </a:br>
            <a:r>
              <a:rPr lang="en-US" dirty="0"/>
              <a:t>Email </a:t>
            </a:r>
            <a:br>
              <a:rPr lang="en-US" dirty="0"/>
            </a:br>
            <a:r>
              <a:rPr lang="en-US" dirty="0"/>
              <a:t>City, State</a:t>
            </a:r>
          </a:p>
        </p:txBody>
      </p:sp>
      <p:sp>
        <p:nvSpPr>
          <p:cNvPr id="18" name="Content Placeholder 5"/>
          <p:cNvSpPr txBox="1">
            <a:spLocks/>
          </p:cNvSpPr>
          <p:nvPr userDrawn="1"/>
        </p:nvSpPr>
        <p:spPr>
          <a:xfrm>
            <a:off x="-2791732" y="4203552"/>
            <a:ext cx="2551473" cy="1965822"/>
          </a:xfrm>
          <a:prstGeom prst="homePlate">
            <a:avLst>
              <a:gd name="adj" fmla="val 13789"/>
            </a:avLst>
          </a:prstGeom>
          <a:solidFill>
            <a:schemeClr val="bg2"/>
          </a:solidFill>
        </p:spPr>
        <p:txBody>
          <a:bodyPr lIns="144000" rIns="360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1: Name (bold)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2:  Title (bold)</a:t>
            </a:r>
            <a:br>
              <a:rPr kumimoji="0" lang="en-US" sz="1300" b="0" i="0" u="none" strike="noStrike" kern="1200" cap="none" spc="0" normalizeH="0" baseline="0" noProof="0" dirty="0">
                <a:ln>
                  <a:noFill/>
                </a:ln>
                <a:solidFill>
                  <a:schemeClr val="tx1"/>
                </a:solidFill>
                <a:effectLst/>
                <a:uLnTx/>
                <a:uFillTx/>
                <a:latin typeface="+mn-lt"/>
                <a:ea typeface="+mn-ea"/>
                <a:cs typeface="+mn-cs"/>
              </a:rPr>
            </a:br>
            <a:r>
              <a:rPr kumimoji="0" lang="en-US" sz="1300" b="0" i="0" u="none" strike="noStrike" kern="1200" cap="none" spc="0" normalizeH="0" baseline="0" noProof="0" dirty="0">
                <a:ln>
                  <a:noFill/>
                </a:ln>
                <a:solidFill>
                  <a:schemeClr val="tx1"/>
                </a:solidFill>
                <a:effectLst/>
                <a:uLnTx/>
                <a:uFillTx/>
                <a:latin typeface="+mn-lt"/>
                <a:ea typeface="+mn-ea"/>
                <a:cs typeface="+mn-cs"/>
              </a:rPr>
              <a:t>Line 3:  (blank)</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4: Phone number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5: Email address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Line 6: City, State</a:t>
            </a:r>
          </a:p>
        </p:txBody>
      </p:sp>
      <p:sp>
        <p:nvSpPr>
          <p:cNvPr id="19" name="Content Placeholder 5"/>
          <p:cNvSpPr txBox="1">
            <a:spLocks/>
          </p:cNvSpPr>
          <p:nvPr userDrawn="1"/>
        </p:nvSpPr>
        <p:spPr>
          <a:xfrm>
            <a:off x="-2791732" y="1812842"/>
            <a:ext cx="2551473" cy="1638466"/>
          </a:xfrm>
          <a:prstGeom prst="homePlate">
            <a:avLst>
              <a:gd name="adj" fmla="val 13789"/>
            </a:avLst>
          </a:prstGeom>
          <a:solidFill>
            <a:schemeClr val="bg2"/>
          </a:solidFill>
        </p:spPr>
        <p:txBody>
          <a:bodyPr lIns="144000" rIns="360000" anchor="ct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Please include a black &amp; white picture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height = 230px</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300" b="0" i="0" u="none" strike="noStrike" kern="1200" cap="none" spc="0" normalizeH="0" baseline="0" noProof="0" dirty="0">
                <a:ln>
                  <a:noFill/>
                </a:ln>
                <a:solidFill>
                  <a:schemeClr val="tx1"/>
                </a:solidFill>
                <a:effectLst/>
                <a:uLnTx/>
                <a:uFillTx/>
                <a:latin typeface="+mn-lt"/>
                <a:ea typeface="+mn-ea"/>
                <a:cs typeface="+mn-cs"/>
              </a:rPr>
              <a:t>width = 200px</a:t>
            </a:r>
          </a:p>
        </p:txBody>
      </p:sp>
      <p:sp>
        <p:nvSpPr>
          <p:cNvPr id="20" name="Text Placeholder 4"/>
          <p:cNvSpPr>
            <a:spLocks noGrp="1"/>
          </p:cNvSpPr>
          <p:nvPr>
            <p:ph type="body" sz="quarter" idx="11" hasCustomPrompt="1"/>
          </p:nvPr>
        </p:nvSpPr>
        <p:spPr>
          <a:xfrm>
            <a:off x="3022502" y="1665288"/>
            <a:ext cx="5807174" cy="261461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400"/>
            </a:lvl1pPr>
          </a:lstStyle>
          <a:p>
            <a:pPr lvl="0"/>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Insert your bio here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a:p>
        </p:txBody>
      </p:sp>
      <p:sp>
        <p:nvSpPr>
          <p:cNvPr id="24" name="Text Placeholder 4"/>
          <p:cNvSpPr>
            <a:spLocks noGrp="1"/>
          </p:cNvSpPr>
          <p:nvPr>
            <p:ph type="body" sz="quarter" idx="20" hasCustomPrompt="1"/>
          </p:nvPr>
        </p:nvSpPr>
        <p:spPr>
          <a:xfrm>
            <a:off x="2895599"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Char char="•"/>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5" name="Text Placeholder 4"/>
          <p:cNvSpPr>
            <a:spLocks noGrp="1"/>
          </p:cNvSpPr>
          <p:nvPr>
            <p:ph type="body" sz="quarter" idx="21" hasCustomPrompt="1"/>
          </p:nvPr>
        </p:nvSpPr>
        <p:spPr>
          <a:xfrm>
            <a:off x="4848225"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None/>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6" name="Text Placeholder 4"/>
          <p:cNvSpPr>
            <a:spLocks noGrp="1"/>
          </p:cNvSpPr>
          <p:nvPr>
            <p:ph type="body" sz="quarter" idx="22" hasCustomPrompt="1"/>
          </p:nvPr>
        </p:nvSpPr>
        <p:spPr>
          <a:xfrm>
            <a:off x="6800850" y="4769512"/>
            <a:ext cx="1857375" cy="1343950"/>
          </a:xfrm>
          <a:prstGeom prst="rect">
            <a:avLst/>
          </a:prstGeom>
        </p:spPr>
        <p:txBody>
          <a:bodyPr/>
          <a:lstStyle>
            <a:lvl1pPr marL="177800" marR="0" indent="-177800" algn="l" defTabSz="914400" rtl="0" eaLnBrk="1" fontAlgn="auto" latinLnBrk="0" hangingPunct="1">
              <a:lnSpc>
                <a:spcPct val="100000"/>
              </a:lnSpc>
              <a:spcBef>
                <a:spcPct val="20000"/>
              </a:spcBef>
              <a:spcAft>
                <a:spcPts val="0"/>
              </a:spcAft>
              <a:buClrTx/>
              <a:buSzTx/>
              <a:buFont typeface="Arial" pitchFamily="34" charset="0"/>
              <a:buChar char="•"/>
              <a:tabLst/>
              <a:defRPr sz="1300"/>
            </a:lvl1pPr>
            <a:lvl2pPr marL="276225" indent="-276225">
              <a:buFont typeface="Arial" pitchFamily="34" charset="0"/>
              <a:buNone/>
              <a:defRPr/>
            </a:lvl2pPr>
          </a:lstStyle>
          <a:p>
            <a:pPr lvl="0"/>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a:p>
            <a:pPr marL="177800" marR="0" lvl="0" indent="-1778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List</a:t>
            </a:r>
          </a:p>
        </p:txBody>
      </p:sp>
      <p:sp>
        <p:nvSpPr>
          <p:cNvPr id="27" name="TextBox 26"/>
          <p:cNvSpPr txBox="1"/>
          <p:nvPr userDrawn="1"/>
        </p:nvSpPr>
        <p:spPr>
          <a:xfrm>
            <a:off x="2895600"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Practice</a:t>
            </a:r>
          </a:p>
        </p:txBody>
      </p:sp>
      <p:sp>
        <p:nvSpPr>
          <p:cNvPr id="28" name="TextBox 27"/>
          <p:cNvSpPr txBox="1"/>
          <p:nvPr userDrawn="1"/>
        </p:nvSpPr>
        <p:spPr>
          <a:xfrm>
            <a:off x="4848225"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Education</a:t>
            </a:r>
          </a:p>
        </p:txBody>
      </p:sp>
      <p:sp>
        <p:nvSpPr>
          <p:cNvPr id="29" name="TextBox 28"/>
          <p:cNvSpPr txBox="1"/>
          <p:nvPr userDrawn="1"/>
        </p:nvSpPr>
        <p:spPr>
          <a:xfrm>
            <a:off x="6800850" y="4473444"/>
            <a:ext cx="1857375" cy="288000"/>
          </a:xfrm>
          <a:prstGeom prst="rect">
            <a:avLst/>
          </a:prstGeom>
        </p:spPr>
        <p:txBody>
          <a:bodyPr vert="horz" lIns="0" tIns="0" rIns="0" bIns="0" rtlCol="0">
            <a:noAutofit/>
          </a:bodyPr>
          <a:lstStyle/>
          <a:p>
            <a:pPr marL="276225" lvl="1" indent="-276225" algn="l" defTabSz="914400" rtl="0" eaLnBrk="1" latinLnBrk="0" hangingPunct="1">
              <a:spcBef>
                <a:spcPct val="20000"/>
              </a:spcBef>
              <a:buFont typeface="Arial" pitchFamily="34" charset="0"/>
              <a:buNone/>
            </a:pPr>
            <a:r>
              <a:rPr lang="en-US" sz="1300" b="1" kern="1200" dirty="0">
                <a:solidFill>
                  <a:schemeClr val="tx1"/>
                </a:solidFill>
                <a:latin typeface="+mn-lt"/>
                <a:ea typeface="+mn-ea"/>
                <a:cs typeface="+mn-cs"/>
              </a:rPr>
              <a:t>Bar Admission</a:t>
            </a:r>
          </a:p>
        </p:txBody>
      </p:sp>
      <p:cxnSp>
        <p:nvCxnSpPr>
          <p:cNvPr id="21" name="Straight Connector 20"/>
          <p:cNvCxnSpPr/>
          <p:nvPr userDrawn="1"/>
        </p:nvCxnSpPr>
        <p:spPr>
          <a:xfrm rot="5400000" flipH="1" flipV="1">
            <a:off x="3934886" y="5246955"/>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rot="5400000" flipH="1" flipV="1">
            <a:off x="5887512" y="5246956"/>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rot="5400000" flipH="1" flipV="1">
            <a:off x="1975816" y="5246955"/>
            <a:ext cx="1731427"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flipV="1">
            <a:off x="904875" y="4391025"/>
            <a:ext cx="7915277" cy="155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57" name="think-cell Slide" r:id="rId4" imgW="0" imgH="0" progId="">
                  <p:embed/>
                </p:oleObj>
              </mc:Choice>
              <mc:Fallback>
                <p:oleObj name="think-cell Slide" r:id="rId4" imgW="0" imgH="0" progId="">
                  <p:embed/>
                  <p:pic>
                    <p:nvPicPr>
                      <p:cNvPr id="0" name="AutoShape 3"/>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819149" y="3133725"/>
            <a:ext cx="5286375" cy="914400"/>
          </a:xfrm>
        </p:spPr>
        <p:txBody>
          <a:bodyPr>
            <a:normAutofit/>
          </a:bodyPr>
          <a:lstStyle>
            <a:lvl1pPr>
              <a:defRPr kumimoji="0" lang="en-US" sz="3000" b="1" i="0" u="none" strike="noStrike" kern="1200" cap="none" spc="0" normalizeH="0" baseline="0" noProof="0" dirty="0" smtClean="0">
                <a:ln>
                  <a:noFill/>
                </a:ln>
                <a:solidFill>
                  <a:srgbClr val="002776"/>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Questions?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7719237" y="6446669"/>
            <a:ext cx="956452" cy="246063"/>
          </a:xfrm>
          <a:prstGeom prst="rect">
            <a:avLst/>
          </a:prstGeom>
          <a:solidFill>
            <a:schemeClr val="bg1"/>
          </a:solidFill>
        </p:spPr>
        <p:txBody>
          <a:bodyPr vert="horz" lIns="91440" tIns="45720" rIns="91440" bIns="45720" rtlCol="0" anchor="b"/>
          <a:lstStyle>
            <a:lvl1pPr algn="r">
              <a:defRPr sz="1200">
                <a:solidFill>
                  <a:srgbClr val="00A9E0"/>
                </a:solidFill>
              </a:defRPr>
            </a:lvl1pPr>
          </a:lstStyle>
          <a:p>
            <a:fld id="{E91CA0B9-F148-4D36-99AA-F3695E16ED27}" type="slidenum">
              <a:rPr lang="en-US" smtClean="0"/>
              <a:pPr/>
              <a:t>‹#›</a:t>
            </a:fld>
            <a:endParaRPr lang="en-US" dirty="0"/>
          </a:p>
        </p:txBody>
      </p:sp>
      <p:sp>
        <p:nvSpPr>
          <p:cNvPr id="14" name="Title Placeholder 13"/>
          <p:cNvSpPr>
            <a:spLocks noGrp="1"/>
          </p:cNvSpPr>
          <p:nvPr>
            <p:ph type="title"/>
          </p:nvPr>
        </p:nvSpPr>
        <p:spPr>
          <a:xfrm>
            <a:off x="885824" y="190500"/>
            <a:ext cx="8086725" cy="548640"/>
          </a:xfrm>
          <a:prstGeom prst="rect">
            <a:avLst/>
          </a:prstGeom>
          <a:noFill/>
        </p:spPr>
        <p:txBody>
          <a:bodyPr vert="horz" lIns="91440" tIns="45720" rIns="91440" bIns="45720" rtlCol="0" anchor="ctr">
            <a:normAutofit/>
          </a:bodyPr>
          <a:lstStyle/>
          <a:p>
            <a:r>
              <a:rPr lang="en-US" dirty="0"/>
              <a:t>Click to edit Master title style</a:t>
            </a:r>
          </a:p>
        </p:txBody>
      </p:sp>
      <p:sp>
        <p:nvSpPr>
          <p:cNvPr id="15" name="Text Placeholder 14"/>
          <p:cNvSpPr>
            <a:spLocks noGrp="1"/>
          </p:cNvSpPr>
          <p:nvPr>
            <p:ph type="body" idx="1"/>
          </p:nvPr>
        </p:nvSpPr>
        <p:spPr>
          <a:xfrm>
            <a:off x="857250" y="1181100"/>
            <a:ext cx="7829550" cy="49450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17" name="Footer Placeholder 1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buFont typeface="Arial" pitchFamily="34" charset="0"/>
              <a:buChar char="»"/>
              <a:defRPr sz="1000">
                <a:solidFill>
                  <a:srgbClr val="002776"/>
                </a:solidFill>
              </a:defRPr>
            </a:lvl1pPr>
          </a:lstStyle>
          <a:p>
            <a:r>
              <a:rPr lang="en-US" dirty="0"/>
              <a:t> Add source or notes here</a:t>
            </a:r>
          </a:p>
        </p:txBody>
      </p:sp>
      <p:pic>
        <p:nvPicPr>
          <p:cNvPr id="7" name="Picture 3" descr="HKLogo_KepL280_V2_1208"/>
          <p:cNvPicPr>
            <a:picLocks noChangeAspect="1" noChangeArrowheads="1"/>
          </p:cNvPicPr>
          <p:nvPr userDrawn="1"/>
        </p:nvPicPr>
        <p:blipFill>
          <a:blip r:embed="rId21" cstate="print"/>
          <a:srcRect/>
          <a:stretch>
            <a:fillRect/>
          </a:stretch>
        </p:blipFill>
        <p:spPr bwMode="auto">
          <a:xfrm>
            <a:off x="847147" y="6356350"/>
            <a:ext cx="1750423" cy="227919"/>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51" r:id="rId4"/>
    <p:sldLayoutId id="2147483652" r:id="rId5"/>
    <p:sldLayoutId id="2147483664" r:id="rId6"/>
    <p:sldLayoutId id="2147483656" r:id="rId7"/>
    <p:sldLayoutId id="2147483661" r:id="rId8"/>
    <p:sldLayoutId id="2147483660" r:id="rId9"/>
    <p:sldLayoutId id="2147483654" r:id="rId10"/>
    <p:sldLayoutId id="2147483663"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spcBef>
          <a:spcPct val="0"/>
        </a:spcBef>
        <a:buNone/>
        <a:defRPr sz="2700" b="1" kern="1200" baseline="0">
          <a:solidFill>
            <a:schemeClr val="bg1"/>
          </a:solidFill>
          <a:latin typeface="+mj-lt"/>
          <a:ea typeface="+mj-ea"/>
          <a:cs typeface="+mj-cs"/>
        </a:defRPr>
      </a:lvl1pPr>
    </p:titleStyle>
    <p:bodyStyle>
      <a:lvl1pPr marL="228600" indent="-228600" algn="l" defTabSz="914400" rtl="0" eaLnBrk="1" latinLnBrk="0" hangingPunct="1">
        <a:spcBef>
          <a:spcPts val="300"/>
        </a:spcBef>
        <a:spcAft>
          <a:spcPts val="300"/>
        </a:spcAft>
        <a:buClr>
          <a:srgbClr val="00A9E0"/>
        </a:buClr>
        <a:buFont typeface="Arial" pitchFamily="34" charset="0"/>
        <a:buChar char="»"/>
        <a:defRPr sz="1800" kern="1200">
          <a:solidFill>
            <a:srgbClr val="000000"/>
          </a:solidFill>
          <a:latin typeface="+mn-lt"/>
          <a:ea typeface="+mn-ea"/>
          <a:cs typeface="+mn-cs"/>
        </a:defRPr>
      </a:lvl1pPr>
      <a:lvl2pPr marL="514350" indent="-276225" algn="l" defTabSz="914400" rtl="0" eaLnBrk="1" latinLnBrk="0" hangingPunct="1">
        <a:spcBef>
          <a:spcPts val="300"/>
        </a:spcBef>
        <a:spcAft>
          <a:spcPts val="300"/>
        </a:spcAft>
        <a:buClr>
          <a:srgbClr val="00A9E0"/>
        </a:buClr>
        <a:buFont typeface="Arial" pitchFamily="34" charset="0"/>
        <a:buChar char="˗"/>
        <a:defRPr lang="en-US" sz="1600" kern="1200" dirty="0" smtClean="0">
          <a:solidFill>
            <a:srgbClr val="000000"/>
          </a:solidFill>
          <a:latin typeface="+mn-lt"/>
          <a:ea typeface="+mn-ea"/>
          <a:cs typeface="+mn-cs"/>
        </a:defRPr>
      </a:lvl2pPr>
      <a:lvl3pPr marL="542925" indent="-266700" algn="l" defTabSz="914400" rtl="0" eaLnBrk="1" latinLnBrk="0" hangingPunct="1">
        <a:spcBef>
          <a:spcPts val="300"/>
        </a:spcBef>
        <a:spcAft>
          <a:spcPts val="300"/>
        </a:spcAft>
        <a:buClr>
          <a:srgbClr val="00A9E0"/>
        </a:buClr>
        <a:buFont typeface="Arial" pitchFamily="34" charset="0"/>
        <a:buNone/>
        <a:defRPr lang="en-US" sz="1600" kern="1200" dirty="0" smtClean="0">
          <a:solidFill>
            <a:srgbClr val="000000"/>
          </a:solidFill>
          <a:latin typeface="+mn-lt"/>
          <a:ea typeface="+mn-ea"/>
          <a:cs typeface="+mn-cs"/>
        </a:defRPr>
      </a:lvl3pPr>
      <a:lvl4pPr marL="819150" indent="-277813" algn="l" defTabSz="914400" rtl="0" eaLnBrk="1" latinLnBrk="0" hangingPunct="1">
        <a:spcBef>
          <a:spcPts val="300"/>
        </a:spcBef>
        <a:spcAft>
          <a:spcPts val="300"/>
        </a:spcAft>
        <a:buClr>
          <a:srgbClr val="00A9E0"/>
        </a:buClr>
        <a:buFont typeface="Arial" pitchFamily="34" charset="0"/>
        <a:buChar char="•"/>
        <a:defRPr lang="en-US" sz="1400" kern="1200" dirty="0" smtClean="0">
          <a:solidFill>
            <a:srgbClr val="000000"/>
          </a:solidFill>
          <a:latin typeface="+mn-lt"/>
          <a:ea typeface="+mn-ea"/>
          <a:cs typeface="+mn-cs"/>
        </a:defRPr>
      </a:lvl4pPr>
      <a:lvl5pPr marL="1073150" indent="-254000" algn="l" defTabSz="914400" rtl="0" eaLnBrk="1" latinLnBrk="0" hangingPunct="1">
        <a:spcBef>
          <a:spcPts val="300"/>
        </a:spcBef>
        <a:spcAft>
          <a:spcPts val="300"/>
        </a:spcAft>
        <a:buClr>
          <a:srgbClr val="00A9E0"/>
        </a:buClr>
        <a:buFont typeface="Wingdings" pitchFamily="2" charset="2"/>
        <a:buChar char="§"/>
        <a:defRPr lang="en-US" sz="1200" kern="1200" dirty="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sv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sacredpath.net/"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hyperlink" Target="http://www.google.com/url?sa=i&amp;rct=j&amp;q=&amp;esrc=s&amp;source=images&amp;cd=&amp;cad=rja&amp;uact=8&amp;ved=0ahUKEwjA5reqwePUAhXJFz4KHccFCocQjRwIBw&amp;url=http://www.eo.travelwithus.com/explorerperks/&amp;psig=AFQjCNHK7IEZRb-K81J1jeC5tqQ0b8cJNg&amp;ust=1498840918113702"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fontScale="92500" lnSpcReduction="20000"/>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2400" i="1" dirty="0">
                <a:solidFill>
                  <a:schemeClr val="tx2"/>
                </a:solidFill>
                <a:cs typeface="Arial" pitchFamily="34" charset="0"/>
              </a:rPr>
              <a:t/>
            </a:r>
            <a:br>
              <a:rPr lang="en-US" sz="2400" i="1" dirty="0">
                <a:solidFill>
                  <a:schemeClr val="tx2"/>
                </a:solidFill>
                <a:cs typeface="Arial" pitchFamily="34" charset="0"/>
              </a:rPr>
            </a:br>
            <a:r>
              <a:rPr lang="en-US" sz="6000" dirty="0">
                <a:solidFill>
                  <a:schemeClr val="tx2"/>
                </a:solidFill>
                <a:latin typeface="Calibri" panose="020F0502020204030204" pitchFamily="34" charset="0"/>
                <a:cs typeface="Calibri" panose="020F0502020204030204" pitchFamily="34" charset="0"/>
              </a:rPr>
              <a:t>JAY TREATY BORDER </a:t>
            </a:r>
          </a:p>
          <a:p>
            <a:pPr algn="ctr"/>
            <a:r>
              <a:rPr lang="en-US" sz="6000" dirty="0">
                <a:solidFill>
                  <a:schemeClr val="tx2"/>
                </a:solidFill>
                <a:latin typeface="Calibri" panose="020F0502020204030204" pitchFamily="34" charset="0"/>
                <a:cs typeface="Calibri" panose="020F0502020204030204" pitchFamily="34" charset="0"/>
              </a:rPr>
              <a:t>ALLIANCE</a:t>
            </a:r>
          </a:p>
          <a:p>
            <a:pPr algn="ctr"/>
            <a:endParaRPr lang="en-US" sz="4300" dirty="0">
              <a:solidFill>
                <a:schemeClr val="tx2"/>
              </a:solidFill>
              <a:latin typeface="Calibri" panose="020F0502020204030204" pitchFamily="34" charset="0"/>
              <a:cs typeface="Calibri" panose="020F0502020204030204" pitchFamily="34" charset="0"/>
            </a:endParaRPr>
          </a:p>
          <a:p>
            <a:pPr algn="ctr"/>
            <a:r>
              <a:rPr lang="en-US" sz="4300">
                <a:solidFill>
                  <a:schemeClr val="tx2"/>
                </a:solidFill>
                <a:latin typeface="Calibri" panose="020F0502020204030204" pitchFamily="34" charset="0"/>
                <a:cs typeface="Calibri" panose="020F0502020204030204" pitchFamily="34" charset="0"/>
              </a:rPr>
              <a:t>ETCs &amp; Real IDs</a:t>
            </a:r>
          </a:p>
          <a:p>
            <a:pPr algn="ctr"/>
            <a:endParaRPr lang="en-US" sz="4300">
              <a:solidFill>
                <a:schemeClr val="tx2"/>
              </a:solidFill>
              <a:latin typeface="Calibri" panose="020F0502020204030204" pitchFamily="34" charset="0"/>
              <a:cs typeface="Calibri" panose="020F0502020204030204" pitchFamily="34" charset="0"/>
            </a:endParaRPr>
          </a:p>
          <a:p>
            <a:pPr algn="ctr"/>
            <a:r>
              <a:rPr lang="en-US" sz="4300">
                <a:solidFill>
                  <a:schemeClr val="tx2"/>
                </a:solidFill>
                <a:latin typeface="Calibri" panose="020F0502020204030204" pitchFamily="34" charset="0"/>
                <a:cs typeface="Calibri" panose="020F0502020204030204" pitchFamily="34" charset="0"/>
              </a:rPr>
              <a:t>August 18, 2022 </a:t>
            </a:r>
            <a:endParaRPr lang="en-US" sz="4300" dirty="0">
              <a:solidFill>
                <a:schemeClr val="tx2"/>
              </a:solidFill>
              <a:latin typeface="Calibri" panose="020F0502020204030204" pitchFamily="34" charset="0"/>
              <a:cs typeface="Calibri" panose="020F0502020204030204" pitchFamily="34" charset="0"/>
            </a:endParaRPr>
          </a:p>
          <a:p>
            <a:pPr algn="ctr"/>
            <a:r>
              <a:rPr lang="en-US" sz="3200" i="1" dirty="0">
                <a:solidFill>
                  <a:schemeClr val="tx2"/>
                </a:solidFill>
                <a:latin typeface="Times New Roman" panose="02020603050405020304" pitchFamily="18" charset="0"/>
                <a:cs typeface="Times New Roman" panose="02020603050405020304" pitchFamily="18" charset="0"/>
              </a:rPr>
              <a:t/>
            </a:r>
            <a:br>
              <a:rPr lang="en-US" sz="3200" i="1" dirty="0">
                <a:solidFill>
                  <a:schemeClr val="tx2"/>
                </a:solidFill>
                <a:latin typeface="Times New Roman" panose="02020603050405020304" pitchFamily="18" charset="0"/>
                <a:cs typeface="Times New Roman" panose="02020603050405020304" pitchFamily="18" charset="0"/>
              </a:rPr>
            </a:b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Tree>
    <p:extLst>
      <p:ext uri="{BB962C8B-B14F-4D97-AF65-F5344CB8AC3E}">
        <p14:creationId xmlns:p14="http://schemas.microsoft.com/office/powerpoint/2010/main" val="487069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Rot="1"/>
          </p:cNvSpPr>
          <p:nvPr>
            <p:ph type="title"/>
          </p:nvPr>
        </p:nvSpPr>
        <p:spPr>
          <a:xfrm>
            <a:off x="554038" y="415925"/>
            <a:ext cx="8077200" cy="1066800"/>
          </a:xfrm>
        </p:spPr>
        <p:txBody>
          <a:bodyPr/>
          <a:lstStyle/>
          <a:p>
            <a:pPr algn="ctr" eaLnBrk="1" hangingPunct="1"/>
            <a:r>
              <a:rPr lang="en-US" altLang="en-US" sz="4800" b="1" dirty="0">
                <a:solidFill>
                  <a:srgbClr val="000000"/>
                </a:solidFill>
                <a:latin typeface="Times New Roman" panose="02020603050405020304" pitchFamily="18" charset="0"/>
                <a:cs typeface="Times New Roman" panose="02020603050405020304" pitchFamily="18" charset="0"/>
              </a:rPr>
              <a:t>ETCs and REAL ID</a:t>
            </a:r>
          </a:p>
        </p:txBody>
      </p:sp>
      <p:sp>
        <p:nvSpPr>
          <p:cNvPr id="44035" name="Rectangle 3"/>
          <p:cNvSpPr>
            <a:spLocks noGrp="1"/>
          </p:cNvSpPr>
          <p:nvPr>
            <p:ph idx="1"/>
          </p:nvPr>
        </p:nvSpPr>
        <p:spPr>
          <a:xfrm>
            <a:off x="515938" y="3420426"/>
            <a:ext cx="8153400" cy="2510473"/>
          </a:xfrm>
        </p:spPr>
        <p:txBody>
          <a:bodyPr>
            <a:normAutofit lnSpcReduction="10000"/>
          </a:bodyPr>
          <a:lstStyle/>
          <a:p>
            <a:pPr eaLnBrk="1" hangingPunct="1">
              <a:buFont typeface="Wingdings" panose="05000000000000000000" pitchFamily="2" charset="2"/>
              <a:buChar char="§"/>
            </a:pPr>
            <a:r>
              <a:rPr lang="en-US" altLang="en-US" b="1" dirty="0">
                <a:latin typeface="Times New Roman" panose="02020603050405020304" pitchFamily="18" charset="0"/>
                <a:cs typeface="Times New Roman" panose="02020603050405020304" pitchFamily="18" charset="0"/>
              </a:rPr>
              <a:t>REAL ID </a:t>
            </a:r>
            <a:r>
              <a:rPr lang="en-US" altLang="en-US" dirty="0">
                <a:latin typeface="Times New Roman" panose="02020603050405020304" pitchFamily="18" charset="0"/>
                <a:cs typeface="Times New Roman" panose="02020603050405020304" pitchFamily="18" charset="0"/>
              </a:rPr>
              <a:t>set to go into effect on May 3, 2023 </a:t>
            </a:r>
          </a:p>
          <a:p>
            <a:pPr lvl="1" eaLnBrk="1" hangingPunct="1">
              <a:buFont typeface="Wingdings" panose="05000000000000000000" pitchFamily="2" charset="2"/>
              <a:buChar char="§"/>
            </a:pPr>
            <a:r>
              <a:rPr lang="en-US" altLang="en-US" i="1" dirty="0">
                <a:latin typeface="Times New Roman" panose="02020603050405020304" pitchFamily="18" charset="0"/>
                <a:cs typeface="Times New Roman" panose="02020603050405020304" pitchFamily="18" charset="0"/>
              </a:rPr>
              <a:t>(REAL ID Act of 2005)</a:t>
            </a:r>
          </a:p>
          <a:p>
            <a:pPr lvl="1" eaLnBrk="1" hangingPunct="1">
              <a:buFont typeface="Wingdings" panose="05000000000000000000" pitchFamily="2" charset="2"/>
              <a:buChar char="§"/>
            </a:pPr>
            <a:r>
              <a:rPr lang="en-US" altLang="en-US" i="1" dirty="0">
                <a:latin typeface="Times New Roman" panose="02020603050405020304" pitchFamily="18" charset="0"/>
                <a:cs typeface="Times New Roman" panose="02020603050405020304" pitchFamily="18" charset="0"/>
              </a:rPr>
              <a:t>Latest regulation published May 2021</a:t>
            </a:r>
          </a:p>
          <a:p>
            <a:pPr lvl="1" eaLnBrk="1" hangingPunct="1">
              <a:buFont typeface="Wingdings" panose="05000000000000000000" pitchFamily="2" charset="2"/>
              <a:buChar char="§"/>
            </a:pPr>
            <a:r>
              <a:rPr lang="en-US" altLang="en-US" i="1" dirty="0">
                <a:latin typeface="Times New Roman" panose="02020603050405020304" pitchFamily="18" charset="0"/>
                <a:cs typeface="Times New Roman" panose="02020603050405020304" pitchFamily="18" charset="0"/>
              </a:rPr>
              <a:t>Sets standards for </a:t>
            </a:r>
            <a:r>
              <a:rPr lang="en-US" altLang="en-US" b="1" i="1" dirty="0">
                <a:latin typeface="Times New Roman" panose="02020603050405020304" pitchFamily="18" charset="0"/>
                <a:cs typeface="Times New Roman" panose="02020603050405020304" pitchFamily="18" charset="0"/>
              </a:rPr>
              <a:t>State-issued identification</a:t>
            </a:r>
            <a:endParaRPr lang="en-US" altLang="en-US" sz="1000" b="1" i="1" dirty="0">
              <a:latin typeface="Times New Roman" panose="02020603050405020304" pitchFamily="18" charset="0"/>
              <a:cs typeface="Times New Roman" panose="02020603050405020304" pitchFamily="18" charset="0"/>
            </a:endParaRPr>
          </a:p>
          <a:p>
            <a:pPr marL="342900" lvl="1" indent="0" eaLnBrk="1" hangingPunct="1">
              <a:buNone/>
            </a:pPr>
            <a:endParaRPr lang="en-US" altLang="en-US" sz="1000" i="1"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
            </a:pPr>
            <a:r>
              <a:rPr lang="en-US" altLang="en-US" sz="1800" b="1" dirty="0">
                <a:latin typeface="Times New Roman" panose="02020603050405020304" pitchFamily="18" charset="0"/>
                <a:cs typeface="Times New Roman" panose="02020603050405020304" pitchFamily="18" charset="0"/>
              </a:rPr>
              <a:t>Western Hemisphere Travel Initiative </a:t>
            </a:r>
            <a:r>
              <a:rPr lang="en-US" altLang="en-US" sz="1800" dirty="0">
                <a:latin typeface="Times New Roman" panose="02020603050405020304" pitchFamily="18" charset="0"/>
                <a:cs typeface="Times New Roman" panose="02020603050405020304" pitchFamily="18" charset="0"/>
              </a:rPr>
              <a:t>(WHTI) Land and Sea Final Rule (2008)</a:t>
            </a:r>
          </a:p>
          <a:p>
            <a:pPr lvl="1" eaLnBrk="1" hangingPunct="1">
              <a:buFont typeface="Wingdings" panose="05000000000000000000" pitchFamily="2" charset="2"/>
              <a:buChar char="§"/>
            </a:pPr>
            <a:r>
              <a:rPr lang="en-US" altLang="en-US" i="1" dirty="0">
                <a:latin typeface="Times New Roman" panose="02020603050405020304" pitchFamily="18" charset="0"/>
                <a:cs typeface="Times New Roman" panose="02020603050405020304" pitchFamily="18" charset="0"/>
              </a:rPr>
              <a:t>Sets standards for specific </a:t>
            </a:r>
            <a:r>
              <a:rPr lang="en-US" altLang="en-US" b="1" i="1" dirty="0">
                <a:latin typeface="Times New Roman" panose="02020603050405020304" pitchFamily="18" charset="0"/>
                <a:cs typeface="Times New Roman" panose="02020603050405020304" pitchFamily="18" charset="0"/>
              </a:rPr>
              <a:t>travel documents</a:t>
            </a:r>
          </a:p>
          <a:p>
            <a:pPr lvl="1" eaLnBrk="1" hangingPunct="1">
              <a:buFont typeface="Wingdings" panose="05000000000000000000" pitchFamily="2" charset="2"/>
              <a:buChar char="§"/>
            </a:pPr>
            <a:r>
              <a:rPr lang="en-US" altLang="en-US" i="1" dirty="0">
                <a:latin typeface="Times New Roman" panose="02020603050405020304" pitchFamily="18" charset="0"/>
                <a:cs typeface="Times New Roman" panose="02020603050405020304" pitchFamily="18" charset="0"/>
              </a:rPr>
              <a:t>ETCs and Enhanced Driver’s Licenses (EDLs), Passport Card, etc.</a:t>
            </a:r>
          </a:p>
          <a:p>
            <a:pPr lvl="1" eaLnBrk="1" hangingPunct="1">
              <a:buFont typeface="Wingdings" panose="05000000000000000000" pitchFamily="2" charset="2"/>
              <a:buChar char="§"/>
            </a:pPr>
            <a:endParaRPr lang="en-US" altLang="en-US" i="1"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
            </a:pPr>
            <a:endParaRPr lang="en-US" altLang="en-US" i="1"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
            </a:pPr>
            <a:endParaRPr lang="en-US" altLang="en-US" i="1" dirty="0">
              <a:latin typeface="Times New Roman" panose="02020603050405020304" pitchFamily="18" charset="0"/>
              <a:cs typeface="Times New Roman" panose="02020603050405020304" pitchFamily="18" charset="0"/>
            </a:endParaRP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3BB97977-4872-49B1-BD34-6306A900273A}" type="slidenum">
              <a:rPr lang="en-US" altLang="en-US" sz="1200" smtClean="0">
                <a:latin typeface="Arial" panose="020B0604020202020204" pitchFamily="34" charset="0"/>
              </a:rPr>
              <a:pPr>
                <a:lnSpc>
                  <a:spcPct val="100000"/>
                </a:lnSpc>
                <a:spcBef>
                  <a:spcPct val="0"/>
                </a:spcBef>
                <a:buFontTx/>
                <a:buNone/>
              </a:pPr>
              <a:t>10</a:t>
            </a:fld>
            <a:endParaRPr lang="en-US" altLang="en-US" sz="1200">
              <a:latin typeface="Arial" panose="020B0604020202020204" pitchFamily="34" charset="0"/>
            </a:endParaRPr>
          </a:p>
        </p:txBody>
      </p:sp>
      <p:pic>
        <p:nvPicPr>
          <p:cNvPr id="4403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 y="5930900"/>
            <a:ext cx="6461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E322168B-6F20-667C-0683-ED54710A4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12" y="5835403"/>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CAA14C3F-78C7-F160-53C2-5F22B8D18E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86" y="5835403"/>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14587D2-51F7-F2C2-ED03-D91C16C75A7E}"/>
              </a:ext>
            </a:extLst>
          </p:cNvPr>
          <p:cNvPicPr>
            <a:picLocks noChangeAspect="1"/>
          </p:cNvPicPr>
          <p:nvPr/>
        </p:nvPicPr>
        <p:blipFill>
          <a:blip r:embed="rId4"/>
          <a:stretch>
            <a:fillRect/>
          </a:stretch>
        </p:blipFill>
        <p:spPr>
          <a:xfrm>
            <a:off x="4876800" y="1442331"/>
            <a:ext cx="2718506" cy="1737360"/>
          </a:xfrm>
          <a:prstGeom prst="rect">
            <a:avLst/>
          </a:prstGeom>
        </p:spPr>
      </p:pic>
      <p:pic>
        <p:nvPicPr>
          <p:cNvPr id="5" name="Picture 4" descr="A person's face on a paper&#10;&#10;Description automatically generated with low confidence">
            <a:extLst>
              <a:ext uri="{FF2B5EF4-FFF2-40B4-BE49-F238E27FC236}">
                <a16:creationId xmlns:a16="http://schemas.microsoft.com/office/drawing/2014/main" id="{C62EB59B-8447-4230-F432-DCE4C513F7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350891"/>
            <a:ext cx="3012377" cy="1920240"/>
          </a:xfrm>
          <a:prstGeom prst="rect">
            <a:avLst/>
          </a:prstGeom>
        </p:spPr>
      </p:pic>
    </p:spTree>
    <p:extLst>
      <p:ext uri="{BB962C8B-B14F-4D97-AF65-F5344CB8AC3E}">
        <p14:creationId xmlns:p14="http://schemas.microsoft.com/office/powerpoint/2010/main" val="263961985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Rot="1"/>
          </p:cNvSpPr>
          <p:nvPr>
            <p:ph type="title"/>
          </p:nvPr>
        </p:nvSpPr>
        <p:spPr>
          <a:xfrm>
            <a:off x="914400" y="152400"/>
            <a:ext cx="7704138" cy="1600200"/>
          </a:xfrm>
        </p:spPr>
        <p:txBody>
          <a:bodyPr/>
          <a:lstStyle/>
          <a:p>
            <a:pPr algn="ctr" eaLnBrk="1" hangingPunct="1"/>
            <a:r>
              <a:rPr lang="en-US" altLang="en-US" sz="3200" b="1" dirty="0">
                <a:solidFill>
                  <a:srgbClr val="000000"/>
                </a:solidFill>
                <a:latin typeface="Times New Roman" panose="02020603050405020304" pitchFamily="18" charset="0"/>
                <a:cs typeface="Times New Roman" panose="02020603050405020304" pitchFamily="18" charset="0"/>
              </a:rPr>
              <a:t>WHTI Land/Sea Document Requirements</a:t>
            </a:r>
            <a:br>
              <a:rPr lang="en-US" altLang="en-US" sz="3200" b="1" dirty="0">
                <a:solidFill>
                  <a:srgbClr val="000000"/>
                </a:solidFill>
                <a:latin typeface="Times New Roman" panose="02020603050405020304" pitchFamily="18" charset="0"/>
                <a:cs typeface="Times New Roman" panose="02020603050405020304" pitchFamily="18" charset="0"/>
              </a:rPr>
            </a:br>
            <a:r>
              <a:rPr lang="en-US" altLang="en-US" sz="3200" b="1" dirty="0">
                <a:solidFill>
                  <a:srgbClr val="000000"/>
                </a:solidFill>
                <a:latin typeface="Times New Roman" panose="02020603050405020304" pitchFamily="18" charset="0"/>
                <a:cs typeface="Times New Roman" panose="02020603050405020304" pitchFamily="18" charset="0"/>
              </a:rPr>
              <a:t>U.S. and Canadian </a:t>
            </a:r>
          </a:p>
        </p:txBody>
      </p:sp>
      <p:sp>
        <p:nvSpPr>
          <p:cNvPr id="634883" name="Rectangle 3">
            <a:extLst>
              <a:ext uri="{FF2B5EF4-FFF2-40B4-BE49-F238E27FC236}">
                <a16:creationId xmlns:a16="http://schemas.microsoft.com/office/drawing/2014/main" id="{C7B728C6-7267-4E87-9D6C-8A199BBFF6F9}"/>
              </a:ext>
            </a:extLst>
          </p:cNvPr>
          <p:cNvSpPr>
            <a:spLocks noGrp="1" noChangeArrowheads="1"/>
          </p:cNvSpPr>
          <p:nvPr>
            <p:ph idx="1"/>
          </p:nvPr>
        </p:nvSpPr>
        <p:spPr>
          <a:xfrm>
            <a:off x="492125" y="1600200"/>
            <a:ext cx="8229600" cy="4525963"/>
          </a:xfrm>
        </p:spPr>
        <p:txBody>
          <a:bodyPr rtlCol="0">
            <a:normAutofit/>
          </a:bodyPr>
          <a:lstStyle/>
          <a:p>
            <a:pPr eaLnBrk="1" fontAlgn="auto" hangingPunct="1">
              <a:lnSpc>
                <a:spcPct val="80000"/>
              </a:lnSpc>
              <a:spcAft>
                <a:spcPts val="0"/>
              </a:spcAft>
              <a:buClr>
                <a:schemeClr val="accent1">
                  <a:lumMod val="75000"/>
                </a:schemeClr>
              </a:buClr>
              <a:buFont typeface="Arial"/>
              <a:buChar char="•"/>
              <a:defRPr/>
            </a:pPr>
            <a:endParaRPr lang="en-US" dirty="0"/>
          </a:p>
          <a:p>
            <a:pPr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Options for all U.S. and Canadian travelers are:</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U.S. or Canadian Passport</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U.S. Passport Card</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Enhanced Tribal Card </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a:latin typeface="Times New Roman" panose="02020603050405020304" pitchFamily="18" charset="0"/>
                <a:cs typeface="Times New Roman" panose="02020603050405020304" pitchFamily="18" charset="0"/>
              </a:rPr>
              <a:t>State or Provincial Enhanced Driver’s License</a:t>
            </a:r>
            <a:endParaRPr lang="en-US" dirty="0">
              <a:latin typeface="Times New Roman" panose="02020603050405020304" pitchFamily="18" charset="0"/>
              <a:cs typeface="Times New Roman" panose="02020603050405020304" pitchFamily="18" charset="0"/>
            </a:endParaRP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Trusted Traveler Card – NEXUS, SENTRI, FAST, GE</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U.S. Military ID with orders</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U.S. Merchant Mariner Document</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Form I-872 American Indian Card</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Indigenous and Northern Affairs Canada (INAC) Card – Secure Certificate of Indian Status (SCIS)  </a:t>
            </a:r>
          </a:p>
          <a:p>
            <a:pPr eaLnBrk="1" fontAlgn="auto" hangingPunct="1">
              <a:lnSpc>
                <a:spcPct val="80000"/>
              </a:lnSpc>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DHS has continued to accept current Native American Tribal Photo IDs to allow a reasonable transition period for Tribes/Nations to pursue an Enhanced Tribal Card (ETC) </a:t>
            </a:r>
          </a:p>
          <a:p>
            <a:pPr lvl="1" eaLnBrk="1" fontAlgn="auto" hangingPunct="1">
              <a:lnSpc>
                <a:spcPct val="80000"/>
              </a:lnSpc>
              <a:spcAft>
                <a:spcPts val="0"/>
              </a:spcAft>
              <a:buClr>
                <a:schemeClr val="accent1">
                  <a:lumMod val="75000"/>
                </a:schemeClr>
              </a:buClr>
              <a:buFont typeface="Wingdings" panose="05000000000000000000" pitchFamily="2" charset="2"/>
              <a:buChar char="§"/>
              <a:defRPr/>
            </a:pPr>
            <a:endParaRPr lang="en-US" dirty="0"/>
          </a:p>
        </p:txBody>
      </p:sp>
      <p:sp>
        <p:nvSpPr>
          <p:cNvPr id="6246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BC407BDC-6B93-42F9-8434-39FD552793F6}" type="slidenum">
              <a:rPr lang="en-US" altLang="en-US" sz="1200" smtClean="0">
                <a:latin typeface="Arial" panose="020B0604020202020204" pitchFamily="34" charset="0"/>
              </a:rPr>
              <a:pPr>
                <a:lnSpc>
                  <a:spcPct val="100000"/>
                </a:lnSpc>
                <a:spcBef>
                  <a:spcPct val="0"/>
                </a:spcBef>
                <a:buFontTx/>
                <a:buNone/>
              </a:pPr>
              <a:t>11</a:t>
            </a:fld>
            <a:endParaRPr lang="en-US" altLang="en-US" sz="1200">
              <a:latin typeface="Arial" panose="020B0604020202020204" pitchFamily="34" charset="0"/>
            </a:endParaRPr>
          </a:p>
        </p:txBody>
      </p:sp>
      <p:pic>
        <p:nvPicPr>
          <p:cNvPr id="624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19775"/>
            <a:ext cx="26670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622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44003"/>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1F9E2057-00F3-4B19-86E4-263AC52AEFD6}" type="slidenum">
              <a:rPr lang="en-US" altLang="en-US" sz="1100" smtClean="0">
                <a:solidFill>
                  <a:srgbClr val="FFFFFF"/>
                </a:solidFill>
                <a:latin typeface="Arial" panose="020B0604020202020204" pitchFamily="34" charset="0"/>
              </a:rPr>
              <a:pPr/>
              <a:t>12</a:t>
            </a:fld>
            <a:endParaRPr lang="en-US" altLang="en-US" sz="1100">
              <a:solidFill>
                <a:srgbClr val="FFFFFF"/>
              </a:solidFill>
              <a:latin typeface="Arial" panose="020B0604020202020204" pitchFamily="34" charset="0"/>
            </a:endParaRPr>
          </a:p>
        </p:txBody>
      </p:sp>
      <p:sp>
        <p:nvSpPr>
          <p:cNvPr id="45059" name="Rectangle 24"/>
          <p:cNvSpPr>
            <a:spLocks noGrp="1"/>
          </p:cNvSpPr>
          <p:nvPr>
            <p:ph type="title"/>
          </p:nvPr>
        </p:nvSpPr>
        <p:spPr>
          <a:xfrm>
            <a:off x="1752600" y="454025"/>
            <a:ext cx="5346700" cy="612775"/>
          </a:xfrm>
        </p:spPr>
        <p:txBody>
          <a:bodyPr anchor="t">
            <a:normAutofit fontScale="90000"/>
          </a:bodyPr>
          <a:lstStyle/>
          <a:p>
            <a:pPr algn="ctr"/>
            <a:r>
              <a:rPr lang="en-US" altLang="en-US" sz="4800" b="1">
                <a:solidFill>
                  <a:srgbClr val="000000"/>
                </a:solidFill>
                <a:latin typeface="Times New Roman" panose="02020603050405020304" pitchFamily="18" charset="0"/>
                <a:cs typeface="Times New Roman" panose="02020603050405020304" pitchFamily="18" charset="0"/>
              </a:rPr>
              <a:t>ETC features</a:t>
            </a:r>
          </a:p>
        </p:txBody>
      </p:sp>
      <p:sp>
        <p:nvSpPr>
          <p:cNvPr id="45060" name="Rectangle 26"/>
          <p:cNvSpPr>
            <a:spLocks noGrp="1"/>
          </p:cNvSpPr>
          <p:nvPr>
            <p:ph type="body" sz="half" idx="2"/>
          </p:nvPr>
        </p:nvSpPr>
        <p:spPr>
          <a:xfrm>
            <a:off x="609600" y="1277938"/>
            <a:ext cx="8153400" cy="1447800"/>
          </a:xfrm>
        </p:spPr>
        <p:txBody>
          <a:bodyPr/>
          <a:lstStyle/>
          <a:p>
            <a:pPr marL="173038" indent="-173038"/>
            <a:r>
              <a:rPr lang="en-US" altLang="en-US">
                <a:solidFill>
                  <a:srgbClr val="333333"/>
                </a:solidFill>
                <a:latin typeface="Times New Roman" panose="02020603050405020304" pitchFamily="18" charset="0"/>
                <a:cs typeface="Times New Roman" panose="02020603050405020304" pitchFamily="18" charset="0"/>
              </a:rPr>
              <a:t>Card back has a three-line machine-readable zone (MRZ) that is read by an optical character recognition (OCR) scanner</a:t>
            </a:r>
          </a:p>
          <a:p>
            <a:pPr marL="519113" lvl="1"/>
            <a:r>
              <a:rPr lang="en-US" altLang="en-US">
                <a:solidFill>
                  <a:srgbClr val="333333"/>
                </a:solidFill>
                <a:latin typeface="Times New Roman" panose="02020603050405020304" pitchFamily="18" charset="0"/>
                <a:cs typeface="Times New Roman" panose="02020603050405020304" pitchFamily="18" charset="0"/>
              </a:rPr>
              <a:t>The MRZ is used if an </a:t>
            </a:r>
            <a:r>
              <a:rPr lang="en-US" altLang="en-US">
                <a:latin typeface="Times New Roman" panose="02020603050405020304" pitchFamily="18" charset="0"/>
                <a:cs typeface="Times New Roman" panose="02020603050405020304" pitchFamily="18" charset="0"/>
              </a:rPr>
              <a:t>Radio-frequency identification (</a:t>
            </a:r>
            <a:r>
              <a:rPr lang="en-US" altLang="en-US">
                <a:solidFill>
                  <a:srgbClr val="333333"/>
                </a:solidFill>
                <a:latin typeface="Times New Roman" panose="02020603050405020304" pitchFamily="18" charset="0"/>
                <a:cs typeface="Times New Roman" panose="02020603050405020304" pitchFamily="18" charset="0"/>
              </a:rPr>
              <a:t>RFID) read fails</a:t>
            </a:r>
          </a:p>
        </p:txBody>
      </p:sp>
      <p:pic>
        <p:nvPicPr>
          <p:cNvPr id="450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819400"/>
            <a:ext cx="3994150" cy="2538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62" name="Right Brace 6"/>
          <p:cNvSpPr>
            <a:spLocks/>
          </p:cNvSpPr>
          <p:nvPr/>
        </p:nvSpPr>
        <p:spPr bwMode="auto">
          <a:xfrm>
            <a:off x="5842000" y="4610100"/>
            <a:ext cx="330200" cy="709613"/>
          </a:xfrm>
          <a:prstGeom prst="rightBrace">
            <a:avLst>
              <a:gd name="adj1" fmla="val 8328"/>
              <a:gd name="adj2" fmla="val 50000"/>
            </a:avLst>
          </a:prstGeom>
          <a:noFill/>
          <a:ln w="28575" algn="ctr">
            <a:solidFill>
              <a:srgbClr val="3399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sz="2400">
              <a:latin typeface="Arial" panose="020B0604020202020204" pitchFamily="34" charset="0"/>
            </a:endParaRPr>
          </a:p>
        </p:txBody>
      </p:sp>
      <p:sp>
        <p:nvSpPr>
          <p:cNvPr id="45063" name="TextBox 7"/>
          <p:cNvSpPr txBox="1">
            <a:spLocks noChangeArrowheads="1"/>
          </p:cNvSpPr>
          <p:nvPr/>
        </p:nvSpPr>
        <p:spPr bwMode="auto">
          <a:xfrm>
            <a:off x="6172200" y="4673600"/>
            <a:ext cx="2232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600">
                <a:solidFill>
                  <a:srgbClr val="002060"/>
                </a:solidFill>
                <a:latin typeface="Arial" panose="020B0604020202020204" pitchFamily="34" charset="0"/>
              </a:rPr>
              <a:t>Three line machine-readable zone</a:t>
            </a:r>
          </a:p>
        </p:txBody>
      </p:sp>
      <p:pic>
        <p:nvPicPr>
          <p:cNvPr id="450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59038"/>
            <a:ext cx="20351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90372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739D7D-1B6C-434A-BE18-03A5F16FE9F8}"/>
              </a:ext>
            </a:extLst>
          </p:cNvPr>
          <p:cNvSpPr>
            <a:spLocks noGrp="1"/>
          </p:cNvSpPr>
          <p:nvPr>
            <p:ph type="sldNum" sz="quarter" idx="12"/>
          </p:nvPr>
        </p:nvSpPr>
        <p:spPr/>
        <p:txBody>
          <a:bodyPr/>
          <a:lstStyle/>
          <a:p>
            <a:pPr>
              <a:defRPr/>
            </a:pPr>
            <a:fld id="{90934A15-E5B4-4957-9CAB-08360DADBE09}" type="slidenum">
              <a:rPr lang="en-US" smtClean="0"/>
              <a:pPr>
                <a:defRPr/>
              </a:pPr>
              <a:t>13</a:t>
            </a:fld>
            <a:endParaRPr lang="en-US"/>
          </a:p>
        </p:txBody>
      </p:sp>
      <p:sp>
        <p:nvSpPr>
          <p:cNvPr id="46083" name="TextBox 2"/>
          <p:cNvSpPr txBox="1">
            <a:spLocks noChangeArrowheads="1"/>
          </p:cNvSpPr>
          <p:nvPr/>
        </p:nvSpPr>
        <p:spPr bwMode="auto">
          <a:xfrm>
            <a:off x="2370138" y="646113"/>
            <a:ext cx="41052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4800" b="1">
                <a:solidFill>
                  <a:srgbClr val="000000"/>
                </a:solidFill>
                <a:latin typeface="Times New Roman" panose="02020603050405020304" pitchFamily="18" charset="0"/>
                <a:cs typeface="Times New Roman" panose="02020603050405020304" pitchFamily="18" charset="0"/>
              </a:rPr>
              <a:t>What is RFID</a:t>
            </a:r>
            <a:r>
              <a:rPr lang="en-US" altLang="en-US" sz="4000">
                <a:solidFill>
                  <a:srgbClr val="000000"/>
                </a:solidFill>
                <a:latin typeface="Times New Roman" panose="02020603050405020304" pitchFamily="18" charset="0"/>
                <a:cs typeface="Times New Roman" panose="02020603050405020304" pitchFamily="18" charset="0"/>
              </a:rPr>
              <a:t>?</a:t>
            </a:r>
          </a:p>
          <a:p>
            <a:pPr algn="ctr"/>
            <a:r>
              <a:rPr lang="en-US" altLang="en-US" sz="2000">
                <a:solidFill>
                  <a:srgbClr val="000000"/>
                </a:solidFill>
                <a:latin typeface="Times New Roman" panose="02020603050405020304" pitchFamily="18" charset="0"/>
                <a:cs typeface="Times New Roman" panose="02020603050405020304" pitchFamily="18" charset="0"/>
              </a:rPr>
              <a:t>(Radio-Frequency Identification)</a:t>
            </a:r>
          </a:p>
        </p:txBody>
      </p:sp>
      <p:sp>
        <p:nvSpPr>
          <p:cNvPr id="46084" name="TextBox 3"/>
          <p:cNvSpPr txBox="1">
            <a:spLocks noChangeArrowheads="1"/>
          </p:cNvSpPr>
          <p:nvPr/>
        </p:nvSpPr>
        <p:spPr bwMode="auto">
          <a:xfrm>
            <a:off x="846138" y="2089150"/>
            <a:ext cx="74945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buFont typeface="Arial" panose="020B0604020202020204" pitchFamily="34" charset="0"/>
              <a:buChar char="•"/>
            </a:pPr>
            <a:r>
              <a:rPr lang="en-US" altLang="en-US" sz="2000">
                <a:solidFill>
                  <a:srgbClr val="000000"/>
                </a:solidFill>
                <a:latin typeface="Times New Roman" panose="02020603050405020304" pitchFamily="18" charset="0"/>
                <a:cs typeface="Times New Roman" panose="02020603050405020304" pitchFamily="18" charset="0"/>
              </a:rPr>
              <a:t>A technology that employs a microchip with an antenna that broadcasts its unique identifier and location to receivers.</a:t>
            </a:r>
          </a:p>
          <a:p>
            <a:pPr>
              <a:buFont typeface="Arial" panose="020B0604020202020204" pitchFamily="34" charset="0"/>
              <a:buChar char="•"/>
            </a:pPr>
            <a:r>
              <a:rPr lang="en-US" altLang="en-US" sz="2000">
                <a:solidFill>
                  <a:srgbClr val="000000"/>
                </a:solidFill>
                <a:latin typeface="Times New Roman" panose="02020603050405020304" pitchFamily="18" charset="0"/>
                <a:cs typeface="Times New Roman" panose="02020603050405020304" pitchFamily="18" charset="0"/>
              </a:rPr>
              <a:t>Employs a microchip called a smart tag, broadcasts a unique 96-bit identifier to receiver.</a:t>
            </a:r>
          </a:p>
          <a:p>
            <a:pPr>
              <a:buFont typeface="Arial" panose="020B0604020202020204" pitchFamily="34" charset="0"/>
              <a:buChar char="•"/>
            </a:pPr>
            <a:r>
              <a:rPr lang="en-US" altLang="en-US" sz="2000">
                <a:solidFill>
                  <a:srgbClr val="000000"/>
                </a:solidFill>
                <a:latin typeface="Times New Roman" panose="02020603050405020304" pitchFamily="18" charset="0"/>
                <a:cs typeface="Times New Roman" panose="02020603050405020304" pitchFamily="18" charset="0"/>
              </a:rPr>
              <a:t>Receiver relays the data to a computer. </a:t>
            </a:r>
          </a:p>
        </p:txBody>
      </p:sp>
      <p:pic>
        <p:nvPicPr>
          <p:cNvPr id="4608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767138"/>
            <a:ext cx="4876800"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388E18B5-9CE1-4F2B-8975-D1F12FBAFEB6}"/>
              </a:ext>
            </a:extLst>
          </p:cNvPr>
          <p:cNvCxnSpPr/>
          <p:nvPr/>
        </p:nvCxnSpPr>
        <p:spPr>
          <a:xfrm>
            <a:off x="1524000" y="4343400"/>
            <a:ext cx="838200" cy="2317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87" name="TextBox 9"/>
          <p:cNvSpPr txBox="1">
            <a:spLocks noChangeArrowheads="1"/>
          </p:cNvSpPr>
          <p:nvPr/>
        </p:nvSpPr>
        <p:spPr bwMode="auto">
          <a:xfrm>
            <a:off x="762000" y="4151313"/>
            <a:ext cx="855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a:latin typeface="Times New Roman" panose="02020603050405020304" pitchFamily="18" charset="0"/>
                <a:cs typeface="Times New Roman" panose="02020603050405020304" pitchFamily="18" charset="0"/>
              </a:rPr>
              <a:t>Antenna</a:t>
            </a:r>
          </a:p>
        </p:txBody>
      </p:sp>
      <p:cxnSp>
        <p:nvCxnSpPr>
          <p:cNvPr id="14" name="Straight Arrow Connector 13">
            <a:extLst>
              <a:ext uri="{FF2B5EF4-FFF2-40B4-BE49-F238E27FC236}">
                <a16:creationId xmlns:a16="http://schemas.microsoft.com/office/drawing/2014/main" id="{BC86D0F1-EC87-44C8-A003-89DC51D08B4D}"/>
              </a:ext>
            </a:extLst>
          </p:cNvPr>
          <p:cNvCxnSpPr/>
          <p:nvPr/>
        </p:nvCxnSpPr>
        <p:spPr>
          <a:xfrm>
            <a:off x="1676400" y="5410200"/>
            <a:ext cx="60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089" name="TextBox 15"/>
          <p:cNvSpPr txBox="1">
            <a:spLocks noChangeArrowheads="1"/>
          </p:cNvSpPr>
          <p:nvPr/>
        </p:nvSpPr>
        <p:spPr bwMode="auto">
          <a:xfrm>
            <a:off x="838200" y="5199063"/>
            <a:ext cx="922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400" b="1">
                <a:latin typeface="Times New Roman" panose="02020603050405020304" pitchFamily="18" charset="0"/>
                <a:cs typeface="Times New Roman" panose="02020603050405020304" pitchFamily="18" charset="0"/>
              </a:rPr>
              <a:t>Substrate</a:t>
            </a:r>
          </a:p>
        </p:txBody>
      </p:sp>
    </p:spTree>
    <p:extLst>
      <p:ext uri="{BB962C8B-B14F-4D97-AF65-F5344CB8AC3E}">
        <p14:creationId xmlns:p14="http://schemas.microsoft.com/office/powerpoint/2010/main" val="1236315622"/>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3"/>
          <p:cNvSpPr>
            <a:spLocks noGrp="1" noRot="1"/>
          </p:cNvSpPr>
          <p:nvPr>
            <p:ph type="title"/>
          </p:nvPr>
        </p:nvSpPr>
        <p:spPr>
          <a:xfrm>
            <a:off x="306388" y="295275"/>
            <a:ext cx="8599487" cy="838200"/>
          </a:xfrm>
        </p:spPr>
        <p:txBody>
          <a:bodyPr/>
          <a:lstStyle/>
          <a:p>
            <a:pPr algn="ctr" eaLnBrk="1" hangingPunct="1"/>
            <a:r>
              <a:rPr lang="en-US" altLang="en-US" b="1">
                <a:solidFill>
                  <a:srgbClr val="000000"/>
                </a:solidFill>
                <a:latin typeface="Times New Roman" panose="02020603050405020304" pitchFamily="18" charset="0"/>
                <a:cs typeface="Times New Roman" panose="02020603050405020304" pitchFamily="18" charset="0"/>
              </a:rPr>
              <a:t>What does an RFID Card look like?</a:t>
            </a:r>
          </a:p>
        </p:txBody>
      </p:sp>
      <p:sp>
        <p:nvSpPr>
          <p:cNvPr id="471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5207068C-3FA7-43EE-9F2B-CE0AE03F059C}" type="slidenum">
              <a:rPr lang="en-US" altLang="en-US" sz="1200" smtClean="0">
                <a:latin typeface="Arial" panose="020B0604020202020204" pitchFamily="34" charset="0"/>
              </a:rPr>
              <a:pPr>
                <a:lnSpc>
                  <a:spcPct val="100000"/>
                </a:lnSpc>
                <a:spcBef>
                  <a:spcPct val="0"/>
                </a:spcBef>
                <a:buFontTx/>
                <a:buNone/>
              </a:pPr>
              <a:t>14</a:t>
            </a:fld>
            <a:endParaRPr lang="en-US" altLang="en-US" sz="1200">
              <a:latin typeface="Arial" panose="020B0604020202020204" pitchFamily="34" charset="0"/>
            </a:endParaRPr>
          </a:p>
        </p:txBody>
      </p:sp>
      <p:sp>
        <p:nvSpPr>
          <p:cNvPr id="47108" name="Oval 6"/>
          <p:cNvSpPr>
            <a:spLocks noChangeArrowheads="1"/>
          </p:cNvSpPr>
          <p:nvPr/>
        </p:nvSpPr>
        <p:spPr bwMode="auto">
          <a:xfrm>
            <a:off x="6272213" y="3810000"/>
            <a:ext cx="228600" cy="228600"/>
          </a:xfrm>
          <a:prstGeom prst="ellipse">
            <a:avLst/>
          </a:prstGeom>
          <a:noFill/>
          <a:ln w="25400"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Garamond" panose="02020404030301010803" pitchFamily="18" charset="0"/>
            </a:endParaRPr>
          </a:p>
        </p:txBody>
      </p:sp>
      <p:sp>
        <p:nvSpPr>
          <p:cNvPr id="47109" name="Line 7"/>
          <p:cNvSpPr>
            <a:spLocks noChangeShapeType="1"/>
          </p:cNvSpPr>
          <p:nvPr/>
        </p:nvSpPr>
        <p:spPr bwMode="auto">
          <a:xfrm flipH="1">
            <a:off x="6381750" y="2490788"/>
            <a:ext cx="14288" cy="131445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0" name="Text Box 8"/>
          <p:cNvSpPr txBox="1">
            <a:spLocks noChangeArrowheads="1"/>
          </p:cNvSpPr>
          <p:nvPr/>
        </p:nvSpPr>
        <p:spPr bwMode="auto">
          <a:xfrm>
            <a:off x="5257800" y="1685925"/>
            <a:ext cx="351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FontTx/>
              <a:buNone/>
            </a:pPr>
            <a:r>
              <a:rPr lang="en-US" altLang="en-US" sz="2400">
                <a:latin typeface="Times New Roman" panose="02020603050405020304" pitchFamily="18" charset="0"/>
                <a:cs typeface="Times New Roman" panose="02020603050405020304" pitchFamily="18" charset="0"/>
              </a:rPr>
              <a:t>RFID chip embedded</a:t>
            </a:r>
          </a:p>
        </p:txBody>
      </p:sp>
      <p:sp>
        <p:nvSpPr>
          <p:cNvPr id="47111" name="Text Box 10"/>
          <p:cNvSpPr txBox="1">
            <a:spLocks noChangeArrowheads="1"/>
          </p:cNvSpPr>
          <p:nvPr/>
        </p:nvSpPr>
        <p:spPr bwMode="auto">
          <a:xfrm>
            <a:off x="2667000" y="5648325"/>
            <a:ext cx="5791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3363" indent="-233363">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50000"/>
              </a:spcBef>
              <a:buClr>
                <a:srgbClr val="B0B1B3"/>
              </a:buClr>
              <a:buFont typeface="Wingdings" panose="05000000000000000000" pitchFamily="2" charset="2"/>
              <a:buNone/>
            </a:pPr>
            <a:r>
              <a:rPr lang="en-US" altLang="en-US" sz="2400">
                <a:latin typeface="Times New Roman" panose="02020603050405020304" pitchFamily="18" charset="0"/>
                <a:cs typeface="Times New Roman" panose="02020603050405020304" pitchFamily="18" charset="0"/>
              </a:rPr>
              <a:t>For use at land and sea border crossings only</a:t>
            </a:r>
          </a:p>
        </p:txBody>
      </p:sp>
      <p:pic>
        <p:nvPicPr>
          <p:cNvPr id="47112" name="Picture 11" descr="Passport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19400"/>
            <a:ext cx="423386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2" descr="Passport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371600"/>
            <a:ext cx="423386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3408363"/>
            <a:ext cx="83026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wn Arrow 7">
            <a:extLst>
              <a:ext uri="{FF2B5EF4-FFF2-40B4-BE49-F238E27FC236}">
                <a16:creationId xmlns:a16="http://schemas.microsoft.com/office/drawing/2014/main" id="{ACB49051-F761-469B-B586-51179DC0D768}"/>
              </a:ext>
            </a:extLst>
          </p:cNvPr>
          <p:cNvSpPr/>
          <p:nvPr/>
        </p:nvSpPr>
        <p:spPr>
          <a:xfrm>
            <a:off x="6764338" y="2143125"/>
            <a:ext cx="198437" cy="1265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a:extLst>
              <a:ext uri="{FF2B5EF4-FFF2-40B4-BE49-F238E27FC236}">
                <a16:creationId xmlns:a16="http://schemas.microsoft.com/office/drawing/2014/main" id="{6E91FD6B-EAE3-4604-8D7F-AA135AE9968D}"/>
              </a:ext>
            </a:extLst>
          </p:cNvPr>
          <p:cNvSpPr/>
          <p:nvPr/>
        </p:nvSpPr>
        <p:spPr>
          <a:xfrm>
            <a:off x="4495800" y="4270375"/>
            <a:ext cx="4419600" cy="12065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17" name="TextBox 12"/>
          <p:cNvSpPr txBox="1">
            <a:spLocks noChangeArrowheads="1"/>
          </p:cNvSpPr>
          <p:nvPr/>
        </p:nvSpPr>
        <p:spPr bwMode="auto">
          <a:xfrm>
            <a:off x="338138" y="4876800"/>
            <a:ext cx="3776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spcBef>
                <a:spcPct val="50000"/>
              </a:spcBef>
            </a:pPr>
            <a:r>
              <a:rPr lang="en-US" altLang="en-US" sz="1400" b="1">
                <a:latin typeface="Times New Roman" panose="02020603050405020304" pitchFamily="18" charset="0"/>
                <a:cs typeface="Times New Roman" panose="02020603050405020304" pitchFamily="18" charset="0"/>
              </a:rPr>
              <a:t>Machine Readable Zone (MRZ) read by Optical Character Recognition (OCR) scanner  </a:t>
            </a:r>
            <a:r>
              <a:rPr lang="en-US" altLang="en-US" sz="1200" b="1">
                <a:solidFill>
                  <a:srgbClr val="C00000"/>
                </a:solidFill>
                <a:latin typeface="Times New Roman" panose="02020603050405020304" pitchFamily="18" charset="0"/>
                <a:cs typeface="Times New Roman" panose="02020603050405020304" pitchFamily="18" charset="0"/>
              </a:rPr>
              <a:t>MRZ used if RFID read fails</a:t>
            </a:r>
          </a:p>
        </p:txBody>
      </p:sp>
      <p:sp>
        <p:nvSpPr>
          <p:cNvPr id="16" name="Right Arrow 15">
            <a:extLst>
              <a:ext uri="{FF2B5EF4-FFF2-40B4-BE49-F238E27FC236}">
                <a16:creationId xmlns:a16="http://schemas.microsoft.com/office/drawing/2014/main" id="{D1285A26-23E7-4A68-85CB-BE6E97E9D567}"/>
              </a:ext>
            </a:extLst>
          </p:cNvPr>
          <p:cNvSpPr/>
          <p:nvPr/>
        </p:nvSpPr>
        <p:spPr>
          <a:xfrm>
            <a:off x="3581400" y="5029200"/>
            <a:ext cx="9144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711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PassportFront">
            <a:extLst>
              <a:ext uri="{FF2B5EF4-FFF2-40B4-BE49-F238E27FC236}">
                <a16:creationId xmlns:a16="http://schemas.microsoft.com/office/drawing/2014/main" id="{FB983B78-D0FC-4393-B82F-C39B7C637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1377950"/>
            <a:ext cx="4233862"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336816"/>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49C46B71-A8F4-4788-82C7-2FF3013D0420}"/>
              </a:ext>
            </a:extLst>
          </p:cNvPr>
          <p:cNvSpPr>
            <a:spLocks noGrp="1"/>
          </p:cNvSpPr>
          <p:nvPr>
            <p:ph type="sldNum" sz="quarter" idx="12"/>
          </p:nvPr>
        </p:nvSpPr>
        <p:spPr/>
        <p:txBody>
          <a:bodyPr/>
          <a:lstStyle/>
          <a:p>
            <a:pPr>
              <a:defRPr/>
            </a:pPr>
            <a:fld id="{17E46EE6-FB96-495A-B1F6-8E900B9EE0BA}" type="slidenum">
              <a:rPr lang="en-US" altLang="en-US"/>
              <a:pPr>
                <a:defRPr/>
              </a:pPr>
              <a:t>15</a:t>
            </a:fld>
            <a:endParaRPr lang="en-US" altLang="en-US"/>
          </a:p>
        </p:txBody>
      </p:sp>
      <p:sp>
        <p:nvSpPr>
          <p:cNvPr id="29699" name="Rectangle 2">
            <a:extLst>
              <a:ext uri="{FF2B5EF4-FFF2-40B4-BE49-F238E27FC236}">
                <a16:creationId xmlns:a16="http://schemas.microsoft.com/office/drawing/2014/main" id="{52483F12-12DD-47AD-8BE3-13C3817C40D3}"/>
              </a:ext>
            </a:extLst>
          </p:cNvPr>
          <p:cNvSpPr>
            <a:spLocks noGrp="1" noChangeArrowheads="1"/>
          </p:cNvSpPr>
          <p:nvPr>
            <p:ph type="title" idx="4294967295"/>
          </p:nvPr>
        </p:nvSpPr>
        <p:spPr>
          <a:xfrm>
            <a:off x="468313" y="261938"/>
            <a:ext cx="8675687" cy="957262"/>
          </a:xfrm>
        </p:spPr>
        <p:txBody>
          <a:bodyPr rtlCol="0">
            <a:normAutofit fontScale="90000"/>
          </a:bodyPr>
          <a:lstStyle/>
          <a:p>
            <a:pPr algn="ctr" eaLnBrk="1" fontAlgn="auto" hangingPunct="1">
              <a:spcAft>
                <a:spcPts val="0"/>
              </a:spcAft>
              <a:defRPr/>
            </a:pPr>
            <a:r>
              <a:rPr lang="en-US" altLang="en-US" sz="3200" b="1" dirty="0">
                <a:solidFill>
                  <a:srgbClr val="000000"/>
                </a:solidFill>
                <a:latin typeface="Times New Roman" panose="02020603050405020304" pitchFamily="18" charset="0"/>
                <a:cs typeface="Times New Roman" panose="02020603050405020304" pitchFamily="18" charset="0"/>
              </a:rPr>
              <a:t>What does an RFID tag look like inside a card?</a:t>
            </a:r>
            <a:r>
              <a:rPr lang="en-US" altLang="en-US" sz="32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altLang="en-US" sz="32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altLang="en-US" sz="32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9156" name="Oval 10"/>
          <p:cNvSpPr>
            <a:spLocks noChangeArrowheads="1"/>
          </p:cNvSpPr>
          <p:nvPr/>
        </p:nvSpPr>
        <p:spPr bwMode="auto">
          <a:xfrm>
            <a:off x="5791200" y="2209800"/>
            <a:ext cx="228600" cy="228600"/>
          </a:xfrm>
          <a:prstGeom prst="ellipse">
            <a:avLst/>
          </a:prstGeom>
          <a:noFill/>
          <a:ln w="25400" cap="rnd">
            <a:solidFill>
              <a:schemeClr val="bg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pic>
        <p:nvPicPr>
          <p:cNvPr id="491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AutoShape 12" descr="Image result for rfid tag"/>
          <p:cNvSpPr>
            <a:spLocks noChangeAspect="1" noChangeArrowheads="1"/>
          </p:cNvSpPr>
          <p:nvPr/>
        </p:nvSpPr>
        <p:spPr bwMode="auto">
          <a:xfrm>
            <a:off x="4191000" y="41529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sp>
        <p:nvSpPr>
          <p:cNvPr id="49159" name="AutoShape 14" descr="Image result for rfid tag"/>
          <p:cNvSpPr>
            <a:spLocks noChangeAspect="1" noChangeArrowheads="1"/>
          </p:cNvSpPr>
          <p:nvPr/>
        </p:nvSpPr>
        <p:spPr bwMode="auto">
          <a:xfrm>
            <a:off x="123825"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sp>
        <p:nvSpPr>
          <p:cNvPr id="49160" name="AutoShape 16" descr="Image result for rfid tag"/>
          <p:cNvSpPr>
            <a:spLocks noChangeAspect="1" noChangeArrowheads="1"/>
          </p:cNvSpPr>
          <p:nvPr/>
        </p:nvSpPr>
        <p:spPr bwMode="auto">
          <a:xfrm>
            <a:off x="-28575"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pic>
        <p:nvPicPr>
          <p:cNvPr id="491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9975" y="1066800"/>
            <a:ext cx="654685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E4633521-C744-4525-8F3F-4CD55AA902A2}"/>
              </a:ext>
            </a:extLst>
          </p:cNvPr>
          <p:cNvCxnSpPr/>
          <p:nvPr/>
        </p:nvCxnSpPr>
        <p:spPr>
          <a:xfrm flipV="1">
            <a:off x="4191000" y="1447800"/>
            <a:ext cx="3810000" cy="228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64C40DB-A3AD-476E-B398-40967A6C1F07}"/>
              </a:ext>
            </a:extLst>
          </p:cNvPr>
          <p:cNvCxnSpPr/>
          <p:nvPr/>
        </p:nvCxnSpPr>
        <p:spPr>
          <a:xfrm>
            <a:off x="5791200" y="4152900"/>
            <a:ext cx="39688" cy="30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9CD1A3-5D92-462B-BD1A-0B66B3FC765F}"/>
              </a:ext>
            </a:extLst>
          </p:cNvPr>
          <p:cNvCxnSpPr/>
          <p:nvPr/>
        </p:nvCxnSpPr>
        <p:spPr>
          <a:xfrm flipV="1">
            <a:off x="5334000" y="2895600"/>
            <a:ext cx="2514600"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752D83-EB17-4EE0-B59F-FF4662B0C347}"/>
              </a:ext>
            </a:extLst>
          </p:cNvPr>
          <p:cNvCxnSpPr/>
          <p:nvPr/>
        </p:nvCxnSpPr>
        <p:spPr>
          <a:xfrm flipV="1">
            <a:off x="5105400" y="4457700"/>
            <a:ext cx="2667000" cy="1444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166" name="TextBox 18"/>
          <p:cNvSpPr txBox="1">
            <a:spLocks noChangeArrowheads="1"/>
          </p:cNvSpPr>
          <p:nvPr/>
        </p:nvSpPr>
        <p:spPr bwMode="auto">
          <a:xfrm>
            <a:off x="7939088" y="1258888"/>
            <a:ext cx="6969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600" b="1">
                <a:solidFill>
                  <a:srgbClr val="0070C0"/>
                </a:solidFill>
                <a:latin typeface="Times New Roman" panose="02020603050405020304" pitchFamily="18" charset="0"/>
                <a:cs typeface="Times New Roman" panose="02020603050405020304" pitchFamily="18" charset="0"/>
              </a:rPr>
              <a:t>CHIP</a:t>
            </a:r>
          </a:p>
        </p:txBody>
      </p:sp>
      <p:sp>
        <p:nvSpPr>
          <p:cNvPr id="49167" name="TextBox 19"/>
          <p:cNvSpPr txBox="1">
            <a:spLocks noChangeArrowheads="1"/>
          </p:cNvSpPr>
          <p:nvPr/>
        </p:nvSpPr>
        <p:spPr bwMode="auto">
          <a:xfrm>
            <a:off x="7772400" y="2703513"/>
            <a:ext cx="102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600" b="1">
                <a:solidFill>
                  <a:srgbClr val="0070C0"/>
                </a:solidFill>
                <a:latin typeface="Times New Roman" panose="02020603050405020304" pitchFamily="18" charset="0"/>
                <a:cs typeface="Times New Roman" panose="02020603050405020304" pitchFamily="18" charset="0"/>
              </a:rPr>
              <a:t>Substrate</a:t>
            </a:r>
          </a:p>
        </p:txBody>
      </p:sp>
      <p:sp>
        <p:nvSpPr>
          <p:cNvPr id="49168" name="TextBox 20"/>
          <p:cNvSpPr txBox="1">
            <a:spLocks noChangeArrowheads="1"/>
          </p:cNvSpPr>
          <p:nvPr/>
        </p:nvSpPr>
        <p:spPr bwMode="auto">
          <a:xfrm>
            <a:off x="7739063" y="4260850"/>
            <a:ext cx="87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1600">
                <a:solidFill>
                  <a:srgbClr val="0070C0"/>
                </a:solidFill>
                <a:latin typeface="Times New Roman" panose="02020603050405020304" pitchFamily="18" charset="0"/>
                <a:cs typeface="Times New Roman" panose="02020603050405020304" pitchFamily="18" charset="0"/>
              </a:rPr>
              <a:t>Antenna</a:t>
            </a:r>
          </a:p>
        </p:txBody>
      </p:sp>
    </p:spTree>
    <p:extLst>
      <p:ext uri="{BB962C8B-B14F-4D97-AF65-F5344CB8AC3E}">
        <p14:creationId xmlns:p14="http://schemas.microsoft.com/office/powerpoint/2010/main" val="413822141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Slide Number Placeholder 1"/>
          <p:cNvSpPr>
            <a:spLocks noGrp="1"/>
          </p:cNvSpPr>
          <p:nvPr>
            <p:ph type="sldNum" sz="quarter" idx="12"/>
          </p:nvPr>
        </p:nvSpPr>
        <p:spPr bwMode="auto">
          <a:xfrm>
            <a:off x="628650" y="635635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l"/>
            <a:fld id="{1B912DE8-71C2-4E87-B3D0-3CABF8D0D5E3}" type="slidenum">
              <a:rPr lang="en-US" altLang="en-US" sz="1100" smtClean="0">
                <a:solidFill>
                  <a:srgbClr val="FFFFFF"/>
                </a:solidFill>
                <a:latin typeface="Arial" panose="020B0604020202020204" pitchFamily="34" charset="0"/>
              </a:rPr>
              <a:pPr algn="l"/>
              <a:t>16</a:t>
            </a:fld>
            <a:endParaRPr lang="en-US" altLang="en-US" sz="1100">
              <a:solidFill>
                <a:srgbClr val="FFFFFF"/>
              </a:solidFill>
              <a:latin typeface="Arial" panose="020B0604020202020204" pitchFamily="34" charset="0"/>
            </a:endParaRPr>
          </a:p>
        </p:txBody>
      </p:sp>
      <p:sp>
        <p:nvSpPr>
          <p:cNvPr id="50179" name="Title 1"/>
          <p:cNvSpPr txBox="1">
            <a:spLocks/>
          </p:cNvSpPr>
          <p:nvPr/>
        </p:nvSpPr>
        <p:spPr bwMode="auto">
          <a:xfrm>
            <a:off x="1285875" y="866775"/>
            <a:ext cx="704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4200">
                <a:solidFill>
                  <a:srgbClr val="000000"/>
                </a:solidFill>
                <a:latin typeface="Times New Roman" panose="02020603050405020304" pitchFamily="18" charset="0"/>
                <a:cs typeface="Times New Roman" panose="02020603050405020304" pitchFamily="18" charset="0"/>
              </a:rPr>
              <a:t>What is stored on an RFID tag?</a:t>
            </a:r>
          </a:p>
        </p:txBody>
      </p:sp>
      <p:sp>
        <p:nvSpPr>
          <p:cNvPr id="4" name="Content Placeholder 5">
            <a:extLst>
              <a:ext uri="{FF2B5EF4-FFF2-40B4-BE49-F238E27FC236}">
                <a16:creationId xmlns:a16="http://schemas.microsoft.com/office/drawing/2014/main" id="{CABA3A7D-D7EF-4C14-93ED-4AEFC1519444}"/>
              </a:ext>
            </a:extLst>
          </p:cNvPr>
          <p:cNvSpPr txBox="1">
            <a:spLocks/>
          </p:cNvSpPr>
          <p:nvPr/>
        </p:nvSpPr>
        <p:spPr>
          <a:xfrm>
            <a:off x="652463" y="2046288"/>
            <a:ext cx="7677150" cy="914400"/>
          </a:xfrm>
          <a:prstGeom prst="rect">
            <a:avLst/>
          </a:prstGeom>
        </p:spPr>
        <p:txBody>
          <a:bodyPr/>
          <a:lst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kern="1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kern="1200">
                <a:solidFill>
                  <a:srgbClr val="EFF7FF"/>
                </a:solidFill>
                <a:latin typeface="+mn-lt"/>
                <a:ea typeface="+mn-ea"/>
                <a:cs typeface="+mn-cs"/>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kern="1200">
                <a:solidFill>
                  <a:srgbClr val="EFF7FF"/>
                </a:solidFill>
                <a:latin typeface="+mn-lt"/>
                <a:ea typeface="+mn-ea"/>
                <a:cs typeface="+mn-cs"/>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kern="1200">
                <a:solidFill>
                  <a:srgbClr val="EFF7FF"/>
                </a:solidFill>
                <a:latin typeface="+mn-lt"/>
                <a:ea typeface="+mn-ea"/>
                <a:cs typeface="+mn-cs"/>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kern="1200">
                <a:solidFill>
                  <a:srgbClr val="EFF7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lumMod val="50000"/>
                </a:schemeClr>
              </a:buClr>
              <a:buFont typeface="Wingdings" panose="05000000000000000000" pitchFamily="2" charset="2"/>
              <a:buNone/>
              <a:defRPr/>
            </a:pPr>
            <a:r>
              <a:rPr lang="en-US" b="1" dirty="0">
                <a:solidFill>
                  <a:srgbClr val="333333"/>
                </a:solidFill>
                <a:latin typeface="Times New Roman" panose="02020603050405020304" pitchFamily="18" charset="0"/>
                <a:cs typeface="Times New Roman" panose="02020603050405020304" pitchFamily="18" charset="0"/>
              </a:rPr>
              <a:t>	Each RFID tag stores a unique 96-bit number that is 	aggregated from two sources:</a:t>
            </a:r>
          </a:p>
        </p:txBody>
      </p:sp>
      <p:pic>
        <p:nvPicPr>
          <p:cNvPr id="5018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048000"/>
            <a:ext cx="64103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81400"/>
            <a:ext cx="18288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069786"/>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Rot="1"/>
          </p:cNvSpPr>
          <p:nvPr>
            <p:ph type="title"/>
          </p:nvPr>
        </p:nvSpPr>
        <p:spPr>
          <a:xfrm>
            <a:off x="628650" y="365125"/>
            <a:ext cx="7886700" cy="1082675"/>
          </a:xfrm>
        </p:spPr>
        <p:txBody>
          <a:bodyPr/>
          <a:lstStyle/>
          <a:p>
            <a:pPr algn="ctr" eaLnBrk="1" hangingPunct="1"/>
            <a:r>
              <a:rPr lang="en-US" altLang="en-US">
                <a:solidFill>
                  <a:srgbClr val="000000"/>
                </a:solidFill>
              </a:rPr>
              <a:t> </a:t>
            </a:r>
            <a:r>
              <a:rPr lang="en-US" altLang="en-US" b="1">
                <a:solidFill>
                  <a:srgbClr val="000000"/>
                </a:solidFill>
                <a:latin typeface="Times New Roman" panose="02020603050405020304" pitchFamily="18" charset="0"/>
                <a:cs typeface="Times New Roman" panose="02020603050405020304" pitchFamily="18" charset="0"/>
              </a:rPr>
              <a:t>Enhanced Tribal Card Technology</a:t>
            </a:r>
          </a:p>
        </p:txBody>
      </p:sp>
      <p:sp>
        <p:nvSpPr>
          <p:cNvPr id="51203" name="Rectangle 3"/>
          <p:cNvSpPr>
            <a:spLocks noGrp="1"/>
          </p:cNvSpPr>
          <p:nvPr>
            <p:ph idx="1"/>
          </p:nvPr>
        </p:nvSpPr>
        <p:spPr>
          <a:xfrm>
            <a:off x="990600" y="1660525"/>
            <a:ext cx="7704138" cy="4659313"/>
          </a:xfrm>
        </p:spPr>
        <p:txBody>
          <a:bodyPr/>
          <a:lstStyle/>
          <a:p>
            <a:pPr lvl="1" eaLnBrk="1" hangingPunct="1">
              <a:buFont typeface="Wingdings" panose="05000000000000000000" pitchFamily="2" charset="2"/>
              <a:buChar char="§"/>
            </a:pPr>
            <a:r>
              <a:rPr lang="en-US" altLang="en-US" sz="2000" dirty="0">
                <a:latin typeface="Times New Roman" panose="02020603050405020304" pitchFamily="18" charset="0"/>
                <a:cs typeface="Times New Roman" panose="02020603050405020304" pitchFamily="18" charset="0"/>
              </a:rPr>
              <a:t>Modeled after Passport book and EDL business process</a:t>
            </a:r>
          </a:p>
          <a:p>
            <a:pPr lvl="1" eaLnBrk="1" hangingPunct="1">
              <a:buFont typeface="Wingdings" panose="05000000000000000000" pitchFamily="2" charset="2"/>
              <a:buChar char="§"/>
            </a:pPr>
            <a:r>
              <a:rPr lang="en-US" altLang="en-US" sz="2000" dirty="0">
                <a:latin typeface="Times New Roman" panose="02020603050405020304" pitchFamily="18" charset="0"/>
                <a:cs typeface="Times New Roman" panose="02020603050405020304" pitchFamily="18" charset="0"/>
              </a:rPr>
              <a:t>Includes facilitative technologies </a:t>
            </a:r>
          </a:p>
          <a:p>
            <a:pPr lvl="2" eaLnBrk="1" hangingPunct="1">
              <a:buFont typeface="Wingdings" panose="05000000000000000000" pitchFamily="2" charset="2"/>
              <a:buChar char="§"/>
            </a:pPr>
            <a:r>
              <a:rPr lang="en-US" altLang="en-US" sz="2000" dirty="0">
                <a:latin typeface="Times New Roman" panose="02020603050405020304" pitchFamily="18" charset="0"/>
                <a:cs typeface="Times New Roman" panose="02020603050405020304" pitchFamily="18" charset="0"/>
              </a:rPr>
              <a:t>Document is machine readable with MRZ/OCR and RFID</a:t>
            </a:r>
          </a:p>
          <a:p>
            <a:pPr lvl="1" eaLnBrk="1" hangingPunct="1">
              <a:buFont typeface="Wingdings" panose="05000000000000000000" pitchFamily="2" charset="2"/>
              <a:buChar char="§"/>
            </a:pPr>
            <a:r>
              <a:rPr lang="en-US" altLang="en-US" sz="2000" dirty="0">
                <a:latin typeface="Times New Roman" panose="02020603050405020304" pitchFamily="18" charset="0"/>
                <a:cs typeface="Times New Roman" panose="02020603050405020304" pitchFamily="18" charset="0"/>
              </a:rPr>
              <a:t>Security features in document to prevent counterfeiting</a:t>
            </a:r>
          </a:p>
          <a:p>
            <a:pPr lvl="1" eaLnBrk="1" hangingPunct="1">
              <a:buFont typeface="Wingdings" panose="05000000000000000000" pitchFamily="2" charset="2"/>
              <a:buChar char="§"/>
            </a:pPr>
            <a:r>
              <a:rPr lang="en-US" altLang="en-US" sz="2000" dirty="0">
                <a:latin typeface="Times New Roman" panose="02020603050405020304" pitchFamily="18" charset="0"/>
                <a:cs typeface="Times New Roman" panose="02020603050405020304" pitchFamily="18" charset="0"/>
              </a:rPr>
              <a:t>Data share between Tribe/Nation and CBP for real time validation</a:t>
            </a:r>
          </a:p>
          <a:p>
            <a:pPr eaLnBrk="1" hangingPunct="1"/>
            <a:endParaRPr lang="en-US" altLang="en-US" dirty="0"/>
          </a:p>
        </p:txBody>
      </p:sp>
      <p:sp>
        <p:nvSpPr>
          <p:cNvPr id="5120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42511915-AF1D-43E0-B70E-31C42A0697E0}" type="slidenum">
              <a:rPr lang="en-US" altLang="en-US" sz="1200" smtClean="0">
                <a:latin typeface="Arial" panose="020B0604020202020204" pitchFamily="34" charset="0"/>
              </a:rPr>
              <a:pPr>
                <a:lnSpc>
                  <a:spcPct val="100000"/>
                </a:lnSpc>
                <a:spcBef>
                  <a:spcPct val="0"/>
                </a:spcBef>
                <a:buFontTx/>
                <a:buNone/>
              </a:pPr>
              <a:t>17</a:t>
            </a:fld>
            <a:endParaRPr lang="en-US" altLang="en-US" sz="1200">
              <a:latin typeface="Arial" panose="020B0604020202020204" pitchFamily="34" charset="0"/>
            </a:endParaRPr>
          </a:p>
        </p:txBody>
      </p:sp>
      <p:pic>
        <p:nvPicPr>
          <p:cNvPr id="512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03738" y="3980656"/>
            <a:ext cx="2819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C9E569D7-BB27-476B-8DF6-92BFE5EC23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0737" y="3505200"/>
            <a:ext cx="289683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A388689-15DE-436C-8B66-99C26CB947AB}"/>
              </a:ext>
            </a:extLst>
          </p:cNvPr>
          <p:cNvPicPr>
            <a:picLocks noChangeAspect="1"/>
          </p:cNvPicPr>
          <p:nvPr/>
        </p:nvPicPr>
        <p:blipFill>
          <a:blip r:embed="rId5"/>
          <a:stretch>
            <a:fillRect/>
          </a:stretch>
        </p:blipFill>
        <p:spPr>
          <a:xfrm>
            <a:off x="249436" y="3869214"/>
            <a:ext cx="2763080" cy="1737360"/>
          </a:xfrm>
          <a:prstGeom prst="rect">
            <a:avLst/>
          </a:prstGeom>
        </p:spPr>
      </p:pic>
    </p:spTree>
    <p:extLst>
      <p:ext uri="{BB962C8B-B14F-4D97-AF65-F5344CB8AC3E}">
        <p14:creationId xmlns:p14="http://schemas.microsoft.com/office/powerpoint/2010/main" val="2956793030"/>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a:xfrm>
            <a:off x="630238" y="457200"/>
            <a:ext cx="2949575" cy="990600"/>
          </a:xfrm>
        </p:spPr>
        <p:txBody>
          <a:bodyPr/>
          <a:lstStyle/>
          <a:p>
            <a:r>
              <a:rPr lang="en-US" altLang="en-US" b="1">
                <a:solidFill>
                  <a:srgbClr val="000000"/>
                </a:solidFill>
                <a:latin typeface="Times New Roman" panose="02020603050405020304" pitchFamily="18" charset="0"/>
                <a:cs typeface="Times New Roman" panose="02020603050405020304" pitchFamily="18" charset="0"/>
              </a:rPr>
              <a:t>How an ETC works at a border crossing?</a:t>
            </a:r>
          </a:p>
        </p:txBody>
      </p:sp>
      <p:pic>
        <p:nvPicPr>
          <p:cNvPr id="52227" name="Content Placeholder 7"/>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371" r="14371"/>
          <a:stretch>
            <a:fillRect/>
          </a:stretch>
        </p:blipFill>
        <p:spPr>
          <a:xfrm>
            <a:off x="3887788" y="987425"/>
            <a:ext cx="4629150" cy="4873625"/>
          </a:xfrm>
          <a:noFill/>
        </p:spPr>
      </p:pic>
      <p:sp>
        <p:nvSpPr>
          <p:cNvPr id="52228" name="Text Placeholder 3"/>
          <p:cNvSpPr>
            <a:spLocks noGrp="1"/>
          </p:cNvSpPr>
          <p:nvPr>
            <p:ph type="body" sz="half" idx="2"/>
          </p:nvPr>
        </p:nvSpPr>
        <p:spPr>
          <a:xfrm>
            <a:off x="630238" y="1676400"/>
            <a:ext cx="2949575" cy="4087813"/>
          </a:xfrm>
        </p:spPr>
        <p:txBody>
          <a:bodyPr/>
          <a:lstStyle/>
          <a:p>
            <a:r>
              <a:rPr lang="en-US" altLang="en-US" sz="2000">
                <a:solidFill>
                  <a:srgbClr val="333333"/>
                </a:solidFill>
                <a:latin typeface="Times New Roman" panose="02020603050405020304" pitchFamily="18" charset="0"/>
                <a:cs typeface="Times New Roman" panose="02020603050405020304" pitchFamily="18" charset="0"/>
              </a:rPr>
              <a:t>Traveler holds card in front of a device that reads a unique number on an RFID chip embedded inside the card.</a:t>
            </a:r>
          </a:p>
          <a:p>
            <a:r>
              <a:rPr lang="en-US" altLang="en-US" sz="2000">
                <a:solidFill>
                  <a:srgbClr val="333333"/>
                </a:solidFill>
                <a:latin typeface="Times New Roman" panose="02020603050405020304" pitchFamily="18" charset="0"/>
                <a:cs typeface="Times New Roman" panose="02020603050405020304" pitchFamily="18" charset="0"/>
              </a:rPr>
              <a:t>The number is sent to a secure CBP server that retrieves information to verify identity and citizenship. </a:t>
            </a:r>
          </a:p>
          <a:p>
            <a:r>
              <a:rPr lang="en-US" altLang="en-US" sz="2000">
                <a:solidFill>
                  <a:srgbClr val="333333"/>
                </a:solidFill>
                <a:latin typeface="Times New Roman" panose="02020603050405020304" pitchFamily="18" charset="0"/>
                <a:cs typeface="Times New Roman" panose="02020603050405020304" pitchFamily="18" charset="0"/>
              </a:rPr>
              <a:t>The chip does not store personal information.</a:t>
            </a:r>
          </a:p>
          <a:p>
            <a:endParaRPr lang="en-US" altLang="en-US" b="1">
              <a:solidFill>
                <a:srgbClr val="333333"/>
              </a:solidFill>
            </a:endParaRPr>
          </a:p>
        </p:txBody>
      </p:sp>
      <p:sp>
        <p:nvSpPr>
          <p:cNvPr id="52229" name="Slide Number Placeholder 4"/>
          <p:cNvSpPr>
            <a:spLocks noGrp="1"/>
          </p:cNvSpPr>
          <p:nvPr>
            <p:ph type="sldNum" sz="quarter" idx="12"/>
          </p:nvPr>
        </p:nvSpPr>
        <p:spPr bwMode="auto">
          <a:xfrm>
            <a:off x="630238" y="6324600"/>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l"/>
            <a:fld id="{EF5C1B4E-0853-4E25-9ACA-B26B77D08788}" type="slidenum">
              <a:rPr lang="en-US" altLang="en-US" sz="1100" smtClean="0">
                <a:solidFill>
                  <a:srgbClr val="FFFFFF"/>
                </a:solidFill>
                <a:latin typeface="Arial" panose="020B0604020202020204" pitchFamily="34" charset="0"/>
              </a:rPr>
              <a:pPr algn="l"/>
              <a:t>18</a:t>
            </a:fld>
            <a:endParaRPr lang="en-US" altLang="en-US" sz="1100">
              <a:solidFill>
                <a:srgbClr val="FFFFFF"/>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b="9099"/>
          <a:stretch>
            <a:fillRect/>
          </a:stretch>
        </p:blipFill>
        <p:spPr bwMode="auto">
          <a:xfrm>
            <a:off x="3887788" y="995363"/>
            <a:ext cx="462915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272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Rot="1"/>
          </p:cNvSpPr>
          <p:nvPr>
            <p:ph type="title"/>
          </p:nvPr>
        </p:nvSpPr>
        <p:spPr>
          <a:xfrm>
            <a:off x="533400" y="422275"/>
            <a:ext cx="7704138" cy="1219200"/>
          </a:xfrm>
        </p:spPr>
        <p:txBody>
          <a:bodyPr/>
          <a:lstStyle/>
          <a:p>
            <a:pPr algn="ctr" eaLnBrk="1" hangingPunct="1"/>
            <a:r>
              <a:rPr lang="en-US" altLang="en-US" b="1" dirty="0">
                <a:solidFill>
                  <a:srgbClr val="000000"/>
                </a:solidFill>
                <a:latin typeface="Times New Roman" panose="02020603050405020304" pitchFamily="18" charset="0"/>
                <a:cs typeface="Times New Roman" panose="02020603050405020304" pitchFamily="18" charset="0"/>
              </a:rPr>
              <a:t>ETC Process</a:t>
            </a:r>
          </a:p>
        </p:txBody>
      </p:sp>
      <p:sp>
        <p:nvSpPr>
          <p:cNvPr id="678915" name="Rectangle 3">
            <a:extLst>
              <a:ext uri="{FF2B5EF4-FFF2-40B4-BE49-F238E27FC236}">
                <a16:creationId xmlns:a16="http://schemas.microsoft.com/office/drawing/2014/main" id="{223589FD-B71F-4F28-9CD1-2A6867C49852}"/>
              </a:ext>
            </a:extLst>
          </p:cNvPr>
          <p:cNvSpPr>
            <a:spLocks noGrp="1" noChangeArrowheads="1"/>
          </p:cNvSpPr>
          <p:nvPr>
            <p:ph idx="1"/>
          </p:nvPr>
        </p:nvSpPr>
        <p:spPr>
          <a:xfrm>
            <a:off x="457200" y="1524000"/>
            <a:ext cx="8229600" cy="4297363"/>
          </a:xfrm>
        </p:spPr>
        <p:txBody>
          <a:bodyPr rtlCol="0">
            <a:normAutofit fontScale="92500" lnSpcReduction="20000"/>
          </a:bodyPr>
          <a:lstStyle/>
          <a:p>
            <a:pPr eaLnBrk="1" fontAlgn="auto" hangingPunct="1">
              <a:spcAft>
                <a:spcPts val="0"/>
              </a:spcAft>
              <a:buClr>
                <a:schemeClr val="accent1">
                  <a:lumMod val="75000"/>
                </a:schemeClr>
              </a:buClr>
              <a:buFont typeface="Wingdings" panose="05000000000000000000" pitchFamily="2" charset="2"/>
              <a:buChar char="§"/>
              <a:defRPr/>
            </a:pPr>
            <a:r>
              <a:rPr lang="en-US" sz="2600" i="1" dirty="0">
                <a:latin typeface="Times New Roman" panose="02020603050405020304" pitchFamily="18" charset="0"/>
                <a:cs typeface="Times New Roman" panose="02020603050405020304" pitchFamily="18" charset="0"/>
              </a:rPr>
              <a:t>Memorandum of Agreement (MOA) </a:t>
            </a:r>
            <a:r>
              <a:rPr lang="en-US" sz="2600" dirty="0">
                <a:latin typeface="Times New Roman" panose="02020603050405020304" pitchFamily="18" charset="0"/>
                <a:cs typeface="Times New Roman" panose="02020603050405020304" pitchFamily="18" charset="0"/>
              </a:rPr>
              <a:t>begins negotiations</a:t>
            </a:r>
            <a:endParaRPr lang="en-US" sz="2600" i="1" dirty="0">
              <a:latin typeface="Times New Roman" panose="02020603050405020304" pitchFamily="18" charset="0"/>
              <a:cs typeface="Times New Roman" panose="02020603050405020304" pitchFamily="18" charset="0"/>
            </a:endParaRP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MOA sets forth all business rules for the initiative</a:t>
            </a:r>
          </a:p>
          <a:p>
            <a:pPr eaLnBrk="1" fontAlgn="auto" hangingPunct="1">
              <a:spcAft>
                <a:spcPts val="0"/>
              </a:spcAft>
              <a:buClr>
                <a:schemeClr val="accent1">
                  <a:lumMod val="75000"/>
                </a:schemeClr>
              </a:buClr>
              <a:buFont typeface="Wingdings" panose="05000000000000000000" pitchFamily="2" charset="2"/>
              <a:buChar char="§"/>
              <a:defRPr/>
            </a:pPr>
            <a:r>
              <a:rPr lang="en-US" sz="2600" i="1" dirty="0">
                <a:latin typeface="Times New Roman" panose="02020603050405020304" pitchFamily="18" charset="0"/>
                <a:cs typeface="Times New Roman" panose="02020603050405020304" pitchFamily="18" charset="0"/>
              </a:rPr>
              <a:t>OIT/OFO Working Group –</a:t>
            </a:r>
            <a:r>
              <a:rPr lang="en-US" sz="2600" dirty="0">
                <a:latin typeface="Times New Roman" panose="02020603050405020304" pitchFamily="18" charset="0"/>
                <a:cs typeface="Times New Roman" panose="02020603050405020304" pitchFamily="18" charset="0"/>
              </a:rPr>
              <a:t>Once MOA is signed</a:t>
            </a:r>
            <a:endParaRPr lang="en-US" sz="2600" i="1" dirty="0">
              <a:latin typeface="Times New Roman" panose="02020603050405020304" pitchFamily="18" charset="0"/>
              <a:cs typeface="Times New Roman" panose="02020603050405020304" pitchFamily="18" charset="0"/>
            </a:endParaRP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Service Level and Interagency Agreements signed</a:t>
            </a: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Card design/security features review</a:t>
            </a: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Card testing – RFID and MRZ readability</a:t>
            </a: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Data share testing – push or pull model</a:t>
            </a: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Once passed testing, green light for production</a:t>
            </a:r>
          </a:p>
          <a:p>
            <a:pPr eaLnBrk="1" fontAlgn="auto" hangingPunct="1">
              <a:spcAft>
                <a:spcPts val="0"/>
              </a:spcAft>
              <a:buClr>
                <a:schemeClr val="accent1">
                  <a:lumMod val="75000"/>
                </a:schemeClr>
              </a:buClr>
              <a:buFont typeface="Wingdings" panose="05000000000000000000" pitchFamily="2" charset="2"/>
              <a:buChar char="§"/>
              <a:defRPr/>
            </a:pPr>
            <a:r>
              <a:rPr lang="en-US" sz="2600" i="1" dirty="0">
                <a:latin typeface="Times New Roman" panose="02020603050405020304" pitchFamily="18" charset="0"/>
                <a:cs typeface="Times New Roman" panose="02020603050405020304" pitchFamily="18" charset="0"/>
              </a:rPr>
              <a:t>Notification - </a:t>
            </a:r>
            <a:r>
              <a:rPr lang="en-US" sz="2600" dirty="0">
                <a:latin typeface="Times New Roman" panose="02020603050405020304" pitchFamily="18" charset="0"/>
                <a:cs typeface="Times New Roman" panose="02020603050405020304" pitchFamily="18" charset="0"/>
              </a:rPr>
              <a:t>Just prior to production:</a:t>
            </a:r>
          </a:p>
          <a:p>
            <a:pPr lvl="1" eaLnBrk="1" fontAlgn="auto" hangingPunct="1">
              <a:spcAft>
                <a:spcPts val="0"/>
              </a:spcAft>
              <a:buClr>
                <a:schemeClr val="accent1">
                  <a:lumMod val="75000"/>
                </a:schemeClr>
              </a:buClr>
              <a:buFont typeface="Wingdings" panose="05000000000000000000" pitchFamily="2" charset="2"/>
              <a:buChar char="§"/>
              <a:defRPr/>
            </a:pPr>
            <a:r>
              <a:rPr lang="en-US" sz="2200" dirty="0">
                <a:latin typeface="Times New Roman" panose="02020603050405020304" pitchFamily="18" charset="0"/>
                <a:cs typeface="Times New Roman" panose="02020603050405020304" pitchFamily="18" charset="0"/>
              </a:rPr>
              <a:t>Security features of new ETC goes out to CBP officers in a memo</a:t>
            </a:r>
          </a:p>
          <a:p>
            <a:pPr eaLnBrk="1" fontAlgn="auto" hangingPunct="1">
              <a:spcAft>
                <a:spcPts val="0"/>
              </a:spcAft>
              <a:buClr>
                <a:schemeClr val="accent1">
                  <a:lumMod val="75000"/>
                </a:schemeClr>
              </a:buClr>
              <a:buFont typeface="Wingdings" panose="05000000000000000000" pitchFamily="2" charset="2"/>
              <a:buChar char="§"/>
              <a:defRPr/>
            </a:pPr>
            <a:r>
              <a:rPr lang="en-US" sz="2500" i="1" dirty="0">
                <a:latin typeface="Times New Roman" panose="02020603050405020304" pitchFamily="18" charset="0"/>
                <a:cs typeface="Times New Roman" panose="02020603050405020304" pitchFamily="18" charset="0"/>
              </a:rPr>
              <a:t>Production – </a:t>
            </a:r>
            <a:r>
              <a:rPr lang="en-US" sz="2500" dirty="0">
                <a:latin typeface="Times New Roman" panose="02020603050405020304" pitchFamily="18" charset="0"/>
                <a:cs typeface="Times New Roman" panose="02020603050405020304" pitchFamily="18" charset="0"/>
              </a:rPr>
              <a:t>Card issuance begins</a:t>
            </a:r>
          </a:p>
          <a:p>
            <a:pPr eaLnBrk="1" fontAlgn="auto" hangingPunct="1">
              <a:spcAft>
                <a:spcPts val="0"/>
              </a:spcAft>
              <a:buClr>
                <a:schemeClr val="accent1">
                  <a:lumMod val="75000"/>
                </a:schemeClr>
              </a:buClr>
              <a:buFont typeface="Wingdings" panose="05000000000000000000" pitchFamily="2" charset="2"/>
              <a:buChar char="§"/>
              <a:defRPr/>
            </a:pPr>
            <a:r>
              <a:rPr lang="en-US" sz="2500" i="1" dirty="0">
                <a:latin typeface="Times New Roman" panose="02020603050405020304" pitchFamily="18" charset="0"/>
                <a:cs typeface="Times New Roman" panose="02020603050405020304" pitchFamily="18" charset="0"/>
              </a:rPr>
              <a:t>Federal Register Publication – </a:t>
            </a:r>
            <a:r>
              <a:rPr lang="en-US" sz="2500" dirty="0">
                <a:latin typeface="Times New Roman" panose="02020603050405020304" pitchFamily="18" charset="0"/>
                <a:cs typeface="Times New Roman" panose="02020603050405020304" pitchFamily="18" charset="0"/>
              </a:rPr>
              <a:t>Process begins after period of successful program operation</a:t>
            </a:r>
          </a:p>
        </p:txBody>
      </p:sp>
      <p:sp>
        <p:nvSpPr>
          <p:cNvPr id="532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10C8B7F0-EA2B-4FDC-9D1B-14137C147444}" type="slidenum">
              <a:rPr lang="en-US" altLang="en-US" sz="1200" smtClean="0">
                <a:latin typeface="Arial" panose="020B0604020202020204" pitchFamily="34" charset="0"/>
              </a:rPr>
              <a:pPr>
                <a:lnSpc>
                  <a:spcPct val="100000"/>
                </a:lnSpc>
                <a:spcBef>
                  <a:spcPct val="0"/>
                </a:spcBef>
                <a:buFontTx/>
                <a:buNone/>
              </a:pPr>
              <a:t>19</a:t>
            </a:fld>
            <a:endParaRPr lang="en-US" altLang="en-US" sz="1200">
              <a:latin typeface="Arial" panose="020B0604020202020204" pitchFamily="34" charset="0"/>
            </a:endParaRPr>
          </a:p>
        </p:txBody>
      </p:sp>
      <p:pic>
        <p:nvPicPr>
          <p:cNvPr id="532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286000"/>
            <a:ext cx="1874520"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139303"/>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2800">
                <a:cs typeface="Arial" pitchFamily="34" charset="0"/>
              </a:rPr>
              <a:t>Program </a:t>
            </a:r>
            <a:r>
              <a:rPr lang="en-US" sz="2800" smtClean="0">
                <a:cs typeface="Arial" pitchFamily="34" charset="0"/>
              </a:rPr>
              <a:t>Logistics</a:t>
            </a:r>
            <a:endParaRPr lang="en-US"/>
          </a:p>
        </p:txBody>
      </p:sp>
      <p:sp>
        <p:nvSpPr>
          <p:cNvPr id="3" name="Content Placeholder 2"/>
          <p:cNvSpPr>
            <a:spLocks noGrp="1"/>
          </p:cNvSpPr>
          <p:nvPr>
            <p:ph idx="1"/>
          </p:nvPr>
        </p:nvSpPr>
        <p:spPr/>
        <p:txBody>
          <a:bodyPr/>
          <a:lstStyle/>
          <a:p>
            <a:r>
              <a:rPr lang="en-US" sz="2800" smtClean="0">
                <a:solidFill>
                  <a:schemeClr val="tx2"/>
                </a:solidFill>
                <a:cs typeface="Arial" pitchFamily="34" charset="0"/>
              </a:rPr>
              <a:t>All </a:t>
            </a:r>
            <a:r>
              <a:rPr lang="en-US" sz="2800">
                <a:solidFill>
                  <a:schemeClr val="tx2"/>
                </a:solidFill>
                <a:cs typeface="Arial" pitchFamily="34" charset="0"/>
              </a:rPr>
              <a:t>attendees are on </a:t>
            </a:r>
            <a:r>
              <a:rPr lang="en-US" sz="2800" b="1">
                <a:solidFill>
                  <a:schemeClr val="tx2"/>
                </a:solidFill>
                <a:cs typeface="Arial" pitchFamily="34" charset="0"/>
              </a:rPr>
              <a:t>mute</a:t>
            </a:r>
          </a:p>
          <a:p>
            <a:r>
              <a:rPr lang="en-US" sz="3000" smtClean="0">
                <a:solidFill>
                  <a:schemeClr val="tx2"/>
                </a:solidFill>
                <a:cs typeface="Arial" pitchFamily="34" charset="0"/>
              </a:rPr>
              <a:t>Please ask questions via the </a:t>
            </a:r>
            <a:r>
              <a:rPr lang="en-US" sz="3000" b="1" smtClean="0">
                <a:solidFill>
                  <a:schemeClr val="tx2"/>
                </a:solidFill>
                <a:cs typeface="Arial" pitchFamily="34" charset="0"/>
              </a:rPr>
              <a:t>Q&amp;A box </a:t>
            </a:r>
            <a:r>
              <a:rPr lang="en-US" sz="3000" smtClean="0">
                <a:solidFill>
                  <a:schemeClr val="tx2"/>
                </a:solidFill>
                <a:cs typeface="Arial" pitchFamily="34" charset="0"/>
              </a:rPr>
              <a:t>on your screens</a:t>
            </a:r>
          </a:p>
          <a:p>
            <a:r>
              <a:rPr lang="en-US" sz="3000" smtClean="0">
                <a:solidFill>
                  <a:schemeClr val="tx2"/>
                </a:solidFill>
                <a:cs typeface="Arial" pitchFamily="34" charset="0"/>
              </a:rPr>
              <a:t>Please </a:t>
            </a:r>
            <a:r>
              <a:rPr lang="en-US" sz="3000">
                <a:solidFill>
                  <a:schemeClr val="tx2"/>
                </a:solidFill>
                <a:cs typeface="Arial" pitchFamily="34" charset="0"/>
              </a:rPr>
              <a:t>bear with us as we transition from one panel to the next as our presenters will need to jump on and off their zoom to join us</a:t>
            </a:r>
            <a:r>
              <a:rPr lang="en-US" sz="3000" smtClean="0">
                <a:solidFill>
                  <a:schemeClr val="tx2"/>
                </a:solidFill>
                <a:cs typeface="Arial" pitchFamily="34" charset="0"/>
              </a:rPr>
              <a:t>.</a:t>
            </a:r>
          </a:p>
          <a:p>
            <a:r>
              <a:rPr lang="en-US" sz="3000" b="1" smtClean="0">
                <a:solidFill>
                  <a:schemeClr val="tx2"/>
                </a:solidFill>
                <a:cs typeface="Arial" pitchFamily="34" charset="0"/>
              </a:rPr>
              <a:t>THANK </a:t>
            </a:r>
            <a:r>
              <a:rPr lang="en-US" sz="3000" b="1">
                <a:solidFill>
                  <a:schemeClr val="tx2"/>
                </a:solidFill>
                <a:cs typeface="Arial" pitchFamily="34" charset="0"/>
              </a:rPr>
              <a:t>YOU</a:t>
            </a:r>
            <a:r>
              <a:rPr lang="en-US" sz="3000" b="1" smtClean="0">
                <a:solidFill>
                  <a:schemeClr val="tx2"/>
                </a:solidFill>
                <a:cs typeface="Arial" pitchFamily="34" charset="0"/>
              </a:rPr>
              <a:t>!</a:t>
            </a:r>
            <a:endParaRPr lang="en-US" sz="3000" b="1">
              <a:solidFill>
                <a:schemeClr val="tx2"/>
              </a:solidFill>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91CA0B9-F148-4D36-99AA-F3695E16ED27}" type="slidenum">
              <a:rPr lang="en-US" smtClean="0"/>
              <a:pPr/>
              <a:t>2</a:t>
            </a:fld>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04892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E6AA4F15-DBE0-4BD0-BA00-CF7E88221880}"/>
              </a:ext>
            </a:extLst>
          </p:cNvPr>
          <p:cNvSpPr>
            <a:spLocks noGrp="1" noRot="1" noChangeArrowheads="1"/>
          </p:cNvSpPr>
          <p:nvPr>
            <p:ph type="title"/>
          </p:nvPr>
        </p:nvSpPr>
        <p:spPr>
          <a:xfrm>
            <a:off x="0" y="228600"/>
            <a:ext cx="8991600" cy="609600"/>
          </a:xfrm>
        </p:spPr>
        <p:txBody>
          <a:bodyPr rtlCol="0">
            <a:noAutofit/>
          </a:bodyPr>
          <a:lstStyle/>
          <a:p>
            <a:pPr algn="ctr" eaLnBrk="1" fontAlgn="auto" hangingPunct="1">
              <a:spcAft>
                <a:spcPts val="0"/>
              </a:spcAft>
              <a:defRPr/>
            </a:pPr>
            <a:r>
              <a:rPr lang="en-US" sz="2800" b="1" dirty="0">
                <a:solidFill>
                  <a:srgbClr val="000000"/>
                </a:solidFill>
                <a:latin typeface="Times New Roman" panose="02020603050405020304" pitchFamily="18" charset="0"/>
                <a:cs typeface="Times New Roman" panose="02020603050405020304" pitchFamily="18" charset="0"/>
              </a:rPr>
              <a:t/>
            </a:r>
            <a:br>
              <a:rPr lang="en-US" sz="2800" b="1" dirty="0">
                <a:solidFill>
                  <a:srgbClr val="000000"/>
                </a:solidFill>
                <a:latin typeface="Times New Roman" panose="02020603050405020304" pitchFamily="18" charset="0"/>
                <a:cs typeface="Times New Roman" panose="02020603050405020304" pitchFamily="18" charset="0"/>
              </a:rPr>
            </a:br>
            <a:r>
              <a:rPr lang="en-US" sz="2600" b="1" dirty="0">
                <a:solidFill>
                  <a:srgbClr val="000000"/>
                </a:solidFill>
                <a:latin typeface="Times New Roman" panose="02020603050405020304" pitchFamily="18" charset="0"/>
                <a:cs typeface="Times New Roman" panose="02020603050405020304" pitchFamily="18" charset="0"/>
              </a:rPr>
              <a:t>Enhanced Tribal Card (ETC) and INAC Card</a:t>
            </a:r>
            <a: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28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76867" name="Rectangle 3">
            <a:extLst>
              <a:ext uri="{FF2B5EF4-FFF2-40B4-BE49-F238E27FC236}">
                <a16:creationId xmlns:a16="http://schemas.microsoft.com/office/drawing/2014/main" id="{CAB83F30-F3DB-4CEF-869E-82664B9705AB}"/>
              </a:ext>
            </a:extLst>
          </p:cNvPr>
          <p:cNvSpPr>
            <a:spLocks noGrp="1" noChangeArrowheads="1"/>
          </p:cNvSpPr>
          <p:nvPr>
            <p:ph idx="1"/>
          </p:nvPr>
        </p:nvSpPr>
        <p:spPr>
          <a:xfrm>
            <a:off x="276225" y="1878807"/>
            <a:ext cx="8883650" cy="4333477"/>
          </a:xfrm>
          <a:ln>
            <a:solidFill>
              <a:schemeClr val="bg1"/>
            </a:solidFill>
          </a:ln>
        </p:spPr>
        <p:txBody>
          <a:bodyPr rtlCol="0">
            <a:normAutofit/>
          </a:bodyPr>
          <a:lstStyle/>
          <a:p>
            <a:pPr lvl="1" eaLnBrk="1" fontAlgn="auto" hangingPunct="1">
              <a:spcAft>
                <a:spcPts val="0"/>
              </a:spcAft>
              <a:buClr>
                <a:schemeClr val="accent1">
                  <a:lumMod val="75000"/>
                </a:schemeClr>
              </a:buClr>
              <a:buFont typeface="Wingdings" panose="05000000000000000000" pitchFamily="2" charset="2"/>
              <a:buNone/>
              <a:defRPr/>
            </a:pPr>
            <a:endParaRPr lang="en-US" dirty="0"/>
          </a:p>
          <a:p>
            <a:pPr lvl="1" eaLnBrk="1" fontAlgn="auto" hangingPunct="1">
              <a:lnSpc>
                <a:spcPct val="120000"/>
              </a:lnSpc>
              <a:spcAft>
                <a:spcPts val="0"/>
              </a:spcAft>
              <a:buClr>
                <a:schemeClr val="accent1">
                  <a:lumMod val="75000"/>
                </a:schemeClr>
              </a:buClr>
              <a:buFont typeface="Wingdings" panose="05000000000000000000" pitchFamily="2" charset="2"/>
              <a:buChar char="§"/>
              <a:defRPr/>
            </a:pPr>
            <a:r>
              <a:rPr lang="en-US" sz="2600" dirty="0">
                <a:latin typeface="Times New Roman" panose="02020603050405020304" pitchFamily="18" charset="0"/>
                <a:cs typeface="Times New Roman" panose="02020603050405020304" pitchFamily="18" charset="0"/>
              </a:rPr>
              <a:t>ETC only for federally recognized U.S. tribes; INAC for Canadian tribes</a:t>
            </a:r>
          </a:p>
          <a:p>
            <a:pPr lvl="1" eaLnBrk="1" fontAlgn="auto" hangingPunct="1">
              <a:lnSpc>
                <a:spcPct val="120000"/>
              </a:lnSpc>
              <a:spcAft>
                <a:spcPts val="0"/>
              </a:spcAft>
              <a:buClr>
                <a:schemeClr val="accent1">
                  <a:lumMod val="75000"/>
                </a:schemeClr>
              </a:buClr>
              <a:buFont typeface="Wingdings" panose="05000000000000000000" pitchFamily="2" charset="2"/>
              <a:buChar char="§"/>
              <a:defRPr/>
            </a:pPr>
            <a:r>
              <a:rPr lang="en-US" sz="2800" dirty="0">
                <a:latin typeface="Times New Roman" panose="02020603050405020304" pitchFamily="18" charset="0"/>
                <a:cs typeface="Times New Roman" panose="02020603050405020304" pitchFamily="18" charset="0"/>
              </a:rPr>
              <a:t>To date, ETC MOAs Signed with 37 Tribes/Nations</a:t>
            </a:r>
          </a:p>
          <a:p>
            <a:pPr lvl="1" eaLnBrk="1" fontAlgn="auto" hangingPunct="1">
              <a:lnSpc>
                <a:spcPct val="120000"/>
              </a:lnSpc>
              <a:spcAft>
                <a:spcPts val="0"/>
              </a:spcAft>
              <a:buClr>
                <a:schemeClr val="accent1">
                  <a:lumMod val="75000"/>
                </a:schemeClr>
              </a:buClr>
              <a:buFont typeface="Wingdings" panose="05000000000000000000" pitchFamily="2" charset="2"/>
              <a:buChar char="§"/>
              <a:defRPr/>
            </a:pPr>
            <a:r>
              <a:rPr lang="en-US" sz="2800" dirty="0">
                <a:latin typeface="Times New Roman" panose="02020603050405020304" pitchFamily="18" charset="0"/>
                <a:cs typeface="Times New Roman" panose="02020603050405020304" pitchFamily="18" charset="0"/>
              </a:rPr>
              <a:t>CBP is currently in negotiations with several Tribes/Nations on an MOA</a:t>
            </a:r>
          </a:p>
          <a:p>
            <a:pPr eaLnBrk="1" fontAlgn="auto" hangingPunct="1">
              <a:spcAft>
                <a:spcPts val="0"/>
              </a:spcAft>
              <a:buClr>
                <a:schemeClr val="accent1">
                  <a:lumMod val="75000"/>
                </a:schemeClr>
              </a:buClr>
              <a:buFont typeface="Arial"/>
              <a:buChar char="•"/>
              <a:defRPr/>
            </a:pPr>
            <a:endParaRPr lang="en-US" sz="2000" dirty="0"/>
          </a:p>
          <a:p>
            <a:pPr lvl="2" eaLnBrk="1" fontAlgn="auto" hangingPunct="1">
              <a:spcAft>
                <a:spcPts val="0"/>
              </a:spcAft>
              <a:buClr>
                <a:schemeClr val="accent1">
                  <a:lumMod val="75000"/>
                </a:schemeClr>
              </a:buClr>
              <a:buFont typeface="Wingdings" panose="05000000000000000000" pitchFamily="2" charset="2"/>
              <a:buNone/>
              <a:defRPr/>
            </a:pPr>
            <a:endParaRPr lang="en-US" dirty="0"/>
          </a:p>
          <a:p>
            <a:pPr lvl="2" eaLnBrk="1" fontAlgn="auto" hangingPunct="1">
              <a:spcAft>
                <a:spcPts val="0"/>
              </a:spcAft>
              <a:buClr>
                <a:schemeClr val="accent1">
                  <a:lumMod val="75000"/>
                </a:schemeClr>
              </a:buClr>
              <a:buFont typeface="Wingdings" panose="05000000000000000000" pitchFamily="2" charset="2"/>
              <a:buNone/>
              <a:defRPr/>
            </a:pPr>
            <a:endParaRPr lang="en-US" dirty="0"/>
          </a:p>
          <a:p>
            <a:pPr eaLnBrk="1" fontAlgn="auto" hangingPunct="1">
              <a:spcAft>
                <a:spcPts val="0"/>
              </a:spcAft>
              <a:buClr>
                <a:schemeClr val="accent1">
                  <a:lumMod val="75000"/>
                </a:schemeClr>
              </a:buClr>
              <a:buFont typeface="Wingdings" panose="05000000000000000000" pitchFamily="2" charset="2"/>
              <a:buNone/>
              <a:defRPr/>
            </a:pPr>
            <a:endParaRPr lang="en-US" sz="2800" dirty="0"/>
          </a:p>
        </p:txBody>
      </p:sp>
      <p:sp>
        <p:nvSpPr>
          <p:cNvPr id="542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E0BBA63D-49BA-4095-A87E-813C3883D9B5}" type="slidenum">
              <a:rPr lang="en-US" altLang="en-US" sz="1200" smtClean="0">
                <a:latin typeface="Arial" panose="020B0604020202020204" pitchFamily="34" charset="0"/>
              </a:rPr>
              <a:pPr>
                <a:lnSpc>
                  <a:spcPct val="100000"/>
                </a:lnSpc>
                <a:spcBef>
                  <a:spcPct val="0"/>
                </a:spcBef>
                <a:buFontTx/>
                <a:buNone/>
              </a:pPr>
              <a:t>20</a:t>
            </a:fld>
            <a:endParaRPr lang="en-US" altLang="en-US" sz="1200">
              <a:latin typeface="Arial" panose="020B0604020202020204" pitchFamily="34" charset="0"/>
            </a:endParaRPr>
          </a:p>
        </p:txBody>
      </p:sp>
      <p:pic>
        <p:nvPicPr>
          <p:cNvPr id="54277"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 y="5899150"/>
            <a:ext cx="2276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AutoShape 7" descr="Image result for photos of enhanced tribal cards"/>
          <p:cNvSpPr>
            <a:spLocks noChangeAspect="1" noChangeArrowheads="1"/>
          </p:cNvSpPr>
          <p:nvPr/>
        </p:nvSpPr>
        <p:spPr bwMode="auto">
          <a:xfrm>
            <a:off x="-28575"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en-US" altLang="en-US"/>
          </a:p>
        </p:txBody>
      </p:sp>
      <p:pic>
        <p:nvPicPr>
          <p:cNvPr id="5427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902891"/>
            <a:ext cx="154781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51707"/>
            <a:ext cx="14636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044640"/>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8765B81F-A7BA-4EFB-B2BA-59391480BAEE}" type="slidenum">
              <a:rPr lang="en-US" altLang="en-US" sz="1200" smtClean="0">
                <a:latin typeface="Arial" panose="020B0604020202020204" pitchFamily="34" charset="0"/>
              </a:rPr>
              <a:pPr>
                <a:lnSpc>
                  <a:spcPct val="100000"/>
                </a:lnSpc>
                <a:spcBef>
                  <a:spcPct val="0"/>
                </a:spcBef>
                <a:buFontTx/>
                <a:buNone/>
              </a:pPr>
              <a:t>21</a:t>
            </a:fld>
            <a:endParaRPr lang="en-US" altLang="en-US" sz="1200">
              <a:latin typeface="Arial" panose="020B0604020202020204" pitchFamily="34" charset="0"/>
            </a:endParaRPr>
          </a:p>
        </p:txBody>
      </p:sp>
      <p:pic>
        <p:nvPicPr>
          <p:cNvPr id="5529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3619500"/>
            <a:ext cx="37338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3516313"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 Box 9"/>
          <p:cNvSpPr txBox="1">
            <a:spLocks noChangeArrowheads="1"/>
          </p:cNvSpPr>
          <p:nvPr/>
        </p:nvSpPr>
        <p:spPr bwMode="auto">
          <a:xfrm>
            <a:off x="685800" y="2286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50000"/>
              </a:spcBef>
              <a:buFontTx/>
              <a:buNone/>
            </a:pPr>
            <a:r>
              <a:rPr lang="en-US" altLang="en-US" sz="3600" b="1">
                <a:solidFill>
                  <a:srgbClr val="000000"/>
                </a:solidFill>
                <a:latin typeface="Times New Roman" panose="02020603050405020304" pitchFamily="18" charset="0"/>
                <a:cs typeface="Times New Roman" panose="02020603050405020304" pitchFamily="18" charset="0"/>
              </a:rPr>
              <a:t>ETC Exemplars</a:t>
            </a:r>
          </a:p>
        </p:txBody>
      </p:sp>
      <p:pic>
        <p:nvPicPr>
          <p:cNvPr id="5530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2950" y="1176338"/>
            <a:ext cx="38100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s face on a paper&#10;&#10;Description automatically generated with low confidence">
            <a:extLst>
              <a:ext uri="{FF2B5EF4-FFF2-40B4-BE49-F238E27FC236}">
                <a16:creationId xmlns:a16="http://schemas.microsoft.com/office/drawing/2014/main" id="{1F9A73C1-511F-F978-2392-0C97588F17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517" y="3516630"/>
            <a:ext cx="3729609" cy="2377440"/>
          </a:xfrm>
          <a:prstGeom prst="rect">
            <a:avLst/>
          </a:prstGeom>
        </p:spPr>
      </p:pic>
    </p:spTree>
    <p:extLst>
      <p:ext uri="{BB962C8B-B14F-4D97-AF65-F5344CB8AC3E}">
        <p14:creationId xmlns:p14="http://schemas.microsoft.com/office/powerpoint/2010/main" val="3168738972"/>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Rot="1"/>
          </p:cNvSpPr>
          <p:nvPr>
            <p:ph type="title"/>
          </p:nvPr>
        </p:nvSpPr>
        <p:spPr>
          <a:xfrm>
            <a:off x="982663" y="457200"/>
            <a:ext cx="7275512" cy="762000"/>
          </a:xfrm>
        </p:spPr>
        <p:txBody>
          <a:bodyPr>
            <a:normAutofit fontScale="90000"/>
          </a:bodyPr>
          <a:lstStyle/>
          <a:p>
            <a:pPr algn="ctr" eaLnBrk="1" hangingPunct="1"/>
            <a:r>
              <a:rPr lang="en-US" altLang="en-US" sz="4800" b="1">
                <a:solidFill>
                  <a:srgbClr val="000000"/>
                </a:solidFill>
                <a:latin typeface="Times New Roman" panose="02020603050405020304" pitchFamily="18" charset="0"/>
                <a:cs typeface="Times New Roman" panose="02020603050405020304" pitchFamily="18" charset="0"/>
              </a:rPr>
              <a:t>ETCs in Production</a:t>
            </a:r>
          </a:p>
        </p:txBody>
      </p:sp>
      <p:sp>
        <p:nvSpPr>
          <p:cNvPr id="718851" name="Rectangle 3">
            <a:extLst>
              <a:ext uri="{FF2B5EF4-FFF2-40B4-BE49-F238E27FC236}">
                <a16:creationId xmlns:a16="http://schemas.microsoft.com/office/drawing/2014/main" id="{201B3608-A1B7-4A98-B360-7DE02BEC7DDD}"/>
              </a:ext>
            </a:extLst>
          </p:cNvPr>
          <p:cNvSpPr>
            <a:spLocks noGrp="1" noChangeArrowheads="1"/>
          </p:cNvSpPr>
          <p:nvPr>
            <p:ph idx="1"/>
          </p:nvPr>
        </p:nvSpPr>
        <p:spPr>
          <a:xfrm>
            <a:off x="973138" y="1387475"/>
            <a:ext cx="7924800" cy="4800600"/>
          </a:xfrm>
        </p:spPr>
        <p:txBody>
          <a:bodyPr rtlCol="0">
            <a:normAutofit/>
          </a:bodyPr>
          <a:lstStyle/>
          <a:p>
            <a:pPr eaLnBrk="1" fontAlgn="auto" hangingPunct="1">
              <a:spcAft>
                <a:spcPts val="0"/>
              </a:spcAft>
              <a:buClr>
                <a:schemeClr val="accent1">
                  <a:lumMod val="75000"/>
                </a:schemeClr>
              </a:buClr>
              <a:buFont typeface="Wingdings" panose="05000000000000000000" pitchFamily="2" charset="2"/>
              <a:buChar char="§"/>
              <a:defRPr/>
            </a:pPr>
            <a:r>
              <a:rPr lang="en-US" sz="2000" b="1" dirty="0">
                <a:latin typeface="Times New Roman" panose="02020603050405020304" pitchFamily="18" charset="0"/>
                <a:cs typeface="Times New Roman" panose="02020603050405020304" pitchFamily="18" charset="0"/>
              </a:rPr>
              <a:t>Pascua Yaqui </a:t>
            </a:r>
            <a:r>
              <a:rPr lang="en-US" sz="2000" dirty="0">
                <a:latin typeface="Times New Roman" panose="02020603050405020304" pitchFamily="18" charset="0"/>
                <a:cs typeface="Times New Roman" panose="02020603050405020304" pitchFamily="18" charset="0"/>
              </a:rPr>
              <a:t>began production on July 26, 2010</a:t>
            </a:r>
          </a:p>
          <a:p>
            <a:pPr lvl="1" eaLnBrk="1" fontAlgn="auto" hangingPunct="1">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Federal Register Notice (FRN) published June 9, 2011</a:t>
            </a:r>
          </a:p>
          <a:p>
            <a:pPr eaLnBrk="1" fontAlgn="auto" hangingPunct="1">
              <a:spcAft>
                <a:spcPts val="0"/>
              </a:spcAft>
              <a:buClr>
                <a:schemeClr val="accent1">
                  <a:lumMod val="75000"/>
                </a:schemeClr>
              </a:buClr>
              <a:buFont typeface="Wingdings" panose="05000000000000000000" pitchFamily="2" charset="2"/>
              <a:buChar char="§"/>
              <a:defRPr/>
            </a:pPr>
            <a:r>
              <a:rPr lang="en-US" sz="2000" b="1" dirty="0">
                <a:latin typeface="Times New Roman" panose="02020603050405020304" pitchFamily="18" charset="0"/>
                <a:cs typeface="Times New Roman" panose="02020603050405020304" pitchFamily="18" charset="0"/>
              </a:rPr>
              <a:t>Kootenai</a:t>
            </a:r>
            <a:r>
              <a:rPr lang="en-US" sz="2000" dirty="0">
                <a:latin typeface="Times New Roman" panose="02020603050405020304" pitchFamily="18" charset="0"/>
                <a:cs typeface="Times New Roman" panose="02020603050405020304" pitchFamily="18" charset="0"/>
              </a:rPr>
              <a:t> began production on May 4, 2011</a:t>
            </a:r>
          </a:p>
          <a:p>
            <a:pPr lvl="1" eaLnBrk="1" fontAlgn="auto" hangingPunct="1">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FRN published on January 31, 2012</a:t>
            </a:r>
          </a:p>
          <a:p>
            <a:pPr eaLnBrk="1" fontAlgn="auto" hangingPunct="1">
              <a:spcAft>
                <a:spcPts val="0"/>
              </a:spcAft>
              <a:buClr>
                <a:schemeClr val="accent1">
                  <a:lumMod val="75000"/>
                </a:schemeClr>
              </a:buClr>
              <a:buFont typeface="Wingdings" panose="05000000000000000000" pitchFamily="2" charset="2"/>
              <a:buChar char="§"/>
              <a:defRPr/>
            </a:pPr>
            <a:r>
              <a:rPr lang="en-US" sz="2000" b="1" dirty="0">
                <a:latin typeface="Times New Roman" panose="02020603050405020304" pitchFamily="18" charset="0"/>
                <a:cs typeface="Times New Roman" panose="02020603050405020304" pitchFamily="18" charset="0"/>
              </a:rPr>
              <a:t>Seneca Nation </a:t>
            </a:r>
            <a:r>
              <a:rPr lang="en-US" sz="2000" dirty="0">
                <a:latin typeface="Times New Roman" panose="02020603050405020304" pitchFamily="18" charset="0"/>
                <a:cs typeface="Times New Roman" panose="02020603050405020304" pitchFamily="18" charset="0"/>
              </a:rPr>
              <a:t>began production on May 4, 2011</a:t>
            </a:r>
          </a:p>
          <a:p>
            <a:pPr lvl="1" eaLnBrk="1" fontAlgn="auto" hangingPunct="1">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FRN published on July 13, 2015</a:t>
            </a:r>
          </a:p>
          <a:p>
            <a:pPr eaLnBrk="1" fontAlgn="auto" hangingPunct="1">
              <a:spcAft>
                <a:spcPts val="0"/>
              </a:spcAft>
              <a:buClr>
                <a:schemeClr val="accent1">
                  <a:lumMod val="75000"/>
                </a:schemeClr>
              </a:buClr>
              <a:buFont typeface="Wingdings" panose="05000000000000000000" pitchFamily="2" charset="2"/>
              <a:buChar char="§"/>
              <a:defRPr/>
            </a:pPr>
            <a:r>
              <a:rPr lang="en-US" sz="2000" b="1" dirty="0" err="1">
                <a:latin typeface="Times New Roman" panose="02020603050405020304" pitchFamily="18" charset="0"/>
                <a:cs typeface="Times New Roman" panose="02020603050405020304" pitchFamily="18" charset="0"/>
              </a:rPr>
              <a:t>Hydaburg</a:t>
            </a:r>
            <a:r>
              <a:rPr lang="en-US" sz="2000" dirty="0">
                <a:latin typeface="Times New Roman" panose="02020603050405020304" pitchFamily="18" charset="0"/>
                <a:cs typeface="Times New Roman" panose="02020603050405020304" pitchFamily="18" charset="0"/>
              </a:rPr>
              <a:t> began production on February 24, 2015</a:t>
            </a:r>
          </a:p>
          <a:p>
            <a:pPr lvl="1" eaLnBrk="1" fontAlgn="auto" hangingPunct="1">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FRN published May 27, 2016</a:t>
            </a:r>
          </a:p>
          <a:p>
            <a:pPr eaLnBrk="1" fontAlgn="auto" hangingPunct="1">
              <a:spcAft>
                <a:spcPts val="0"/>
              </a:spcAft>
              <a:buClr>
                <a:schemeClr val="accent1">
                  <a:lumMod val="75000"/>
                </a:schemeClr>
              </a:buClr>
              <a:buFont typeface="Wingdings" panose="05000000000000000000" pitchFamily="2" charset="2"/>
              <a:buChar char="§"/>
              <a:defRPr/>
            </a:pPr>
            <a:r>
              <a:rPr lang="en-US" sz="2000" b="1" dirty="0">
                <a:latin typeface="Times New Roman" panose="02020603050405020304" pitchFamily="18" charset="0"/>
                <a:cs typeface="Times New Roman" panose="02020603050405020304" pitchFamily="18" charset="0"/>
              </a:rPr>
              <a:t>Pokagon Band </a:t>
            </a:r>
            <a:r>
              <a:rPr lang="en-US" sz="2000" dirty="0">
                <a:latin typeface="Times New Roman" panose="02020603050405020304" pitchFamily="18" charset="0"/>
                <a:cs typeface="Times New Roman" panose="02020603050405020304" pitchFamily="18" charset="0"/>
              </a:rPr>
              <a:t>began production on June 8, 2016</a:t>
            </a:r>
            <a:endParaRPr lang="en-US" sz="2000" dirty="0">
              <a:solidFill>
                <a:schemeClr val="accent6">
                  <a:lumMod val="60000"/>
                  <a:lumOff val="40000"/>
                </a:schemeClr>
              </a:solidFill>
              <a:latin typeface="Times New Roman" panose="02020603050405020304" pitchFamily="18" charset="0"/>
              <a:cs typeface="Times New Roman" panose="02020603050405020304" pitchFamily="18" charset="0"/>
            </a:endParaRPr>
          </a:p>
          <a:p>
            <a:pPr lvl="1" eaLnBrk="1" fontAlgn="auto" hangingPunct="1">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FRN published September 7, 2017</a:t>
            </a:r>
          </a:p>
          <a:p>
            <a:pPr eaLnBrk="1" fontAlgn="auto" hangingPunct="1">
              <a:spcAft>
                <a:spcPts val="0"/>
              </a:spcAft>
              <a:buClr>
                <a:schemeClr val="accent1">
                  <a:lumMod val="75000"/>
                </a:schemeClr>
              </a:buClr>
              <a:buFont typeface="Wingdings" panose="05000000000000000000" pitchFamily="2" charset="2"/>
              <a:buChar char="§"/>
              <a:defRPr/>
            </a:pPr>
            <a:r>
              <a:rPr lang="en-US" sz="2000" b="1" dirty="0">
                <a:latin typeface="Times New Roman" panose="02020603050405020304" pitchFamily="18" charset="0"/>
                <a:cs typeface="Times New Roman" panose="02020603050405020304" pitchFamily="18" charset="0"/>
              </a:rPr>
              <a:t>Colville Tribes </a:t>
            </a:r>
            <a:r>
              <a:rPr lang="en-US" sz="2000" dirty="0">
                <a:latin typeface="Times New Roman" panose="02020603050405020304" pitchFamily="18" charset="0"/>
                <a:cs typeface="Times New Roman" panose="02020603050405020304" pitchFamily="18" charset="0"/>
              </a:rPr>
              <a:t>began production on September 18, 2017</a:t>
            </a:r>
            <a:endParaRPr lang="en-US" sz="2000" dirty="0">
              <a:solidFill>
                <a:schemeClr val="accent6">
                  <a:lumMod val="60000"/>
                  <a:lumOff val="40000"/>
                </a:schemeClr>
              </a:solidFill>
              <a:latin typeface="Times New Roman" panose="02020603050405020304" pitchFamily="18" charset="0"/>
              <a:cs typeface="Times New Roman" panose="02020603050405020304" pitchFamily="18" charset="0"/>
            </a:endParaRPr>
          </a:p>
          <a:p>
            <a:pPr lvl="1" eaLnBrk="1" fontAlgn="auto" hangingPunct="1">
              <a:spcAft>
                <a:spcPts val="0"/>
              </a:spcAft>
              <a:buClr>
                <a:schemeClr val="accent1">
                  <a:lumMod val="75000"/>
                </a:schemeClr>
              </a:buClr>
              <a:buFont typeface="Wingdings" panose="05000000000000000000" pitchFamily="2" charset="2"/>
              <a:buChar char="§"/>
              <a:defRPr/>
            </a:pPr>
            <a:r>
              <a:rPr lang="en-US" sz="2000" dirty="0">
                <a:latin typeface="Times New Roman" panose="02020603050405020304" pitchFamily="18" charset="0"/>
                <a:cs typeface="Times New Roman" panose="02020603050405020304" pitchFamily="18" charset="0"/>
              </a:rPr>
              <a:t>FRN published on May 27, 2020</a:t>
            </a:r>
          </a:p>
          <a:p>
            <a:pPr marL="0" indent="0" eaLnBrk="1" fontAlgn="auto" hangingPunct="1">
              <a:spcAft>
                <a:spcPts val="0"/>
              </a:spcAft>
              <a:buClr>
                <a:schemeClr val="accent1">
                  <a:lumMod val="75000"/>
                </a:schemeClr>
              </a:buClr>
              <a:buNone/>
              <a:defRPr/>
            </a:pPr>
            <a:endParaRPr lang="en-US" dirty="0">
              <a:latin typeface="Times New Roman" panose="02020603050405020304" pitchFamily="18" charset="0"/>
              <a:cs typeface="Times New Roman" panose="02020603050405020304" pitchFamily="18" charset="0"/>
            </a:endParaRPr>
          </a:p>
          <a:p>
            <a:pPr lvl="1" eaLnBrk="1" fontAlgn="auto" hangingPunct="1">
              <a:spcAft>
                <a:spcPts val="0"/>
              </a:spcAft>
              <a:buClr>
                <a:schemeClr val="accent1">
                  <a:lumMod val="75000"/>
                </a:schemeClr>
              </a:buClr>
              <a:buFont typeface="Arial"/>
              <a:buChar char="•"/>
              <a:defRPr/>
            </a:pPr>
            <a:endParaRPr lang="en-US" sz="1500" dirty="0">
              <a:latin typeface="Times New Roman" panose="02020603050405020304" pitchFamily="18" charset="0"/>
              <a:cs typeface="Times New Roman" panose="02020603050405020304" pitchFamily="18" charset="0"/>
            </a:endParaRPr>
          </a:p>
        </p:txBody>
      </p:sp>
      <p:sp>
        <p:nvSpPr>
          <p:cNvPr id="563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CFD759E8-5CAA-4C4C-A07E-C4C436DB9662}" type="slidenum">
              <a:rPr lang="en-US" altLang="en-US" sz="1200" smtClean="0">
                <a:latin typeface="Arial" panose="020B0604020202020204" pitchFamily="34" charset="0"/>
              </a:rPr>
              <a:pPr>
                <a:lnSpc>
                  <a:spcPct val="100000"/>
                </a:lnSpc>
                <a:spcBef>
                  <a:spcPct val="0"/>
                </a:spcBef>
                <a:buFontTx/>
                <a:buNone/>
              </a:pPr>
              <a:t>22</a:t>
            </a:fld>
            <a:endParaRPr lang="en-US" altLang="en-US" sz="1200">
              <a:latin typeface="Arial" panose="020B0604020202020204" pitchFamily="34" charset="0"/>
            </a:endParaRPr>
          </a:p>
        </p:txBody>
      </p:sp>
      <p:pic>
        <p:nvPicPr>
          <p:cNvPr id="563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519198"/>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itle 1"/>
          <p:cNvSpPr>
            <a:spLocks noGrp="1"/>
          </p:cNvSpPr>
          <p:nvPr>
            <p:ph type="title"/>
          </p:nvPr>
        </p:nvSpPr>
        <p:spPr>
          <a:xfrm>
            <a:off x="588964" y="526103"/>
            <a:ext cx="8086725" cy="548640"/>
          </a:xfrm>
        </p:spPr>
        <p:txBody>
          <a:bodyPr>
            <a:normAutofit fontScale="90000"/>
          </a:bodyPr>
          <a:lstStyle/>
          <a:p>
            <a:pPr algn="ctr"/>
            <a:r>
              <a:rPr lang="en-US" altLang="en-US" sz="4800" b="1" dirty="0">
                <a:solidFill>
                  <a:srgbClr val="000000"/>
                </a:solidFill>
                <a:latin typeface="Times New Roman" panose="02020603050405020304" pitchFamily="18" charset="0"/>
                <a:cs typeface="Times New Roman" panose="02020603050405020304" pitchFamily="18" charset="0"/>
              </a:rPr>
              <a:t>ETCs in Production</a:t>
            </a:r>
            <a:br>
              <a:rPr lang="en-US" altLang="en-US" sz="4800" b="1" dirty="0">
                <a:solidFill>
                  <a:srgbClr val="000000"/>
                </a:solidFill>
                <a:latin typeface="Times New Roman" panose="02020603050405020304" pitchFamily="18" charset="0"/>
                <a:cs typeface="Times New Roman" panose="02020603050405020304" pitchFamily="18" charset="0"/>
              </a:rPr>
            </a:br>
            <a:r>
              <a:rPr lang="en-US" altLang="en-US" sz="1800" b="1" dirty="0">
                <a:solidFill>
                  <a:srgbClr val="000000"/>
                </a:solidFill>
                <a:latin typeface="Times New Roman" panose="02020603050405020304" pitchFamily="18" charset="0"/>
                <a:cs typeface="Times New Roman" panose="02020603050405020304" pitchFamily="18" charset="0"/>
              </a:rPr>
              <a:t>(Cont.)</a:t>
            </a:r>
            <a:endParaRPr lang="en-US" altLang="en-US" sz="1800" dirty="0">
              <a:solidFill>
                <a:srgbClr val="000000"/>
              </a:solidFill>
            </a:endParaRPr>
          </a:p>
        </p:txBody>
      </p:sp>
      <p:sp>
        <p:nvSpPr>
          <p:cNvPr id="3" name="Content Placeholder 2">
            <a:extLst>
              <a:ext uri="{FF2B5EF4-FFF2-40B4-BE49-F238E27FC236}">
                <a16:creationId xmlns:a16="http://schemas.microsoft.com/office/drawing/2014/main" id="{D941CB47-DB96-4422-BD3C-22E9F0113199}"/>
              </a:ext>
            </a:extLst>
          </p:cNvPr>
          <p:cNvSpPr>
            <a:spLocks noGrp="1"/>
          </p:cNvSpPr>
          <p:nvPr>
            <p:ph idx="1"/>
          </p:nvPr>
        </p:nvSpPr>
        <p:spPr>
          <a:xfrm>
            <a:off x="1132149" y="1597819"/>
            <a:ext cx="7886700" cy="4351338"/>
          </a:xfrm>
        </p:spPr>
        <p:txBody>
          <a:bodyPr/>
          <a:lstStyle/>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Swinomish Tribes </a:t>
            </a:r>
            <a:r>
              <a:rPr lang="en-US" sz="1800" dirty="0">
                <a:latin typeface="Times New Roman" panose="02020603050405020304" pitchFamily="18" charset="0"/>
                <a:cs typeface="Times New Roman" panose="02020603050405020304" pitchFamily="18" charset="0"/>
              </a:rPr>
              <a:t>began production on February 6, 2018</a:t>
            </a:r>
          </a:p>
          <a:p>
            <a:pPr lvl="1" eaLnBrk="1" fontAlgn="auto" hangingPunct="1">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FRN published on December 26, 2019</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Puyallup Tribe </a:t>
            </a:r>
            <a:r>
              <a:rPr lang="en-US" sz="1800" dirty="0">
                <a:latin typeface="Times New Roman" panose="02020603050405020304" pitchFamily="18" charset="0"/>
                <a:cs typeface="Times New Roman" panose="02020603050405020304" pitchFamily="18" charset="0"/>
              </a:rPr>
              <a:t>began production on May 14, 2018</a:t>
            </a:r>
          </a:p>
          <a:p>
            <a:pPr lvl="1" eaLnBrk="1" fontAlgn="auto" hangingPunct="1">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FRN published December 9, 2019</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Muscogee (Creek) Nation</a:t>
            </a:r>
            <a:r>
              <a:rPr lang="en-US" sz="1800" dirty="0">
                <a:latin typeface="Times New Roman" panose="02020603050405020304" pitchFamily="18" charset="0"/>
                <a:cs typeface="Times New Roman" panose="02020603050405020304" pitchFamily="18" charset="0"/>
              </a:rPr>
              <a:t> began production on July 12, 2018</a:t>
            </a:r>
          </a:p>
          <a:p>
            <a:pPr lvl="1" eaLnBrk="1" fontAlgn="auto" hangingPunct="1">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FRN published on January 22, 2021</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Kickapoo Traditional Tribe of Texas </a:t>
            </a:r>
            <a:r>
              <a:rPr lang="en-US" sz="1800" dirty="0">
                <a:latin typeface="Times New Roman" panose="02020603050405020304" pitchFamily="18" charset="0"/>
                <a:cs typeface="Times New Roman" panose="02020603050405020304" pitchFamily="18" charset="0"/>
              </a:rPr>
              <a:t>began production on August 22, 2018</a:t>
            </a:r>
          </a:p>
          <a:p>
            <a:pPr lvl="1" eaLnBrk="1" fontAlgn="auto" hangingPunct="1">
              <a:spcAft>
                <a:spcPts val="0"/>
              </a:spcAft>
              <a:buClr>
                <a:schemeClr val="accent1">
                  <a:lumMod val="75000"/>
                </a:schemeClr>
              </a:buClr>
              <a:buFont typeface="Wingdings" panose="05000000000000000000" pitchFamily="2" charset="2"/>
              <a:buChar char="§"/>
              <a:defRPr/>
            </a:pPr>
            <a:r>
              <a:rPr lang="en-US" dirty="0">
                <a:latin typeface="Times New Roman" panose="02020603050405020304" pitchFamily="18" charset="0"/>
                <a:cs typeface="Times New Roman" panose="02020603050405020304" pitchFamily="18" charset="0"/>
              </a:rPr>
              <a:t>FRN in process</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Suquamish Tribe </a:t>
            </a:r>
            <a:r>
              <a:rPr lang="en-US" sz="1800" dirty="0">
                <a:latin typeface="Times New Roman" panose="02020603050405020304" pitchFamily="18" charset="0"/>
                <a:cs typeface="Times New Roman" panose="02020603050405020304" pitchFamily="18" charset="0"/>
              </a:rPr>
              <a:t>began production on May 12, 2021</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Prairie Band Potawatomi Nation</a:t>
            </a:r>
            <a:r>
              <a:rPr lang="en-US" sz="1800" dirty="0">
                <a:latin typeface="Times New Roman" panose="02020603050405020304" pitchFamily="18" charset="0"/>
                <a:cs typeface="Times New Roman" panose="02020603050405020304" pitchFamily="18" charset="0"/>
              </a:rPr>
              <a:t> began production on September 29, 2021</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North Fork Rancheria of Mono Indians of California</a:t>
            </a:r>
            <a:r>
              <a:rPr lang="en-US" sz="1800" dirty="0">
                <a:latin typeface="Times New Roman" panose="02020603050405020304" pitchFamily="18" charset="0"/>
                <a:cs typeface="Times New Roman" panose="02020603050405020304" pitchFamily="18" charset="0"/>
              </a:rPr>
              <a:t>: January 20, 2022</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Cayuga Nation: </a:t>
            </a:r>
            <a:r>
              <a:rPr lang="en-US" sz="1800" dirty="0">
                <a:latin typeface="Times New Roman" panose="02020603050405020304" pitchFamily="18" charset="0"/>
                <a:cs typeface="Times New Roman" panose="02020603050405020304" pitchFamily="18" charset="0"/>
              </a:rPr>
              <a:t>June 2022</a:t>
            </a:r>
          </a:p>
          <a:p>
            <a:pPr eaLnBrk="1" fontAlgn="auto" hangingPunct="1">
              <a:spcAft>
                <a:spcPts val="0"/>
              </a:spcAft>
              <a:buClr>
                <a:schemeClr val="accent1">
                  <a:lumMod val="75000"/>
                </a:schemeClr>
              </a:buClr>
              <a:buFont typeface="Wingdings" panose="05000000000000000000" pitchFamily="2" charset="2"/>
              <a:buChar char="§"/>
              <a:defRPr/>
            </a:pPr>
            <a:r>
              <a:rPr lang="en-US" sz="1800" b="1" dirty="0">
                <a:latin typeface="Times New Roman" panose="02020603050405020304" pitchFamily="18" charset="0"/>
                <a:cs typeface="Times New Roman" panose="02020603050405020304" pitchFamily="18" charset="0"/>
              </a:rPr>
              <a:t>Chickasaw Nation: </a:t>
            </a:r>
            <a:r>
              <a:rPr lang="en-US" sz="1800" dirty="0">
                <a:latin typeface="Times New Roman" panose="02020603050405020304" pitchFamily="18" charset="0"/>
                <a:cs typeface="Times New Roman" panose="02020603050405020304" pitchFamily="18" charset="0"/>
              </a:rPr>
              <a:t>August 2022</a:t>
            </a:r>
            <a:endParaRPr lang="en-US" sz="1800" b="1"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Wingdings" panose="05000000000000000000" pitchFamily="2" charset="2"/>
              <a:buChar char="§"/>
              <a:defRPr/>
            </a:pPr>
            <a:endParaRPr lang="en-US" sz="2000" dirty="0">
              <a:latin typeface="Times New Roman" panose="02020603050405020304" pitchFamily="18" charset="0"/>
              <a:cs typeface="Times New Roman" panose="02020603050405020304" pitchFamily="18" charset="0"/>
            </a:endParaRPr>
          </a:p>
          <a:p>
            <a:pPr marL="342900" lvl="1" indent="0" eaLnBrk="1" fontAlgn="auto" hangingPunct="1">
              <a:spcAft>
                <a:spcPts val="0"/>
              </a:spcAft>
              <a:buClr>
                <a:schemeClr val="accent1">
                  <a:lumMod val="75000"/>
                </a:schemeClr>
              </a:buClr>
              <a:buNone/>
              <a:defRPr/>
            </a:pPr>
            <a:endParaRPr lang="en-US" dirty="0">
              <a:latin typeface="Times New Roman" panose="02020603050405020304" pitchFamily="18" charset="0"/>
              <a:cs typeface="Times New Roman" panose="02020603050405020304" pitchFamily="18" charset="0"/>
            </a:endParaRPr>
          </a:p>
          <a:p>
            <a:pPr marL="342900" lvl="1" indent="0" eaLnBrk="1" fontAlgn="auto" hangingPunct="1">
              <a:spcAft>
                <a:spcPts val="0"/>
              </a:spcAft>
              <a:buClr>
                <a:schemeClr val="accent1">
                  <a:lumMod val="75000"/>
                </a:schemeClr>
              </a:buClr>
              <a:buFont typeface="Arial" panose="020B0604020202020204" pitchFamily="34" charset="0"/>
              <a:buNone/>
              <a:defRPr/>
            </a:pPr>
            <a:endParaRPr lang="en-US" dirty="0">
              <a:latin typeface="Times New Roman" panose="02020603050405020304" pitchFamily="18" charset="0"/>
              <a:cs typeface="Times New Roman" panose="02020603050405020304" pitchFamily="18" charset="0"/>
            </a:endParaRPr>
          </a:p>
          <a:p>
            <a:pPr>
              <a:defRPr/>
            </a:pPr>
            <a:endParaRPr lang="en-US" dirty="0"/>
          </a:p>
        </p:txBody>
      </p:sp>
      <p:sp>
        <p:nvSpPr>
          <p:cNvPr id="4" name="Slide Number Placeholder 3">
            <a:extLst>
              <a:ext uri="{FF2B5EF4-FFF2-40B4-BE49-F238E27FC236}">
                <a16:creationId xmlns:a16="http://schemas.microsoft.com/office/drawing/2014/main" id="{E5DB9E96-97A9-4D09-8E53-F622683F6537}"/>
              </a:ext>
            </a:extLst>
          </p:cNvPr>
          <p:cNvSpPr>
            <a:spLocks noGrp="1"/>
          </p:cNvSpPr>
          <p:nvPr>
            <p:ph type="sldNum" sz="quarter" idx="12"/>
          </p:nvPr>
        </p:nvSpPr>
        <p:spPr/>
        <p:txBody>
          <a:bodyPr/>
          <a:lstStyle/>
          <a:p>
            <a:pPr>
              <a:defRPr/>
            </a:pPr>
            <a:fld id="{C33A18A0-B66D-4F10-9F99-BDB82E44CE6C}" type="slidenum">
              <a:rPr lang="en-US" smtClean="0"/>
              <a:pPr>
                <a:defRPr/>
              </a:pPr>
              <a:t>23</a:t>
            </a:fld>
            <a:endParaRPr lang="en-US" dirty="0"/>
          </a:p>
        </p:txBody>
      </p:sp>
      <p:pic>
        <p:nvPicPr>
          <p:cNvPr id="5" name="Picture 1">
            <a:extLst>
              <a:ext uri="{FF2B5EF4-FFF2-40B4-BE49-F238E27FC236}">
                <a16:creationId xmlns:a16="http://schemas.microsoft.com/office/drawing/2014/main" id="{6E3685C0-EBD4-4E75-9401-0D7CD42419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808652"/>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Rot="1"/>
          </p:cNvSpPr>
          <p:nvPr>
            <p:ph type="title"/>
          </p:nvPr>
        </p:nvSpPr>
        <p:spPr>
          <a:xfrm>
            <a:off x="457200" y="304800"/>
            <a:ext cx="8229600" cy="1143000"/>
          </a:xfrm>
        </p:spPr>
        <p:txBody>
          <a:bodyPr/>
          <a:lstStyle/>
          <a:p>
            <a:pPr algn="ctr" eaLnBrk="1" hangingPunct="1"/>
            <a:r>
              <a:rPr lang="en-US" altLang="en-US">
                <a:solidFill>
                  <a:srgbClr val="000000"/>
                </a:solidFill>
              </a:rPr>
              <a:t> </a:t>
            </a:r>
            <a:r>
              <a:rPr lang="en-US" altLang="en-US" sz="4800" b="1">
                <a:solidFill>
                  <a:srgbClr val="000000"/>
                </a:solidFill>
                <a:latin typeface="Times New Roman" panose="02020603050405020304" pitchFamily="18" charset="0"/>
                <a:cs typeface="Times New Roman" panose="02020603050405020304" pitchFamily="18" charset="0"/>
              </a:rPr>
              <a:t>Other Issues</a:t>
            </a:r>
          </a:p>
        </p:txBody>
      </p:sp>
      <p:sp>
        <p:nvSpPr>
          <p:cNvPr id="718851" name="Rectangle 3">
            <a:extLst>
              <a:ext uri="{FF2B5EF4-FFF2-40B4-BE49-F238E27FC236}">
                <a16:creationId xmlns:a16="http://schemas.microsoft.com/office/drawing/2014/main" id="{ECCC94DE-C008-4F39-BFD3-6153857CAB11}"/>
              </a:ext>
            </a:extLst>
          </p:cNvPr>
          <p:cNvSpPr>
            <a:spLocks noGrp="1" noChangeArrowheads="1"/>
          </p:cNvSpPr>
          <p:nvPr>
            <p:ph idx="1"/>
          </p:nvPr>
        </p:nvSpPr>
        <p:spPr>
          <a:xfrm>
            <a:off x="228600" y="990600"/>
            <a:ext cx="8686800" cy="4800600"/>
          </a:xfrm>
        </p:spPr>
        <p:txBody>
          <a:bodyPr rtlCol="0">
            <a:normAutofit fontScale="47500" lnSpcReduction="20000"/>
          </a:bodyPr>
          <a:lstStyle/>
          <a:p>
            <a:pPr eaLnBrk="1" fontAlgn="auto" hangingPunct="1">
              <a:spcAft>
                <a:spcPts val="0"/>
              </a:spcAft>
              <a:buClr>
                <a:schemeClr val="accent1">
                  <a:lumMod val="75000"/>
                </a:schemeClr>
              </a:buClr>
              <a:buFont typeface="Wingdings" panose="05000000000000000000" pitchFamily="2" charset="2"/>
              <a:buChar char="§"/>
              <a:defRPr/>
            </a:pPr>
            <a:endParaRPr lang="en-US" sz="3300"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Wingdings" panose="05000000000000000000" pitchFamily="2" charset="2"/>
              <a:buNone/>
              <a:defRPr/>
            </a:pPr>
            <a:r>
              <a:rPr lang="en-US" sz="3300" dirty="0">
                <a:latin typeface="Times New Roman" panose="02020603050405020304" pitchFamily="18" charset="0"/>
                <a:cs typeface="Times New Roman" panose="02020603050405020304" pitchFamily="18" charset="0"/>
              </a:rPr>
              <a:t>   </a:t>
            </a:r>
          </a:p>
          <a:p>
            <a:pPr eaLnBrk="1" fontAlgn="auto" hangingPunct="1">
              <a:spcAft>
                <a:spcPts val="0"/>
              </a:spcAft>
              <a:buClr>
                <a:schemeClr val="accent1">
                  <a:lumMod val="75000"/>
                </a:schemeClr>
              </a:buClr>
              <a:buFont typeface="Arial"/>
              <a:buChar char="•"/>
              <a:defRPr/>
            </a:pPr>
            <a:endParaRPr lang="en-US" sz="1900"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Arial"/>
              <a:buChar char="•"/>
              <a:defRPr/>
            </a:pPr>
            <a:endParaRPr lang="en-US" sz="1900"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Arial"/>
              <a:buChar char="•"/>
              <a:defRPr/>
            </a:pPr>
            <a:endParaRPr lang="en-US" sz="6000"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Wingdings" panose="05000000000000000000" pitchFamily="2" charset="2"/>
              <a:buChar char="§"/>
              <a:defRPr/>
            </a:pPr>
            <a:r>
              <a:rPr lang="en-US" sz="6000" dirty="0">
                <a:latin typeface="Times New Roman" panose="02020603050405020304" pitchFamily="18" charset="0"/>
                <a:cs typeface="Times New Roman" panose="02020603050405020304" pitchFamily="18" charset="0"/>
              </a:rPr>
              <a:t>CBP has established tribal liaison officers and agents nationwide to identify a uniform POC to ensure tribal concerns are properly addressed, to include cultural sensitivity and awareness for both officers and agents.</a:t>
            </a:r>
          </a:p>
          <a:p>
            <a:pPr eaLnBrk="1" fontAlgn="auto" hangingPunct="1">
              <a:spcAft>
                <a:spcPts val="0"/>
              </a:spcAft>
              <a:buClr>
                <a:schemeClr val="accent1">
                  <a:lumMod val="75000"/>
                </a:schemeClr>
              </a:buClr>
              <a:buFont typeface="Arial"/>
              <a:buChar char="•"/>
              <a:defRPr/>
            </a:pPr>
            <a:endParaRPr lang="en-US" sz="6000"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Wingdings" panose="05000000000000000000" pitchFamily="2" charset="2"/>
              <a:buChar char="§"/>
              <a:defRPr/>
            </a:pPr>
            <a:r>
              <a:rPr lang="en-US" sz="6000" dirty="0">
                <a:latin typeface="Times New Roman" panose="02020603050405020304" pitchFamily="18" charset="0"/>
                <a:cs typeface="Times New Roman" panose="02020603050405020304" pitchFamily="18" charset="0"/>
              </a:rPr>
              <a:t>Through FEMA, DHS is providing grant monies to U.S. tribes for ETC production.  The grant monies are annual and tribes may reapply each year. </a:t>
            </a:r>
          </a:p>
          <a:p>
            <a:pPr eaLnBrk="1" fontAlgn="auto" hangingPunct="1">
              <a:spcAft>
                <a:spcPts val="0"/>
              </a:spcAft>
              <a:buClr>
                <a:schemeClr val="accent1">
                  <a:lumMod val="75000"/>
                </a:schemeClr>
              </a:buClr>
              <a:buFont typeface="Wingdings" panose="05000000000000000000" pitchFamily="2" charset="2"/>
              <a:buNone/>
              <a:defRPr/>
            </a:pPr>
            <a:endParaRPr lang="en-US" sz="1900" dirty="0">
              <a:latin typeface="Times New Roman" panose="02020603050405020304" pitchFamily="18" charset="0"/>
              <a:cs typeface="Times New Roman" panose="02020603050405020304" pitchFamily="18" charset="0"/>
            </a:endParaRPr>
          </a:p>
          <a:p>
            <a:pPr eaLnBrk="1" fontAlgn="auto" hangingPunct="1">
              <a:spcAft>
                <a:spcPts val="0"/>
              </a:spcAft>
              <a:buClr>
                <a:schemeClr val="accent1">
                  <a:lumMod val="75000"/>
                </a:schemeClr>
              </a:buClr>
              <a:buFont typeface="Arial"/>
              <a:buChar char="•"/>
              <a:defRPr/>
            </a:pPr>
            <a:endParaRPr lang="en-US" sz="1900" dirty="0">
              <a:latin typeface="Times New Roman" panose="02020603050405020304" pitchFamily="18" charset="0"/>
              <a:cs typeface="Times New Roman" panose="02020603050405020304" pitchFamily="18" charset="0"/>
            </a:endParaRPr>
          </a:p>
        </p:txBody>
      </p:sp>
      <p:sp>
        <p:nvSpPr>
          <p:cNvPr id="634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2A3DCAB8-7576-4CCF-931F-78C20C58D506}" type="slidenum">
              <a:rPr lang="en-US" altLang="en-US" sz="1200" smtClean="0">
                <a:latin typeface="Arial" panose="020B0604020202020204" pitchFamily="34" charset="0"/>
              </a:rPr>
              <a:pPr>
                <a:lnSpc>
                  <a:spcPct val="100000"/>
                </a:lnSpc>
                <a:spcBef>
                  <a:spcPct val="0"/>
                </a:spcBef>
                <a:buFontTx/>
                <a:buNone/>
              </a:pPr>
              <a:t>24</a:t>
            </a:fld>
            <a:endParaRPr lang="en-US" altLang="en-US" sz="1200">
              <a:latin typeface="Arial" panose="020B0604020202020204" pitchFamily="34" charset="0"/>
            </a:endParaRPr>
          </a:p>
        </p:txBody>
      </p:sp>
      <p:pic>
        <p:nvPicPr>
          <p:cNvPr id="634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44162"/>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A6F7B-E52C-43DE-9D28-A94AE4AE6E55}"/>
              </a:ext>
            </a:extLst>
          </p:cNvPr>
          <p:cNvSpPr>
            <a:spLocks noGrp="1"/>
          </p:cNvSpPr>
          <p:nvPr>
            <p:ph type="sldNum" sz="quarter" idx="12"/>
          </p:nvPr>
        </p:nvSpPr>
        <p:spPr/>
        <p:txBody>
          <a:bodyPr/>
          <a:lstStyle/>
          <a:p>
            <a:pPr>
              <a:defRPr/>
            </a:pPr>
            <a:fld id="{9141E4BD-097F-4BB0-B664-3A7AB8726ADC}" type="slidenum">
              <a:rPr lang="en-US"/>
              <a:pPr>
                <a:defRPr/>
              </a:pPr>
              <a:t>25</a:t>
            </a:fld>
            <a:endParaRPr lang="en-US"/>
          </a:p>
        </p:txBody>
      </p:sp>
      <p:sp>
        <p:nvSpPr>
          <p:cNvPr id="41987" name="TextBox 6"/>
          <p:cNvSpPr txBox="1">
            <a:spLocks noChangeArrowheads="1"/>
          </p:cNvSpPr>
          <p:nvPr/>
        </p:nvSpPr>
        <p:spPr bwMode="auto">
          <a:xfrm>
            <a:off x="1981200" y="3429000"/>
            <a:ext cx="563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000" b="1" dirty="0">
                <a:latin typeface="Times New Roman" panose="02020603050405020304" pitchFamily="18" charset="0"/>
                <a:cs typeface="Times New Roman" panose="02020603050405020304" pitchFamily="18" charset="0"/>
              </a:rPr>
              <a:t>Jill Thompson</a:t>
            </a:r>
          </a:p>
          <a:p>
            <a:pPr algn="ctr"/>
            <a:r>
              <a:rPr lang="en-US" altLang="en-US" sz="2000" b="1" dirty="0">
                <a:latin typeface="Times New Roman" panose="02020603050405020304" pitchFamily="18" charset="0"/>
                <a:cs typeface="Times New Roman" panose="02020603050405020304" pitchFamily="18" charset="0"/>
              </a:rPr>
              <a:t>Jill.M.Thompson@cbp.dhs.gov</a:t>
            </a:r>
          </a:p>
          <a:p>
            <a:pPr algn="ctr"/>
            <a:endParaRPr lang="en-US" altLang="en-US" sz="2000" b="1" dirty="0">
              <a:latin typeface="Times New Roman" panose="02020603050405020304" pitchFamily="18" charset="0"/>
              <a:cs typeface="Times New Roman" panose="02020603050405020304" pitchFamily="18" charset="0"/>
            </a:endParaRPr>
          </a:p>
          <a:p>
            <a:pPr algn="ctr"/>
            <a:r>
              <a:rPr lang="en-US" altLang="en-US" sz="2000" b="1" dirty="0">
                <a:latin typeface="Times New Roman" panose="02020603050405020304" pitchFamily="18" charset="0"/>
                <a:cs typeface="Times New Roman" panose="02020603050405020304" pitchFamily="18" charset="0"/>
              </a:rPr>
              <a:t>Please reach out if you are interested in pursuing an ETC, or for more info on the process. </a:t>
            </a:r>
          </a:p>
          <a:p>
            <a:pPr algn="ctr"/>
            <a:endParaRPr lang="en-US" altLang="en-US" sz="2000" b="1" dirty="0">
              <a:latin typeface="Times New Roman" panose="02020603050405020304" pitchFamily="18" charset="0"/>
              <a:cs typeface="Times New Roman" panose="02020603050405020304" pitchFamily="18" charset="0"/>
            </a:endParaRPr>
          </a:p>
        </p:txBody>
      </p:sp>
      <p:pic>
        <p:nvPicPr>
          <p:cNvPr id="419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 y="984324"/>
            <a:ext cx="2505075"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04746"/>
            <a:ext cx="3868872"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2438400" y="1985755"/>
            <a:ext cx="462915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3200" b="1" dirty="0">
                <a:latin typeface="Times New Roman" panose="02020603050405020304" pitchFamily="18" charset="0"/>
                <a:cs typeface="Times New Roman" panose="02020603050405020304" pitchFamily="18" charset="0"/>
              </a:rPr>
              <a:t>Enhanced Tribal Card POC</a:t>
            </a:r>
          </a:p>
          <a:p>
            <a:pPr algn="ctr"/>
            <a:endParaRPr lang="en-US" altLang="en-US" sz="3200" b="1" dirty="0">
              <a:latin typeface="Times New Roman" panose="02020603050405020304" pitchFamily="18" charset="0"/>
              <a:cs typeface="Times New Roman" panose="02020603050405020304" pitchFamily="18" charset="0"/>
            </a:endParaRPr>
          </a:p>
          <a:p>
            <a:pPr algn="ct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576177"/>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2400" i="1">
                <a:solidFill>
                  <a:schemeClr val="tx2"/>
                </a:solidFill>
                <a:cs typeface="Arial" pitchFamily="34" charset="0"/>
              </a:rPr>
              <a:t/>
            </a:r>
            <a:br>
              <a:rPr lang="en-US" sz="2400" i="1">
                <a:solidFill>
                  <a:schemeClr val="tx2"/>
                </a:solidFill>
                <a:cs typeface="Arial" pitchFamily="34" charset="0"/>
              </a:rPr>
            </a:br>
            <a:r>
              <a:rPr lang="en-US" sz="6000">
                <a:solidFill>
                  <a:schemeClr val="tx2"/>
                </a:solidFill>
                <a:latin typeface="Calibri" panose="020F0502020204030204" pitchFamily="34" charset="0"/>
                <a:cs typeface="Calibri" panose="020F0502020204030204" pitchFamily="34" charset="0"/>
              </a:rPr>
              <a:t>Tribal Enhanced Identification Cards (ETCs)</a:t>
            </a:r>
            <a:r>
              <a:rPr lang="en-US" sz="3200" i="1" dirty="0">
                <a:solidFill>
                  <a:schemeClr val="tx2"/>
                </a:solidFill>
                <a:latin typeface="Times New Roman" panose="02020603050405020304" pitchFamily="18" charset="0"/>
                <a:cs typeface="Times New Roman" panose="02020603050405020304" pitchFamily="18" charset="0"/>
              </a:rPr>
              <a:t/>
            </a:r>
            <a:br>
              <a:rPr lang="en-US" sz="3200" i="1" dirty="0">
                <a:solidFill>
                  <a:schemeClr val="tx2"/>
                </a:solidFill>
                <a:latin typeface="Times New Roman" panose="02020603050405020304" pitchFamily="18" charset="0"/>
                <a:cs typeface="Times New Roman" panose="02020603050405020304" pitchFamily="18" charset="0"/>
              </a:rPr>
            </a:b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Tree>
    <p:extLst>
      <p:ext uri="{BB962C8B-B14F-4D97-AF65-F5344CB8AC3E}">
        <p14:creationId xmlns:p14="http://schemas.microsoft.com/office/powerpoint/2010/main" val="293861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pic>
        <p:nvPicPr>
          <p:cNvPr id="8" name="Picture 7">
            <a:extLst>
              <a:ext uri="{FF2B5EF4-FFF2-40B4-BE49-F238E27FC236}">
                <a16:creationId xmlns:a16="http://schemas.microsoft.com/office/drawing/2014/main" id="{8A473037-300B-435B-91AE-ACE7AF1994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3281" y="2735955"/>
            <a:ext cx="2320178" cy="2320178"/>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90F1D416-5B92-463A-A27C-E956C7F90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8821" y="2968037"/>
            <a:ext cx="3203448" cy="1085088"/>
          </a:xfrm>
          <a:prstGeom prst="rect">
            <a:avLst/>
          </a:prstGeom>
        </p:spPr>
      </p:pic>
      <p:sp>
        <p:nvSpPr>
          <p:cNvPr id="2" name="TextBox 1">
            <a:extLst>
              <a:ext uri="{FF2B5EF4-FFF2-40B4-BE49-F238E27FC236}">
                <a16:creationId xmlns:a16="http://schemas.microsoft.com/office/drawing/2014/main" id="{FE060B4D-BCF6-49C2-A204-F5B5A16504E2}"/>
              </a:ext>
            </a:extLst>
          </p:cNvPr>
          <p:cNvSpPr txBox="1"/>
          <p:nvPr/>
        </p:nvSpPr>
        <p:spPr>
          <a:xfrm>
            <a:off x="3495397" y="4183272"/>
            <a:ext cx="4830296" cy="699247"/>
          </a:xfrm>
          <a:prstGeom prst="rect">
            <a:avLst/>
          </a:prstGeom>
        </p:spPr>
        <p:txBody>
          <a:bodyPr vert="horz" wrap="square" lIns="0" tIns="45720" rIns="0" bIns="45720" rtlCol="0" anchor="t">
            <a:normAutofit fontScale="8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800" b="1" i="0" u="none" strike="noStrike" kern="1200" cap="none" spc="0" normalizeH="0" baseline="0" noProof="0" dirty="0">
                <a:ln>
                  <a:noFill/>
                </a:ln>
                <a:solidFill>
                  <a:srgbClr val="000000"/>
                </a:solidFill>
                <a:effectLst/>
                <a:uLnTx/>
                <a:uFillTx/>
                <a:latin typeface="+mj-lt"/>
                <a:ea typeface="+mj-ea"/>
                <a:cs typeface="+mj-cs"/>
              </a:rPr>
              <a:t>Enhanced Tribal Card (ETC) </a:t>
            </a:r>
          </a:p>
          <a:p>
            <a:pPr marL="0" marR="0" indent="0" algn="ctr" defTabSz="914400" rtl="0" eaLnBrk="1" fontAlgn="auto" latinLnBrk="0" hangingPunct="1">
              <a:lnSpc>
                <a:spcPct val="100000"/>
              </a:lnSpc>
              <a:spcBef>
                <a:spcPct val="0"/>
              </a:spcBef>
              <a:spcAft>
                <a:spcPts val="0"/>
              </a:spcAft>
              <a:buClrTx/>
              <a:buSzTx/>
              <a:buFontTx/>
              <a:buNone/>
              <a:tabLst/>
            </a:pPr>
            <a:r>
              <a:rPr kumimoji="0" lang="en-US" sz="2800" b="1" i="0" u="none" strike="noStrike" kern="1200" cap="none" spc="0" normalizeH="0" baseline="0" noProof="0" dirty="0">
                <a:ln>
                  <a:noFill/>
                </a:ln>
                <a:solidFill>
                  <a:srgbClr val="000000"/>
                </a:solidFill>
                <a:effectLst/>
                <a:uLnTx/>
                <a:uFillTx/>
                <a:latin typeface="+mj-lt"/>
                <a:ea typeface="+mj-ea"/>
                <a:cs typeface="+mj-cs"/>
              </a:rPr>
              <a:t>Consulting Services</a:t>
            </a:r>
          </a:p>
        </p:txBody>
      </p:sp>
      <p:sp>
        <p:nvSpPr>
          <p:cNvPr id="3" name="TextBox 2">
            <a:extLst>
              <a:ext uri="{FF2B5EF4-FFF2-40B4-BE49-F238E27FC236}">
                <a16:creationId xmlns:a16="http://schemas.microsoft.com/office/drawing/2014/main" id="{A453A0D9-AFBF-4D4F-8CFF-F40BB8EB52C8}"/>
              </a:ext>
            </a:extLst>
          </p:cNvPr>
          <p:cNvSpPr txBox="1"/>
          <p:nvPr/>
        </p:nvSpPr>
        <p:spPr>
          <a:xfrm>
            <a:off x="3836894" y="5675413"/>
            <a:ext cx="5342965" cy="609600"/>
          </a:xfrm>
          <a:prstGeom prst="rect">
            <a:avLst/>
          </a:prstGeom>
        </p:spPr>
        <p:txBody>
          <a:bodyPr vert="horz" wrap="square" lIns="0" tIns="45720" rIns="0" bIns="45720" rtlCol="0" anchor="t">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sz="2000" dirty="0">
                <a:solidFill>
                  <a:srgbClr val="002776"/>
                </a:solidFill>
                <a:latin typeface="+mj-lt"/>
                <a:ea typeface="+mj-ea"/>
                <a:cs typeface="+mj-cs"/>
              </a:rPr>
              <a:t>Presenter: </a:t>
            </a:r>
            <a:r>
              <a:rPr kumimoji="0" lang="en-US" sz="2000" i="0" u="none" strike="noStrike" kern="1200" cap="none" spc="0" normalizeH="0" baseline="0" noProof="0" dirty="0">
                <a:ln>
                  <a:noFill/>
                </a:ln>
                <a:solidFill>
                  <a:srgbClr val="002776"/>
                </a:solidFill>
                <a:effectLst/>
                <a:uLnTx/>
                <a:uFillTx/>
                <a:latin typeface="+mj-lt"/>
                <a:ea typeface="+mj-ea"/>
                <a:cs typeface="+mj-cs"/>
              </a:rPr>
              <a:t>Marisela C. </a:t>
            </a:r>
            <a:r>
              <a:rPr kumimoji="0" lang="en-US" sz="2000" i="0" u="none" strike="noStrike" kern="1200" cap="none" spc="0" normalizeH="0" baseline="0" noProof="0" dirty="0" err="1">
                <a:ln>
                  <a:noFill/>
                </a:ln>
                <a:solidFill>
                  <a:srgbClr val="002776"/>
                </a:solidFill>
                <a:effectLst/>
                <a:uLnTx/>
                <a:uFillTx/>
                <a:latin typeface="+mj-lt"/>
                <a:ea typeface="+mj-ea"/>
                <a:cs typeface="+mj-cs"/>
              </a:rPr>
              <a:t>Nuñez</a:t>
            </a:r>
            <a:r>
              <a:rPr kumimoji="0" lang="en-US" sz="2000" i="0" u="none" strike="noStrike" kern="1200" cap="none" spc="0" normalizeH="0" baseline="0" noProof="0" dirty="0">
                <a:ln>
                  <a:noFill/>
                </a:ln>
                <a:solidFill>
                  <a:srgbClr val="002776"/>
                </a:solidFill>
                <a:effectLst/>
                <a:uLnTx/>
                <a:uFillTx/>
                <a:latin typeface="+mj-lt"/>
                <a:ea typeface="+mj-ea"/>
                <a:cs typeface="+mj-cs"/>
              </a:rPr>
              <a:t>, Enrollment Director </a:t>
            </a:r>
          </a:p>
        </p:txBody>
      </p:sp>
    </p:spTree>
    <p:extLst>
      <p:ext uri="{BB962C8B-B14F-4D97-AF65-F5344CB8AC3E}">
        <p14:creationId xmlns:p14="http://schemas.microsoft.com/office/powerpoint/2010/main" val="2818573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A969-1403-4B6A-B42D-5B90D0E319B3}"/>
              </a:ext>
            </a:extLst>
          </p:cNvPr>
          <p:cNvSpPr>
            <a:spLocks noGrp="1"/>
          </p:cNvSpPr>
          <p:nvPr>
            <p:ph type="title"/>
          </p:nvPr>
        </p:nvSpPr>
        <p:spPr>
          <a:solidFill>
            <a:schemeClr val="accent1"/>
          </a:solidFill>
        </p:spPr>
        <p:txBody>
          <a:bodyPr/>
          <a:lstStyle/>
          <a:p>
            <a:r>
              <a:rPr lang="en-US" dirty="0"/>
              <a:t>Pascua Yaqui Tribe of Arizona</a:t>
            </a:r>
          </a:p>
        </p:txBody>
      </p:sp>
      <p:sp>
        <p:nvSpPr>
          <p:cNvPr id="4" name="Slide Number Placeholder 3">
            <a:extLst>
              <a:ext uri="{FF2B5EF4-FFF2-40B4-BE49-F238E27FC236}">
                <a16:creationId xmlns:a16="http://schemas.microsoft.com/office/drawing/2014/main" id="{3082FB1A-96D8-44ED-9C0A-60D132E8D2F0}"/>
              </a:ext>
            </a:extLst>
          </p:cNvPr>
          <p:cNvSpPr>
            <a:spLocks noGrp="1"/>
          </p:cNvSpPr>
          <p:nvPr>
            <p:ph type="sldNum" sz="quarter" idx="12"/>
          </p:nvPr>
        </p:nvSpPr>
        <p:spPr/>
        <p:txBody>
          <a:bodyPr/>
          <a:lstStyle/>
          <a:p>
            <a:fld id="{E91CA0B9-F148-4D36-99AA-F3695E16ED27}" type="slidenum">
              <a:rPr lang="en-US" smtClean="0"/>
              <a:pPr/>
              <a:t>28</a:t>
            </a:fld>
            <a:endParaRPr lang="en-US" dirty="0"/>
          </a:p>
        </p:txBody>
      </p:sp>
      <p:sp>
        <p:nvSpPr>
          <p:cNvPr id="5" name="Text Placeholder 4">
            <a:extLst>
              <a:ext uri="{FF2B5EF4-FFF2-40B4-BE49-F238E27FC236}">
                <a16:creationId xmlns:a16="http://schemas.microsoft.com/office/drawing/2014/main" id="{4F53DD6B-0DB8-4F3F-937C-A15B8069094D}"/>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ACF0A06D-DA37-4255-A545-0AB2C8D8CB54}"/>
              </a:ext>
            </a:extLst>
          </p:cNvPr>
          <p:cNvSpPr txBox="1">
            <a:spLocks noGrp="1"/>
          </p:cNvSpPr>
          <p:nvPr>
            <p:ph idx="1"/>
          </p:nvPr>
        </p:nvSpPr>
        <p:spPr>
          <a:xfrm>
            <a:off x="315514" y="1318014"/>
            <a:ext cx="6174933" cy="4069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lvl="1" indent="0" algn="just" defTabSz="425194">
              <a:lnSpc>
                <a:spcPct val="120000"/>
              </a:lnSpc>
              <a:spcBef>
                <a:spcPts val="1400"/>
              </a:spcBef>
              <a:buNone/>
              <a:defRPr sz="1800" b="0" i="1">
                <a:solidFill>
                  <a:srgbClr val="5E5E5E"/>
                </a:solidFill>
                <a:latin typeface="+mn-lt"/>
                <a:ea typeface="+mn-ea"/>
                <a:cs typeface="+mn-cs"/>
                <a:sym typeface="Helvetica Neue Medium"/>
              </a:defRPr>
            </a:pPr>
            <a:r>
              <a:rPr lang="en-US" sz="1800" dirty="0">
                <a:solidFill>
                  <a:schemeClr val="tx1"/>
                </a:solidFill>
              </a:rPr>
              <a:t>2009 	Pascua Yaqui Tribe (PYT) enters in MOA with 				DHS/CBP regarding ETC</a:t>
            </a:r>
          </a:p>
          <a:p>
            <a:pPr marL="0" lvl="1" indent="0" algn="just" defTabSz="425194">
              <a:lnSpc>
                <a:spcPct val="120000"/>
              </a:lnSpc>
              <a:spcBef>
                <a:spcPts val="1400"/>
              </a:spcBef>
              <a:buNone/>
              <a:defRPr sz="1800" b="0" i="1">
                <a:solidFill>
                  <a:srgbClr val="5E5E5E"/>
                </a:solidFill>
                <a:latin typeface="+mn-lt"/>
                <a:ea typeface="+mn-ea"/>
                <a:cs typeface="+mn-cs"/>
                <a:sym typeface="Helvetica Neue Medium"/>
              </a:defRPr>
            </a:pPr>
            <a:r>
              <a:rPr lang="en-US" sz="1800" dirty="0">
                <a:solidFill>
                  <a:schemeClr val="tx1"/>
                </a:solidFill>
              </a:rPr>
              <a:t>2010	PYT began issuing ETCs to its tribal citizenship</a:t>
            </a:r>
          </a:p>
          <a:p>
            <a:pPr marL="0" lvl="1" indent="0" algn="just" defTabSz="425194">
              <a:lnSpc>
                <a:spcPct val="120000"/>
              </a:lnSpc>
              <a:spcBef>
                <a:spcPts val="1400"/>
              </a:spcBef>
              <a:buNone/>
              <a:defRPr sz="1800" b="0" i="1">
                <a:solidFill>
                  <a:srgbClr val="5E5E5E"/>
                </a:solidFill>
                <a:latin typeface="+mn-lt"/>
                <a:ea typeface="+mn-ea"/>
                <a:cs typeface="+mn-cs"/>
                <a:sym typeface="Helvetica Neue Medium"/>
              </a:defRPr>
            </a:pPr>
            <a:r>
              <a:rPr lang="en-US" sz="1800" dirty="0">
                <a:solidFill>
                  <a:schemeClr val="tx1"/>
                </a:solidFill>
              </a:rPr>
              <a:t>2013	PYT assists Tribal Nations with ETC Program 				Development</a:t>
            </a:r>
          </a:p>
          <a:p>
            <a:pPr marL="0" lvl="1" indent="0" algn="just" defTabSz="425194">
              <a:lnSpc>
                <a:spcPct val="120000"/>
              </a:lnSpc>
              <a:spcBef>
                <a:spcPts val="1400"/>
              </a:spcBef>
              <a:buNone/>
              <a:defRPr sz="1800" b="0" i="1">
                <a:solidFill>
                  <a:srgbClr val="5E5E5E"/>
                </a:solidFill>
                <a:latin typeface="+mn-lt"/>
                <a:ea typeface="+mn-ea"/>
                <a:cs typeface="+mn-cs"/>
                <a:sym typeface="Helvetica Neue Medium"/>
              </a:defRPr>
            </a:pPr>
            <a:r>
              <a:rPr lang="en-US" sz="1800" dirty="0">
                <a:solidFill>
                  <a:schemeClr val="tx1"/>
                </a:solidFill>
              </a:rPr>
              <a:t>2017	Sacred Path established</a:t>
            </a:r>
          </a:p>
          <a:p>
            <a:pPr marL="0" lvl="1" indent="0" defTabSz="425194">
              <a:lnSpc>
                <a:spcPct val="120000"/>
              </a:lnSpc>
              <a:spcBef>
                <a:spcPts val="1400"/>
              </a:spcBef>
              <a:buNone/>
              <a:defRPr sz="1800" b="0" i="1">
                <a:solidFill>
                  <a:srgbClr val="5E5E5E"/>
                </a:solidFill>
                <a:latin typeface="+mn-lt"/>
                <a:ea typeface="+mn-ea"/>
                <a:cs typeface="+mn-cs"/>
                <a:sym typeface="Helvetica Neue Medium"/>
              </a:defRPr>
            </a:pPr>
            <a:r>
              <a:rPr kumimoji="0" lang="en-US" sz="1800" b="0" strike="noStrike" cap="none" spc="0" normalizeH="0" baseline="0" dirty="0">
                <a:ln>
                  <a:noFill/>
                </a:ln>
                <a:solidFill>
                  <a:schemeClr val="tx1"/>
                </a:solidFill>
                <a:effectLst/>
                <a:uFillTx/>
                <a:ea typeface="+mj-ea"/>
                <a:cs typeface="+mj-cs"/>
                <a:sym typeface="Helvetica Neue"/>
              </a:rPr>
              <a:t>2017	PYT Cultural Participant Program established</a:t>
            </a:r>
          </a:p>
          <a:p>
            <a:pPr marL="0" lvl="1" indent="0" defTabSz="425194">
              <a:lnSpc>
                <a:spcPct val="120000"/>
              </a:lnSpc>
              <a:spcBef>
                <a:spcPts val="1400"/>
              </a:spcBef>
              <a:buNone/>
              <a:defRPr sz="1800" b="0" i="1">
                <a:solidFill>
                  <a:srgbClr val="5E5E5E"/>
                </a:solidFill>
                <a:latin typeface="+mn-lt"/>
                <a:ea typeface="+mn-ea"/>
                <a:cs typeface="+mn-cs"/>
                <a:sym typeface="Helvetica Neue Medium"/>
              </a:defRPr>
            </a:pPr>
            <a:r>
              <a:rPr kumimoji="0" lang="en-US" sz="1800" b="0" strike="noStrike" cap="none" spc="0" normalizeH="0" baseline="0" dirty="0">
                <a:ln>
                  <a:noFill/>
                </a:ln>
                <a:solidFill>
                  <a:schemeClr val="tx1"/>
                </a:solidFill>
                <a:effectLst/>
                <a:uFillTx/>
                <a:ea typeface="+mj-ea"/>
                <a:cs typeface="+mj-cs"/>
                <a:sym typeface="Helvetica Neue"/>
              </a:rPr>
              <a:t>2019 	PYT Formed the Tribal Border Alliance </a:t>
            </a:r>
          </a:p>
        </p:txBody>
      </p:sp>
      <p:pic>
        <p:nvPicPr>
          <p:cNvPr id="7" name="Picture 6" descr="A black and white logo&#10;&#10;Description automatically generated with low confidence">
            <a:extLst>
              <a:ext uri="{FF2B5EF4-FFF2-40B4-BE49-F238E27FC236}">
                <a16:creationId xmlns:a16="http://schemas.microsoft.com/office/drawing/2014/main" id="{84B424BB-91F9-4B26-B35F-E0B25A7D8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6121" y="1195574"/>
            <a:ext cx="1318674" cy="446668"/>
          </a:xfrm>
          <a:prstGeom prst="rect">
            <a:avLst/>
          </a:prstGeom>
        </p:spPr>
      </p:pic>
      <p:pic>
        <p:nvPicPr>
          <p:cNvPr id="8" name="Picture 7">
            <a:extLst>
              <a:ext uri="{FF2B5EF4-FFF2-40B4-BE49-F238E27FC236}">
                <a16:creationId xmlns:a16="http://schemas.microsoft.com/office/drawing/2014/main" id="{C7B952D5-C79E-4A83-A93A-CC66F6EE04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528" y="1744190"/>
            <a:ext cx="761462" cy="761462"/>
          </a:xfrm>
          <a:prstGeom prst="rect">
            <a:avLst/>
          </a:prstGeom>
        </p:spPr>
      </p:pic>
      <p:pic>
        <p:nvPicPr>
          <p:cNvPr id="3" name="Picture 2">
            <a:extLst>
              <a:ext uri="{FF2B5EF4-FFF2-40B4-BE49-F238E27FC236}">
                <a16:creationId xmlns:a16="http://schemas.microsoft.com/office/drawing/2014/main" id="{D5047199-9C54-4A7E-B282-60824F00DA35}"/>
              </a:ext>
            </a:extLst>
          </p:cNvPr>
          <p:cNvPicPr>
            <a:picLocks noChangeAspect="1"/>
          </p:cNvPicPr>
          <p:nvPr/>
        </p:nvPicPr>
        <p:blipFill>
          <a:blip r:embed="rId4"/>
          <a:stretch>
            <a:fillRect/>
          </a:stretch>
        </p:blipFill>
        <p:spPr>
          <a:xfrm>
            <a:off x="6188190" y="2576132"/>
            <a:ext cx="2417928" cy="3275075"/>
          </a:xfrm>
          <a:prstGeom prst="rect">
            <a:avLst/>
          </a:prstGeom>
        </p:spPr>
      </p:pic>
    </p:spTree>
    <p:extLst>
      <p:ext uri="{BB962C8B-B14F-4D97-AF65-F5344CB8AC3E}">
        <p14:creationId xmlns:p14="http://schemas.microsoft.com/office/powerpoint/2010/main" val="799660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4CDB2-7188-41E0-84C7-877A5658DA68}"/>
              </a:ext>
            </a:extLst>
          </p:cNvPr>
          <p:cNvSpPr>
            <a:spLocks noGrp="1"/>
          </p:cNvSpPr>
          <p:nvPr>
            <p:ph type="title"/>
          </p:nvPr>
        </p:nvSpPr>
        <p:spPr>
          <a:solidFill>
            <a:schemeClr val="tx1"/>
          </a:solidFill>
        </p:spPr>
        <p:txBody>
          <a:bodyPr/>
          <a:lstStyle/>
          <a:p>
            <a:r>
              <a:rPr lang="en-US" dirty="0"/>
              <a:t>Background – Congressional Authority</a:t>
            </a:r>
          </a:p>
        </p:txBody>
      </p:sp>
      <p:sp>
        <p:nvSpPr>
          <p:cNvPr id="3" name="Content Placeholder 2">
            <a:extLst>
              <a:ext uri="{FF2B5EF4-FFF2-40B4-BE49-F238E27FC236}">
                <a16:creationId xmlns:a16="http://schemas.microsoft.com/office/drawing/2014/main" id="{F59956EC-090E-417A-8C42-F22D7485EB44}"/>
              </a:ext>
            </a:extLst>
          </p:cNvPr>
          <p:cNvSpPr>
            <a:spLocks noGrp="1"/>
          </p:cNvSpPr>
          <p:nvPr>
            <p:ph idx="1"/>
          </p:nvPr>
        </p:nvSpPr>
        <p:spPr>
          <a:xfrm>
            <a:off x="208525" y="1195574"/>
            <a:ext cx="8467164" cy="4983162"/>
          </a:xfrm>
        </p:spPr>
        <p:txBody>
          <a:bodyPr/>
          <a:lstStyle/>
          <a:p>
            <a:pPr marL="444475" indent="-342900">
              <a:buFont typeface="Wingdings" panose="05000000000000000000" pitchFamily="2" charset="2"/>
              <a:buChar char="§"/>
            </a:pPr>
            <a:r>
              <a:rPr lang="en-US" sz="1600" b="1" i="0" dirty="0">
                <a:solidFill>
                  <a:schemeClr val="tx1"/>
                </a:solidFill>
                <a:latin typeface="+mn-lt"/>
              </a:rPr>
              <a:t>2001 - 9/11 Terrorist Attacks</a:t>
            </a:r>
          </a:p>
          <a:p>
            <a:pPr marL="101575" indent="0">
              <a:buNone/>
            </a:pPr>
            <a:endParaRPr lang="en-US" sz="1600" b="1" i="0" dirty="0">
              <a:solidFill>
                <a:schemeClr val="tx1"/>
              </a:solidFill>
              <a:latin typeface="+mn-lt"/>
            </a:endParaRPr>
          </a:p>
          <a:p>
            <a:pPr marL="444475" indent="-342900">
              <a:buFont typeface="Wingdings" panose="05000000000000000000" pitchFamily="2" charset="2"/>
              <a:buChar char="§"/>
            </a:pPr>
            <a:r>
              <a:rPr lang="en-US" sz="1600" b="1" i="0" dirty="0">
                <a:solidFill>
                  <a:schemeClr val="tx1"/>
                </a:solidFill>
                <a:latin typeface="+mn-lt"/>
              </a:rPr>
              <a:t>2002 - Congress established the 9/11 Commission</a:t>
            </a:r>
          </a:p>
          <a:p>
            <a:pPr marL="101575" indent="0">
              <a:buNone/>
            </a:pPr>
            <a:endParaRPr lang="en-US" sz="1600" b="1" i="0" dirty="0">
              <a:solidFill>
                <a:schemeClr val="tx1"/>
              </a:solidFill>
              <a:latin typeface="+mn-lt"/>
            </a:endParaRPr>
          </a:p>
          <a:p>
            <a:pPr marL="444475" indent="-342900">
              <a:buFont typeface="Wingdings" panose="05000000000000000000" pitchFamily="2" charset="2"/>
              <a:buChar char="§"/>
            </a:pPr>
            <a:r>
              <a:rPr lang="en-US" sz="1600" b="1" i="0" dirty="0">
                <a:solidFill>
                  <a:schemeClr val="tx1"/>
                </a:solidFill>
                <a:latin typeface="+mn-lt"/>
              </a:rPr>
              <a:t>2004 - IRTPA  Intelligence Reform and Terrorism Prevention Act</a:t>
            </a:r>
          </a:p>
          <a:p>
            <a:pPr marL="382562" lvl="1" indent="0">
              <a:buNone/>
            </a:pPr>
            <a:r>
              <a:rPr lang="en-US" i="0" dirty="0">
                <a:solidFill>
                  <a:schemeClr val="tx1"/>
                </a:solidFill>
                <a:latin typeface="+mn-lt"/>
              </a:rPr>
              <a:t>Requirement to develop and implement a plan to require U.S. citizens and individuals to present a passport or other document or combination of documents as the Secretary of Homeland Security deems sufficient to denote identity and citizenship. </a:t>
            </a:r>
          </a:p>
          <a:p>
            <a:pPr marL="382562" lvl="1" indent="0">
              <a:buNone/>
            </a:pPr>
            <a:endParaRPr lang="en-US" i="0" dirty="0">
              <a:solidFill>
                <a:schemeClr val="tx1"/>
              </a:solidFill>
              <a:latin typeface="+mn-lt"/>
            </a:endParaRPr>
          </a:p>
          <a:p>
            <a:pPr marL="444475" indent="-342900">
              <a:buFont typeface="Wingdings" panose="05000000000000000000" pitchFamily="2" charset="2"/>
              <a:buChar char="§"/>
            </a:pPr>
            <a:r>
              <a:rPr lang="en-US" sz="1600" b="1" i="0" dirty="0">
                <a:solidFill>
                  <a:schemeClr val="tx1"/>
                </a:solidFill>
                <a:latin typeface="+mn-lt"/>
              </a:rPr>
              <a:t>April 2008- Comment Period </a:t>
            </a:r>
            <a:r>
              <a:rPr lang="en-US" sz="1600" i="0" dirty="0">
                <a:solidFill>
                  <a:schemeClr val="tx1"/>
                </a:solidFill>
                <a:latin typeface="+mn-lt"/>
              </a:rPr>
              <a:t>for the Western Hemisphere Travel Initiative (WHTI) Published in the Federal Register, 73 FR 18,384.</a:t>
            </a:r>
          </a:p>
          <a:p>
            <a:pPr marL="101575" indent="0">
              <a:buNone/>
            </a:pPr>
            <a:endParaRPr lang="en-US" sz="1600" i="0" dirty="0">
              <a:solidFill>
                <a:schemeClr val="tx1"/>
              </a:solidFill>
              <a:latin typeface="+mn-lt"/>
            </a:endParaRPr>
          </a:p>
          <a:p>
            <a:pPr marL="444475" indent="-342900">
              <a:buFont typeface="Wingdings" panose="05000000000000000000" pitchFamily="2" charset="2"/>
              <a:buChar char="§"/>
            </a:pPr>
            <a:r>
              <a:rPr lang="en-US" sz="1600" b="1" i="0" dirty="0">
                <a:solidFill>
                  <a:schemeClr val="tx1"/>
                </a:solidFill>
                <a:latin typeface="+mn-lt"/>
              </a:rPr>
              <a:t>June 1, 2009, Western Hemisphere Travel Initiative (WHTI)- Finalized</a:t>
            </a:r>
          </a:p>
          <a:p>
            <a:pPr marL="382562" lvl="1" indent="0">
              <a:buNone/>
            </a:pPr>
            <a:r>
              <a:rPr lang="en-US" i="0" dirty="0">
                <a:solidFill>
                  <a:schemeClr val="tx1"/>
                </a:solidFill>
                <a:latin typeface="+mn-lt"/>
              </a:rPr>
              <a:t>When entering the United States from Canada, Mexico, the Caribbean, and Bermuda  by land and sea (including ferries) travelers are required to present a valid passport or WHTI compliant travel document (Enhanced Tribal Card “ETC”) denoting the individuals' identity and citizenship status.</a:t>
            </a:r>
          </a:p>
          <a:p>
            <a:endParaRPr lang="en-US" sz="1600" dirty="0"/>
          </a:p>
        </p:txBody>
      </p:sp>
      <p:sp>
        <p:nvSpPr>
          <p:cNvPr id="4" name="Slide Number Placeholder 3">
            <a:extLst>
              <a:ext uri="{FF2B5EF4-FFF2-40B4-BE49-F238E27FC236}">
                <a16:creationId xmlns:a16="http://schemas.microsoft.com/office/drawing/2014/main" id="{EA1EA7FB-02C3-45EA-BF8D-BFCEDAB4C5C7}"/>
              </a:ext>
            </a:extLst>
          </p:cNvPr>
          <p:cNvSpPr>
            <a:spLocks noGrp="1"/>
          </p:cNvSpPr>
          <p:nvPr>
            <p:ph type="sldNum" sz="quarter" idx="12"/>
          </p:nvPr>
        </p:nvSpPr>
        <p:spPr/>
        <p:txBody>
          <a:bodyPr/>
          <a:lstStyle/>
          <a:p>
            <a:fld id="{E91CA0B9-F148-4D36-99AA-F3695E16ED27}" type="slidenum">
              <a:rPr lang="en-US" smtClean="0"/>
              <a:pPr/>
              <a:t>29</a:t>
            </a:fld>
            <a:endParaRPr lang="en-US" dirty="0"/>
          </a:p>
        </p:txBody>
      </p:sp>
      <p:sp>
        <p:nvSpPr>
          <p:cNvPr id="5" name="Text Placeholder 4">
            <a:extLst>
              <a:ext uri="{FF2B5EF4-FFF2-40B4-BE49-F238E27FC236}">
                <a16:creationId xmlns:a16="http://schemas.microsoft.com/office/drawing/2014/main" id="{E937B0F2-DE30-48F8-8D70-B9FD1BADA4DD}"/>
              </a:ext>
            </a:extLst>
          </p:cNvPr>
          <p:cNvSpPr>
            <a:spLocks noGrp="1"/>
          </p:cNvSpPr>
          <p:nvPr>
            <p:ph type="body" sz="quarter" idx="13"/>
          </p:nvPr>
        </p:nvSpPr>
        <p:spPr/>
        <p:txBody>
          <a:bodyPr/>
          <a:lstStyle/>
          <a:p>
            <a:endParaRPr lang="en-US"/>
          </a:p>
        </p:txBody>
      </p:sp>
      <p:pic>
        <p:nvPicPr>
          <p:cNvPr id="6" name="Picture 5" descr="A black and white logo&#10;&#10;Description automatically generated with low confidence">
            <a:extLst>
              <a:ext uri="{FF2B5EF4-FFF2-40B4-BE49-F238E27FC236}">
                <a16:creationId xmlns:a16="http://schemas.microsoft.com/office/drawing/2014/main" id="{4669759F-A917-441A-A0D2-D494326ED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6121" y="1195574"/>
            <a:ext cx="1318674" cy="446668"/>
          </a:xfrm>
          <a:prstGeom prst="rect">
            <a:avLst/>
          </a:prstGeom>
        </p:spPr>
      </p:pic>
      <p:pic>
        <p:nvPicPr>
          <p:cNvPr id="7" name="Picture 6">
            <a:extLst>
              <a:ext uri="{FF2B5EF4-FFF2-40B4-BE49-F238E27FC236}">
                <a16:creationId xmlns:a16="http://schemas.microsoft.com/office/drawing/2014/main" id="{45B0FB27-BFCC-4383-944B-FA0A62F26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528" y="1744190"/>
            <a:ext cx="761462" cy="761462"/>
          </a:xfrm>
          <a:prstGeom prst="rect">
            <a:avLst/>
          </a:prstGeom>
        </p:spPr>
      </p:pic>
    </p:spTree>
    <p:extLst>
      <p:ext uri="{BB962C8B-B14F-4D97-AF65-F5344CB8AC3E}">
        <p14:creationId xmlns:p14="http://schemas.microsoft.com/office/powerpoint/2010/main" val="211370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2800" smtClean="0">
                <a:cs typeface="Arial" pitchFamily="34" charset="0"/>
              </a:rPr>
              <a:t>Jay </a:t>
            </a:r>
            <a:r>
              <a:rPr lang="en-US" sz="2800">
                <a:cs typeface="Arial" pitchFamily="34" charset="0"/>
              </a:rPr>
              <a:t>Treaty Border Alliance Webinar: ETCs &amp; Real </a:t>
            </a:r>
            <a:r>
              <a:rPr lang="en-US" sz="2800" smtClean="0">
                <a:cs typeface="Arial" pitchFamily="34" charset="0"/>
              </a:rPr>
              <a:t>IDs</a:t>
            </a:r>
            <a:endParaRPr lang="en-US"/>
          </a:p>
        </p:txBody>
      </p:sp>
      <p:sp>
        <p:nvSpPr>
          <p:cNvPr id="3" name="Content Placeholder 2"/>
          <p:cNvSpPr>
            <a:spLocks noGrp="1"/>
          </p:cNvSpPr>
          <p:nvPr>
            <p:ph idx="1"/>
          </p:nvPr>
        </p:nvSpPr>
        <p:spPr/>
        <p:txBody>
          <a:bodyPr/>
          <a:lstStyle/>
          <a:p>
            <a:pPr marL="0" indent="0" algn="just">
              <a:buNone/>
            </a:pPr>
            <a:r>
              <a:rPr lang="en-US">
                <a:solidFill>
                  <a:srgbClr val="002776"/>
                </a:solidFill>
                <a:latin typeface="Calibri" panose="020F0502020204030204" pitchFamily="34" charset="0"/>
                <a:cs typeface="Calibri" panose="020F0502020204030204" pitchFamily="34" charset="0"/>
              </a:rPr>
              <a:t>Real IDs and Tribal Enhanced Identification Cards (ETCs) – Which form of identification do I need when crossing the United States-Canada and United States-Mexico border? Is my tribal identification card REAL ID compliant? How can a tribal government develop their own ETC? What requirements does an ETC need to have? What it will cost my tribe to participate? Join this Jay Treaty Border Alliance webinar to learn how you can help facilitate the crossing of your tribal members at the border using these identification cards</a:t>
            </a:r>
            <a:r>
              <a:rPr lang="en-US" smtClean="0">
                <a:solidFill>
                  <a:srgbClr val="002776"/>
                </a:solidFill>
                <a:latin typeface="Calibri" panose="020F0502020204030204" pitchFamily="34" charset="0"/>
                <a:cs typeface="Calibri" panose="020F0502020204030204" pitchFamily="34" charset="0"/>
              </a:rPr>
              <a:t>.</a:t>
            </a:r>
            <a:endParaRPr lang="en-US">
              <a:solidFill>
                <a:srgbClr val="002776"/>
              </a:solidFill>
              <a:latin typeface="Calibri" panose="020F0502020204030204" pitchFamily="34" charset="0"/>
              <a:cs typeface="Calibri" panose="020F0502020204030204" pitchFamily="34" charset="0"/>
            </a:endParaRPr>
          </a:p>
          <a:p>
            <a:r>
              <a:rPr lang="en-US" b="1">
                <a:solidFill>
                  <a:srgbClr val="002776"/>
                </a:solidFill>
                <a:latin typeface="Calibri" panose="020F0502020204030204" pitchFamily="34" charset="0"/>
                <a:cs typeface="Calibri" panose="020F0502020204030204" pitchFamily="34" charset="0"/>
              </a:rPr>
              <a:t>Moderator: </a:t>
            </a:r>
          </a:p>
          <a:p>
            <a:pPr marL="285750" indent="-285750">
              <a:buFont typeface="Arial" panose="020B0604020202020204" pitchFamily="34" charset="0"/>
              <a:buChar char="•"/>
            </a:pPr>
            <a:r>
              <a:rPr lang="en-US">
                <a:solidFill>
                  <a:srgbClr val="002776"/>
                </a:solidFill>
                <a:latin typeface="Calibri" panose="020F0502020204030204" pitchFamily="34" charset="0"/>
                <a:cs typeface="Calibri" panose="020F0502020204030204" pitchFamily="34" charset="0"/>
              </a:rPr>
              <a:t>William Barquin, Attorney General, Kootenai Tribe of </a:t>
            </a:r>
            <a:r>
              <a:rPr lang="en-US" smtClean="0">
                <a:solidFill>
                  <a:srgbClr val="002776"/>
                </a:solidFill>
                <a:latin typeface="Calibri" panose="020F0502020204030204" pitchFamily="34" charset="0"/>
                <a:cs typeface="Calibri" panose="020F0502020204030204" pitchFamily="34" charset="0"/>
              </a:rPr>
              <a:t>Idaho</a:t>
            </a:r>
            <a:endParaRPr lang="en-US">
              <a:solidFill>
                <a:srgbClr val="002776"/>
              </a:solidFill>
              <a:latin typeface="Calibri" panose="020F0502020204030204" pitchFamily="34" charset="0"/>
              <a:cs typeface="Calibri" panose="020F0502020204030204" pitchFamily="34" charset="0"/>
            </a:endParaRPr>
          </a:p>
          <a:p>
            <a:r>
              <a:rPr lang="en-US" b="1">
                <a:solidFill>
                  <a:srgbClr val="002776"/>
                </a:solidFill>
                <a:latin typeface="Calibri" panose="020F0502020204030204" pitchFamily="34" charset="0"/>
                <a:cs typeface="Calibri" panose="020F0502020204030204" pitchFamily="34" charset="0"/>
              </a:rPr>
              <a:t>Speakers:</a:t>
            </a:r>
          </a:p>
          <a:p>
            <a:pPr marL="285750" indent="-285750">
              <a:buFont typeface="Arial" panose="020B0604020202020204" pitchFamily="34" charset="0"/>
              <a:buChar char="•"/>
            </a:pPr>
            <a:r>
              <a:rPr lang="en-US">
                <a:solidFill>
                  <a:srgbClr val="002776"/>
                </a:solidFill>
                <a:latin typeface="Calibri" panose="020F0502020204030204" pitchFamily="34" charset="0"/>
                <a:cs typeface="Calibri" panose="020F0502020204030204" pitchFamily="34" charset="0"/>
              </a:rPr>
              <a:t>Marisela Nunez, Director, Pascua Yaqui Tribe Enrollment Department</a:t>
            </a:r>
          </a:p>
          <a:p>
            <a:pPr marL="285750" indent="-285750">
              <a:buFont typeface="Arial" panose="020B0604020202020204" pitchFamily="34" charset="0"/>
              <a:buChar char="•"/>
            </a:pPr>
            <a:r>
              <a:rPr lang="en-US">
                <a:solidFill>
                  <a:srgbClr val="002776"/>
                </a:solidFill>
                <a:latin typeface="Calibri" panose="020F0502020204030204" pitchFamily="34" charset="0"/>
                <a:cs typeface="Calibri" panose="020F0502020204030204" pitchFamily="34" charset="0"/>
              </a:rPr>
              <a:t>Erik Aubin, CBP Officer-Program Manager, System Enforcement Analysis and Review</a:t>
            </a:r>
          </a:p>
          <a:p>
            <a:pPr marL="285750" indent="-285750">
              <a:buFont typeface="Arial" panose="020B0604020202020204" pitchFamily="34" charset="0"/>
              <a:buChar char="•"/>
            </a:pPr>
            <a:r>
              <a:rPr lang="en-US">
                <a:solidFill>
                  <a:srgbClr val="002776"/>
                </a:solidFill>
                <a:latin typeface="Calibri" panose="020F0502020204030204" pitchFamily="34" charset="0"/>
                <a:cs typeface="Calibri" panose="020F0502020204030204" pitchFamily="34" charset="0"/>
              </a:rPr>
              <a:t>Jill Thompson, CBP Officer-Program Manager, Fraudulent Document Analysis Unit</a:t>
            </a:r>
          </a:p>
          <a:p>
            <a:pPr marL="285750" indent="-285750">
              <a:buFont typeface="Arial" panose="020B0604020202020204" pitchFamily="34" charset="0"/>
              <a:buChar char="•"/>
            </a:pPr>
            <a:r>
              <a:rPr lang="en-US">
                <a:solidFill>
                  <a:srgbClr val="002776"/>
                </a:solidFill>
                <a:latin typeface="Calibri" panose="020F0502020204030204" pitchFamily="34" charset="0"/>
                <a:cs typeface="Calibri" panose="020F0502020204030204" pitchFamily="34" charset="0"/>
              </a:rPr>
              <a:t>Rachna Mawla, TDED Govt. Lead (A), Enterprise Services | OIT | PSPD | TDED</a:t>
            </a:r>
          </a:p>
        </p:txBody>
      </p:sp>
      <p:sp>
        <p:nvSpPr>
          <p:cNvPr id="4" name="Slide Number Placeholder 3"/>
          <p:cNvSpPr>
            <a:spLocks noGrp="1"/>
          </p:cNvSpPr>
          <p:nvPr>
            <p:ph type="sldNum" sz="quarter" idx="12"/>
          </p:nvPr>
        </p:nvSpPr>
        <p:spPr/>
        <p:txBody>
          <a:bodyPr/>
          <a:lstStyle/>
          <a:p>
            <a:fld id="{E91CA0B9-F148-4D36-99AA-F3695E16ED27}" type="slidenum">
              <a:rPr lang="en-US" smtClean="0"/>
              <a:pPr/>
              <a:t>3</a:t>
            </a:fld>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19943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66B1C-2710-432D-A6B9-716A596E5C32}"/>
              </a:ext>
            </a:extLst>
          </p:cNvPr>
          <p:cNvSpPr>
            <a:spLocks noGrp="1"/>
          </p:cNvSpPr>
          <p:nvPr>
            <p:ph type="title"/>
          </p:nvPr>
        </p:nvSpPr>
        <p:spPr>
          <a:xfrm>
            <a:off x="893765" y="285827"/>
            <a:ext cx="7781924" cy="539158"/>
          </a:xfrm>
          <a:solidFill>
            <a:schemeClr val="tx1"/>
          </a:solidFill>
        </p:spPr>
        <p:txBody>
          <a:bodyPr/>
          <a:lstStyle/>
          <a:p>
            <a:r>
              <a:rPr lang="en-US" dirty="0"/>
              <a:t>Issuing Authorities and Documents </a:t>
            </a:r>
          </a:p>
        </p:txBody>
      </p:sp>
      <p:sp>
        <p:nvSpPr>
          <p:cNvPr id="4" name="Slide Number Placeholder 3">
            <a:extLst>
              <a:ext uri="{FF2B5EF4-FFF2-40B4-BE49-F238E27FC236}">
                <a16:creationId xmlns:a16="http://schemas.microsoft.com/office/drawing/2014/main" id="{26878BAB-3E41-4E17-BEF3-DBBE5321F73D}"/>
              </a:ext>
            </a:extLst>
          </p:cNvPr>
          <p:cNvSpPr>
            <a:spLocks noGrp="1"/>
          </p:cNvSpPr>
          <p:nvPr>
            <p:ph type="sldNum" sz="quarter" idx="12"/>
          </p:nvPr>
        </p:nvSpPr>
        <p:spPr/>
        <p:txBody>
          <a:bodyPr/>
          <a:lstStyle/>
          <a:p>
            <a:fld id="{E91CA0B9-F148-4D36-99AA-F3695E16ED27}" type="slidenum">
              <a:rPr lang="en-US" smtClean="0"/>
              <a:pPr/>
              <a:t>30</a:t>
            </a:fld>
            <a:endParaRPr lang="en-US" dirty="0"/>
          </a:p>
        </p:txBody>
      </p:sp>
      <p:sp>
        <p:nvSpPr>
          <p:cNvPr id="5" name="Text Placeholder 4">
            <a:extLst>
              <a:ext uri="{FF2B5EF4-FFF2-40B4-BE49-F238E27FC236}">
                <a16:creationId xmlns:a16="http://schemas.microsoft.com/office/drawing/2014/main" id="{5A394004-5FD6-4E23-991E-1CBB8ED0CA49}"/>
              </a:ext>
            </a:extLst>
          </p:cNvPr>
          <p:cNvSpPr>
            <a:spLocks noGrp="1"/>
          </p:cNvSpPr>
          <p:nvPr>
            <p:ph type="body" sz="quarter" idx="13"/>
          </p:nvPr>
        </p:nvSpPr>
        <p:spPr/>
        <p:txBody>
          <a:bodyPr/>
          <a:lstStyle/>
          <a:p>
            <a:endParaRPr lang="en-US"/>
          </a:p>
        </p:txBody>
      </p:sp>
      <p:pic>
        <p:nvPicPr>
          <p:cNvPr id="6" name="Content Placeholder 5" descr="Umbrella outline">
            <a:extLst>
              <a:ext uri="{FF2B5EF4-FFF2-40B4-BE49-F238E27FC236}">
                <a16:creationId xmlns:a16="http://schemas.microsoft.com/office/drawing/2014/main" id="{E0A34888-684A-478A-8DBD-FFE9DD4997F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11869" y="1326777"/>
            <a:ext cx="8182630" cy="4849906"/>
          </a:xfrm>
          <a:prstGeom prst="rect">
            <a:avLst/>
          </a:prstGeom>
        </p:spPr>
      </p:pic>
      <p:pic>
        <p:nvPicPr>
          <p:cNvPr id="8" name="Picture 7">
            <a:extLst>
              <a:ext uri="{FF2B5EF4-FFF2-40B4-BE49-F238E27FC236}">
                <a16:creationId xmlns:a16="http://schemas.microsoft.com/office/drawing/2014/main" id="{073B39F1-9E50-4FA0-A6BA-5EDB79A89E37}"/>
              </a:ext>
            </a:extLst>
          </p:cNvPr>
          <p:cNvPicPr>
            <a:picLocks noChangeAspect="1"/>
          </p:cNvPicPr>
          <p:nvPr/>
        </p:nvPicPr>
        <p:blipFill>
          <a:blip r:embed="rId4"/>
          <a:stretch>
            <a:fillRect/>
          </a:stretch>
        </p:blipFill>
        <p:spPr>
          <a:xfrm>
            <a:off x="474766" y="3751730"/>
            <a:ext cx="1642991" cy="832516"/>
          </a:xfrm>
          <a:prstGeom prst="rect">
            <a:avLst/>
          </a:prstGeom>
        </p:spPr>
      </p:pic>
      <p:pic>
        <p:nvPicPr>
          <p:cNvPr id="12" name="Picture 11">
            <a:extLst>
              <a:ext uri="{FF2B5EF4-FFF2-40B4-BE49-F238E27FC236}">
                <a16:creationId xmlns:a16="http://schemas.microsoft.com/office/drawing/2014/main" id="{798BF7B1-AF57-4682-935A-6DE0C74FA0FB}"/>
              </a:ext>
            </a:extLst>
          </p:cNvPr>
          <p:cNvPicPr>
            <a:picLocks noChangeAspect="1"/>
          </p:cNvPicPr>
          <p:nvPr/>
        </p:nvPicPr>
        <p:blipFill>
          <a:blip r:embed="rId5"/>
          <a:stretch>
            <a:fillRect/>
          </a:stretch>
        </p:blipFill>
        <p:spPr>
          <a:xfrm>
            <a:off x="501519" y="4696228"/>
            <a:ext cx="1636660" cy="627760"/>
          </a:xfrm>
          <a:prstGeom prst="rect">
            <a:avLst/>
          </a:prstGeom>
        </p:spPr>
      </p:pic>
      <p:pic>
        <p:nvPicPr>
          <p:cNvPr id="16" name="Picture 15">
            <a:extLst>
              <a:ext uri="{FF2B5EF4-FFF2-40B4-BE49-F238E27FC236}">
                <a16:creationId xmlns:a16="http://schemas.microsoft.com/office/drawing/2014/main" id="{D0CEB643-1CE6-439C-8691-CA55ED928155}"/>
              </a:ext>
            </a:extLst>
          </p:cNvPr>
          <p:cNvPicPr>
            <a:picLocks noChangeAspect="1"/>
          </p:cNvPicPr>
          <p:nvPr/>
        </p:nvPicPr>
        <p:blipFill>
          <a:blip r:embed="rId6"/>
          <a:stretch>
            <a:fillRect/>
          </a:stretch>
        </p:blipFill>
        <p:spPr>
          <a:xfrm>
            <a:off x="2464880" y="3751730"/>
            <a:ext cx="1776034" cy="832516"/>
          </a:xfrm>
          <a:prstGeom prst="rect">
            <a:avLst/>
          </a:prstGeom>
        </p:spPr>
      </p:pic>
      <p:pic>
        <p:nvPicPr>
          <p:cNvPr id="18" name="Picture 17">
            <a:extLst>
              <a:ext uri="{FF2B5EF4-FFF2-40B4-BE49-F238E27FC236}">
                <a16:creationId xmlns:a16="http://schemas.microsoft.com/office/drawing/2014/main" id="{FA78F552-CB98-451D-9A04-E971211AEF99}"/>
              </a:ext>
            </a:extLst>
          </p:cNvPr>
          <p:cNvPicPr>
            <a:picLocks noChangeAspect="1"/>
          </p:cNvPicPr>
          <p:nvPr/>
        </p:nvPicPr>
        <p:blipFill>
          <a:blip r:embed="rId7"/>
          <a:stretch>
            <a:fillRect/>
          </a:stretch>
        </p:blipFill>
        <p:spPr>
          <a:xfrm>
            <a:off x="2510667" y="4593211"/>
            <a:ext cx="1766934" cy="838705"/>
          </a:xfrm>
          <a:prstGeom prst="rect">
            <a:avLst/>
          </a:prstGeom>
        </p:spPr>
      </p:pic>
      <p:pic>
        <p:nvPicPr>
          <p:cNvPr id="22" name="Picture 21">
            <a:extLst>
              <a:ext uri="{FF2B5EF4-FFF2-40B4-BE49-F238E27FC236}">
                <a16:creationId xmlns:a16="http://schemas.microsoft.com/office/drawing/2014/main" id="{6BE8E0B7-FD59-422F-9A28-7861FD0F159F}"/>
              </a:ext>
            </a:extLst>
          </p:cNvPr>
          <p:cNvPicPr>
            <a:picLocks noChangeAspect="1"/>
          </p:cNvPicPr>
          <p:nvPr/>
        </p:nvPicPr>
        <p:blipFill>
          <a:blip r:embed="rId8"/>
          <a:stretch>
            <a:fillRect/>
          </a:stretch>
        </p:blipFill>
        <p:spPr>
          <a:xfrm>
            <a:off x="4896550" y="3757414"/>
            <a:ext cx="1766935" cy="855090"/>
          </a:xfrm>
          <a:prstGeom prst="rect">
            <a:avLst/>
          </a:prstGeom>
        </p:spPr>
      </p:pic>
      <p:pic>
        <p:nvPicPr>
          <p:cNvPr id="23" name="Picture 22">
            <a:extLst>
              <a:ext uri="{FF2B5EF4-FFF2-40B4-BE49-F238E27FC236}">
                <a16:creationId xmlns:a16="http://schemas.microsoft.com/office/drawing/2014/main" id="{E46561FD-B584-4093-9DD3-32A57C0B26B7}"/>
              </a:ext>
            </a:extLst>
          </p:cNvPr>
          <p:cNvPicPr>
            <a:picLocks noChangeAspect="1"/>
          </p:cNvPicPr>
          <p:nvPr/>
        </p:nvPicPr>
        <p:blipFill>
          <a:blip r:embed="rId9"/>
          <a:stretch>
            <a:fillRect/>
          </a:stretch>
        </p:blipFill>
        <p:spPr>
          <a:xfrm>
            <a:off x="4961687" y="4696925"/>
            <a:ext cx="1636660" cy="628123"/>
          </a:xfrm>
          <a:prstGeom prst="rect">
            <a:avLst/>
          </a:prstGeom>
        </p:spPr>
      </p:pic>
      <p:pic>
        <p:nvPicPr>
          <p:cNvPr id="24" name="Picture 23">
            <a:extLst>
              <a:ext uri="{FF2B5EF4-FFF2-40B4-BE49-F238E27FC236}">
                <a16:creationId xmlns:a16="http://schemas.microsoft.com/office/drawing/2014/main" id="{EB39FA79-E826-46B2-96BE-8D01049E5D3F}"/>
              </a:ext>
            </a:extLst>
          </p:cNvPr>
          <p:cNvPicPr>
            <a:picLocks noChangeAspect="1"/>
          </p:cNvPicPr>
          <p:nvPr/>
        </p:nvPicPr>
        <p:blipFill>
          <a:blip r:embed="rId10"/>
          <a:stretch>
            <a:fillRect/>
          </a:stretch>
        </p:blipFill>
        <p:spPr>
          <a:xfrm>
            <a:off x="7001776" y="3639040"/>
            <a:ext cx="1796015" cy="1110399"/>
          </a:xfrm>
          <a:prstGeom prst="rect">
            <a:avLst/>
          </a:prstGeom>
        </p:spPr>
      </p:pic>
      <p:pic>
        <p:nvPicPr>
          <p:cNvPr id="25" name="Picture 24">
            <a:extLst>
              <a:ext uri="{FF2B5EF4-FFF2-40B4-BE49-F238E27FC236}">
                <a16:creationId xmlns:a16="http://schemas.microsoft.com/office/drawing/2014/main" id="{72991ADD-1AA8-4627-BB83-CBCC8E235C5B}"/>
              </a:ext>
            </a:extLst>
          </p:cNvPr>
          <p:cNvPicPr>
            <a:picLocks noChangeAspect="1"/>
          </p:cNvPicPr>
          <p:nvPr/>
        </p:nvPicPr>
        <p:blipFill>
          <a:blip r:embed="rId11"/>
          <a:stretch>
            <a:fillRect/>
          </a:stretch>
        </p:blipFill>
        <p:spPr>
          <a:xfrm>
            <a:off x="7158517" y="4633953"/>
            <a:ext cx="1572036" cy="770944"/>
          </a:xfrm>
          <a:prstGeom prst="rect">
            <a:avLst/>
          </a:prstGeom>
        </p:spPr>
      </p:pic>
      <p:pic>
        <p:nvPicPr>
          <p:cNvPr id="26" name="Picture 25">
            <a:extLst>
              <a:ext uri="{FF2B5EF4-FFF2-40B4-BE49-F238E27FC236}">
                <a16:creationId xmlns:a16="http://schemas.microsoft.com/office/drawing/2014/main" id="{5A7E6028-0F0D-426A-BCDA-3939C2CA1602}"/>
              </a:ext>
            </a:extLst>
          </p:cNvPr>
          <p:cNvPicPr>
            <a:picLocks noChangeAspect="1"/>
          </p:cNvPicPr>
          <p:nvPr/>
        </p:nvPicPr>
        <p:blipFill>
          <a:blip r:embed="rId12"/>
          <a:stretch>
            <a:fillRect/>
          </a:stretch>
        </p:blipFill>
        <p:spPr>
          <a:xfrm>
            <a:off x="7719237" y="1094971"/>
            <a:ext cx="1316850" cy="1310754"/>
          </a:xfrm>
          <a:prstGeom prst="rect">
            <a:avLst/>
          </a:prstGeom>
        </p:spPr>
      </p:pic>
    </p:spTree>
    <p:extLst>
      <p:ext uri="{BB962C8B-B14F-4D97-AF65-F5344CB8AC3E}">
        <p14:creationId xmlns:p14="http://schemas.microsoft.com/office/powerpoint/2010/main" val="2821523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103F-939E-425D-94BD-36060AD0CAF8}"/>
              </a:ext>
            </a:extLst>
          </p:cNvPr>
          <p:cNvSpPr>
            <a:spLocks noGrp="1"/>
          </p:cNvSpPr>
          <p:nvPr>
            <p:ph type="title"/>
          </p:nvPr>
        </p:nvSpPr>
        <p:spPr>
          <a:solidFill>
            <a:schemeClr val="tx1"/>
          </a:solidFill>
        </p:spPr>
        <p:txBody>
          <a:bodyPr/>
          <a:lstStyle/>
          <a:p>
            <a:r>
              <a:rPr lang="en-US" dirty="0"/>
              <a:t>What is an ETC?</a:t>
            </a:r>
          </a:p>
        </p:txBody>
      </p:sp>
      <p:sp>
        <p:nvSpPr>
          <p:cNvPr id="3" name="Content Placeholder 2">
            <a:extLst>
              <a:ext uri="{FF2B5EF4-FFF2-40B4-BE49-F238E27FC236}">
                <a16:creationId xmlns:a16="http://schemas.microsoft.com/office/drawing/2014/main" id="{212EBFB0-032A-4FA0-AA0F-97D9D3AA8B7C}"/>
              </a:ext>
            </a:extLst>
          </p:cNvPr>
          <p:cNvSpPr>
            <a:spLocks noGrp="1"/>
          </p:cNvSpPr>
          <p:nvPr>
            <p:ph idx="1"/>
          </p:nvPr>
        </p:nvSpPr>
        <p:spPr>
          <a:xfrm>
            <a:off x="179566" y="1182781"/>
            <a:ext cx="8205707" cy="4824057"/>
          </a:xfrm>
        </p:spPr>
        <p:txBody>
          <a:bodyPr/>
          <a:lstStyle/>
          <a:p>
            <a:pPr marL="387350" indent="-285750" hangingPunct="1">
              <a:spcBef>
                <a:spcPts val="2400"/>
              </a:spcBef>
              <a:buFont typeface="Wingdings" panose="05000000000000000000" pitchFamily="2" charset="2"/>
              <a:buChar char="§"/>
            </a:pPr>
            <a:r>
              <a:rPr lang="en-US" dirty="0">
                <a:solidFill>
                  <a:schemeClr val="tx1"/>
                </a:solidFill>
              </a:rPr>
              <a:t>A WHTI Compliant Identification denoting                                                                       identity and citizenship issued under the                                                             authority of Tribal Nations</a:t>
            </a:r>
          </a:p>
          <a:p>
            <a:pPr marL="387350" indent="-285750">
              <a:spcBef>
                <a:spcPts val="2400"/>
              </a:spcBef>
              <a:buFont typeface="Wingdings" panose="05000000000000000000" pitchFamily="2" charset="2"/>
              <a:buChar char="§"/>
            </a:pPr>
            <a:r>
              <a:rPr lang="en-US" dirty="0">
                <a:solidFill>
                  <a:schemeClr val="tx1"/>
                </a:solidFill>
              </a:rPr>
              <a:t>E</a:t>
            </a:r>
            <a:r>
              <a:rPr lang="en-US" sz="1800" dirty="0">
                <a:solidFill>
                  <a:schemeClr val="tx1"/>
                </a:solidFill>
                <a:latin typeface="+mn-lt"/>
              </a:rPr>
              <a:t>quivalent to, functions, and acceptance                                                                          like a U.S</a:t>
            </a:r>
            <a:r>
              <a:rPr lang="en-US" dirty="0">
                <a:solidFill>
                  <a:schemeClr val="tx1"/>
                </a:solidFill>
              </a:rPr>
              <a:t>. passport card</a:t>
            </a:r>
            <a:endParaRPr lang="en-US" sz="1800" dirty="0">
              <a:solidFill>
                <a:schemeClr val="tx1"/>
              </a:solidFill>
              <a:latin typeface="+mn-lt"/>
            </a:endParaRPr>
          </a:p>
          <a:p>
            <a:pPr marL="387350" indent="-285750" hangingPunct="1">
              <a:spcBef>
                <a:spcPts val="2400"/>
              </a:spcBef>
              <a:buFont typeface="Wingdings" panose="05000000000000000000" pitchFamily="2" charset="2"/>
              <a:buChar char="§"/>
            </a:pPr>
            <a:r>
              <a:rPr lang="en-US" sz="1800" dirty="0">
                <a:solidFill>
                  <a:schemeClr val="tx1"/>
                </a:solidFill>
                <a:latin typeface="+mn-lt"/>
              </a:rPr>
              <a:t>Secure Form of Tribal Identification with embedded industry standard card security features to prevent counterfeiting </a:t>
            </a:r>
            <a:r>
              <a:rPr lang="en-US" dirty="0">
                <a:solidFill>
                  <a:schemeClr val="tx1"/>
                </a:solidFill>
              </a:rPr>
              <a:t>and </a:t>
            </a:r>
            <a:r>
              <a:rPr lang="en-US" sz="1800" dirty="0">
                <a:solidFill>
                  <a:schemeClr val="tx1"/>
                </a:solidFill>
                <a:latin typeface="+mn-lt"/>
              </a:rPr>
              <a:t>tampering</a:t>
            </a:r>
          </a:p>
          <a:p>
            <a:pPr marL="387350" indent="-285750" hangingPunct="1">
              <a:spcBef>
                <a:spcPts val="2400"/>
              </a:spcBef>
              <a:buFont typeface="Wingdings" panose="05000000000000000000" pitchFamily="2" charset="2"/>
              <a:buChar char="§"/>
            </a:pPr>
            <a:r>
              <a:rPr lang="en-US" sz="1800" dirty="0">
                <a:solidFill>
                  <a:schemeClr val="tx1"/>
                </a:solidFill>
                <a:latin typeface="+mn-lt"/>
              </a:rPr>
              <a:t>Allows for secured ETC data sharing between DHS/CBP and Tribal Nations; NO tribal data exchanged </a:t>
            </a:r>
            <a:r>
              <a:rPr lang="en-US" sz="1800" i="1" dirty="0">
                <a:solidFill>
                  <a:schemeClr val="tx1"/>
                </a:solidFill>
                <a:latin typeface="+mn-lt"/>
              </a:rPr>
              <a:t>(blood </a:t>
            </a:r>
            <a:r>
              <a:rPr lang="en-US" sz="1800" i="1" dirty="0" err="1">
                <a:solidFill>
                  <a:schemeClr val="tx1"/>
                </a:solidFill>
                <a:latin typeface="+mn-lt"/>
              </a:rPr>
              <a:t>quantums</a:t>
            </a:r>
            <a:r>
              <a:rPr lang="en-US" sz="1800" i="1" dirty="0">
                <a:solidFill>
                  <a:schemeClr val="tx1"/>
                </a:solidFill>
                <a:latin typeface="+mn-lt"/>
              </a:rPr>
              <a:t>, enrollment numbers or genealogy history) </a:t>
            </a:r>
          </a:p>
          <a:p>
            <a:pPr marL="387350" indent="-285750">
              <a:spcBef>
                <a:spcPts val="2400"/>
              </a:spcBef>
              <a:buFont typeface="Wingdings" panose="05000000000000000000" pitchFamily="2" charset="2"/>
              <a:buChar char="§"/>
            </a:pPr>
            <a:r>
              <a:rPr lang="en-US" sz="1800" dirty="0">
                <a:solidFill>
                  <a:schemeClr val="tx1"/>
                </a:solidFill>
                <a:latin typeface="+mn-lt"/>
              </a:rPr>
              <a:t>Facilitates mobility and easier passage between borders and domestic air travel; accepted for TSA Pre-Screen Program and other WHTI compliant traveler programs</a:t>
            </a:r>
          </a:p>
          <a:p>
            <a:pPr>
              <a:buFont typeface="Wingdings" panose="05000000000000000000" pitchFamily="2" charset="2"/>
              <a:buChar char="§"/>
            </a:pPr>
            <a:endParaRPr lang="en-US" dirty="0"/>
          </a:p>
        </p:txBody>
      </p:sp>
      <p:sp>
        <p:nvSpPr>
          <p:cNvPr id="4" name="Slide Number Placeholder 3">
            <a:extLst>
              <a:ext uri="{FF2B5EF4-FFF2-40B4-BE49-F238E27FC236}">
                <a16:creationId xmlns:a16="http://schemas.microsoft.com/office/drawing/2014/main" id="{9C3518AF-38EC-40B0-B562-4F1D0C5BF5CB}"/>
              </a:ext>
            </a:extLst>
          </p:cNvPr>
          <p:cNvSpPr>
            <a:spLocks noGrp="1"/>
          </p:cNvSpPr>
          <p:nvPr>
            <p:ph type="sldNum" sz="quarter" idx="12"/>
          </p:nvPr>
        </p:nvSpPr>
        <p:spPr/>
        <p:txBody>
          <a:bodyPr/>
          <a:lstStyle/>
          <a:p>
            <a:fld id="{E91CA0B9-F148-4D36-99AA-F3695E16ED27}" type="slidenum">
              <a:rPr lang="en-US" smtClean="0"/>
              <a:pPr/>
              <a:t>31</a:t>
            </a:fld>
            <a:endParaRPr lang="en-US" dirty="0"/>
          </a:p>
        </p:txBody>
      </p:sp>
      <p:sp>
        <p:nvSpPr>
          <p:cNvPr id="5" name="Text Placeholder 4">
            <a:extLst>
              <a:ext uri="{FF2B5EF4-FFF2-40B4-BE49-F238E27FC236}">
                <a16:creationId xmlns:a16="http://schemas.microsoft.com/office/drawing/2014/main" id="{7578C8D0-9734-40EB-AFD8-461A181D5699}"/>
              </a:ext>
            </a:extLst>
          </p:cNvPr>
          <p:cNvSpPr>
            <a:spLocks noGrp="1"/>
          </p:cNvSpPr>
          <p:nvPr>
            <p:ph type="body" sz="quarter" idx="13"/>
          </p:nvPr>
        </p:nvSpPr>
        <p:spPr/>
        <p:txBody>
          <a:bodyPr/>
          <a:lstStyle/>
          <a:p>
            <a:endParaRPr lang="en-US"/>
          </a:p>
        </p:txBody>
      </p:sp>
      <p:pic>
        <p:nvPicPr>
          <p:cNvPr id="7" name="Picture 6" descr="Text&#10;&#10;Description automatically generated with low confidence">
            <a:extLst>
              <a:ext uri="{FF2B5EF4-FFF2-40B4-BE49-F238E27FC236}">
                <a16:creationId xmlns:a16="http://schemas.microsoft.com/office/drawing/2014/main" id="{7422776F-3813-4A6F-8C33-CE9EED190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869" y="1097989"/>
            <a:ext cx="3248820" cy="2063957"/>
          </a:xfrm>
          <a:prstGeom prst="rect">
            <a:avLst/>
          </a:prstGeom>
        </p:spPr>
      </p:pic>
    </p:spTree>
    <p:extLst>
      <p:ext uri="{BB962C8B-B14F-4D97-AF65-F5344CB8AC3E}">
        <p14:creationId xmlns:p14="http://schemas.microsoft.com/office/powerpoint/2010/main" val="2448388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85E5-E500-400F-B6CD-5A038D36E421}"/>
              </a:ext>
            </a:extLst>
          </p:cNvPr>
          <p:cNvSpPr>
            <a:spLocks noGrp="1"/>
          </p:cNvSpPr>
          <p:nvPr>
            <p:ph type="title"/>
          </p:nvPr>
        </p:nvSpPr>
        <p:spPr>
          <a:solidFill>
            <a:schemeClr val="tx1"/>
          </a:solidFill>
        </p:spPr>
        <p:txBody>
          <a:bodyPr/>
          <a:lstStyle/>
          <a:p>
            <a:r>
              <a:rPr lang="en-US" dirty="0"/>
              <a:t>ETC Data &amp; Technology</a:t>
            </a:r>
          </a:p>
        </p:txBody>
      </p:sp>
      <p:sp>
        <p:nvSpPr>
          <p:cNvPr id="4" name="Slide Number Placeholder 3">
            <a:extLst>
              <a:ext uri="{FF2B5EF4-FFF2-40B4-BE49-F238E27FC236}">
                <a16:creationId xmlns:a16="http://schemas.microsoft.com/office/drawing/2014/main" id="{CB313644-5B8A-46C1-BD0E-1DDCF82A3DA9}"/>
              </a:ext>
            </a:extLst>
          </p:cNvPr>
          <p:cNvSpPr>
            <a:spLocks noGrp="1"/>
          </p:cNvSpPr>
          <p:nvPr>
            <p:ph type="sldNum" sz="quarter" idx="12"/>
          </p:nvPr>
        </p:nvSpPr>
        <p:spPr/>
        <p:txBody>
          <a:bodyPr/>
          <a:lstStyle/>
          <a:p>
            <a:fld id="{E91CA0B9-F148-4D36-99AA-F3695E16ED27}" type="slidenum">
              <a:rPr lang="en-US" smtClean="0"/>
              <a:pPr/>
              <a:t>32</a:t>
            </a:fld>
            <a:endParaRPr lang="en-US" dirty="0"/>
          </a:p>
        </p:txBody>
      </p:sp>
      <p:sp>
        <p:nvSpPr>
          <p:cNvPr id="5" name="Text Placeholder 4">
            <a:extLst>
              <a:ext uri="{FF2B5EF4-FFF2-40B4-BE49-F238E27FC236}">
                <a16:creationId xmlns:a16="http://schemas.microsoft.com/office/drawing/2014/main" id="{C928C0AE-99E9-4AAA-BC0F-BAE550E1872E}"/>
              </a:ext>
            </a:extLst>
          </p:cNvPr>
          <p:cNvSpPr>
            <a:spLocks noGrp="1"/>
          </p:cNvSpPr>
          <p:nvPr>
            <p:ph type="body" sz="quarter" idx="13"/>
          </p:nvPr>
        </p:nvSpPr>
        <p:spPr/>
        <p:txBody>
          <a:bodyPr/>
          <a:lstStyle/>
          <a:p>
            <a:endParaRPr lang="en-US"/>
          </a:p>
        </p:txBody>
      </p:sp>
      <p:sp>
        <p:nvSpPr>
          <p:cNvPr id="7" name="Content Placeholder 6">
            <a:extLst>
              <a:ext uri="{FF2B5EF4-FFF2-40B4-BE49-F238E27FC236}">
                <a16:creationId xmlns:a16="http://schemas.microsoft.com/office/drawing/2014/main" id="{63D5283F-593D-484A-AE98-583C28F9E5DC}"/>
              </a:ext>
            </a:extLst>
          </p:cNvPr>
          <p:cNvSpPr>
            <a:spLocks noGrp="1"/>
          </p:cNvSpPr>
          <p:nvPr>
            <p:ph idx="1"/>
          </p:nvPr>
        </p:nvSpPr>
        <p:spPr>
          <a:xfrm>
            <a:off x="161365" y="1090426"/>
            <a:ext cx="8514324" cy="7940635"/>
          </a:xfrm>
          <a:prstGeom prst="rect">
            <a:avLst/>
          </a:prstGeom>
        </p:spPr>
        <p:txBody>
          <a:bodyPr wrap="square">
            <a:spAutoFit/>
          </a:bodyPr>
          <a:lstStyle/>
          <a:p>
            <a:pPr marL="0" indent="0" algn="l" hangingPunct="1">
              <a:spcBef>
                <a:spcPts val="600"/>
              </a:spcBef>
              <a:buNone/>
            </a:pPr>
            <a:r>
              <a:rPr lang="en-US" sz="1500" b="1" i="1" dirty="0">
                <a:solidFill>
                  <a:schemeClr val="tx1"/>
                </a:solidFill>
                <a:latin typeface="+mn-lt"/>
              </a:rPr>
              <a:t>What Appears on an ETC</a:t>
            </a:r>
          </a:p>
          <a:p>
            <a:pPr marL="0">
              <a:spcBef>
                <a:spcPts val="600"/>
              </a:spcBef>
              <a:buFont typeface="Wingdings" panose="05000000000000000000" pitchFamily="2" charset="2"/>
              <a:buChar char="§"/>
            </a:pPr>
            <a:r>
              <a:rPr lang="en-US" sz="1400" b="0" i="1" dirty="0">
                <a:solidFill>
                  <a:schemeClr val="tx1"/>
                </a:solidFill>
                <a:latin typeface="+mn-lt"/>
              </a:rPr>
              <a:t>Legal first, middle and last name</a:t>
            </a:r>
          </a:p>
          <a:p>
            <a:pPr marL="0">
              <a:spcBef>
                <a:spcPts val="0"/>
              </a:spcBef>
              <a:buFont typeface="Wingdings" panose="05000000000000000000" pitchFamily="2" charset="2"/>
              <a:buChar char="§"/>
            </a:pPr>
            <a:r>
              <a:rPr lang="en-US" sz="1400" b="0" i="1" dirty="0">
                <a:solidFill>
                  <a:schemeClr val="tx1"/>
                </a:solidFill>
                <a:latin typeface="+mn-lt"/>
              </a:rPr>
              <a:t>Date of Birth</a:t>
            </a:r>
          </a:p>
          <a:p>
            <a:pPr marL="0">
              <a:spcBef>
                <a:spcPts val="0"/>
              </a:spcBef>
              <a:buFont typeface="Wingdings" panose="05000000000000000000" pitchFamily="2" charset="2"/>
              <a:buChar char="§"/>
            </a:pPr>
            <a:r>
              <a:rPr lang="en-US" sz="1400" i="1" dirty="0">
                <a:solidFill>
                  <a:schemeClr val="tx1"/>
                </a:solidFill>
              </a:rPr>
              <a:t>Sex </a:t>
            </a:r>
          </a:p>
          <a:p>
            <a:pPr marL="0">
              <a:spcBef>
                <a:spcPts val="0"/>
              </a:spcBef>
              <a:buFont typeface="Wingdings" panose="05000000000000000000" pitchFamily="2" charset="2"/>
              <a:buChar char="§"/>
            </a:pPr>
            <a:r>
              <a:rPr lang="en-US" sz="1400" b="0" i="1" dirty="0">
                <a:solidFill>
                  <a:schemeClr val="tx1"/>
                </a:solidFill>
                <a:latin typeface="+mn-lt"/>
              </a:rPr>
              <a:t>Address</a:t>
            </a:r>
          </a:p>
          <a:p>
            <a:pPr marL="0">
              <a:spcBef>
                <a:spcPts val="0"/>
              </a:spcBef>
              <a:buFont typeface="Wingdings" panose="05000000000000000000" pitchFamily="2" charset="2"/>
              <a:buChar char="§"/>
            </a:pPr>
            <a:r>
              <a:rPr lang="en-US" sz="1400" i="1" dirty="0">
                <a:solidFill>
                  <a:schemeClr val="tx1"/>
                </a:solidFill>
              </a:rPr>
              <a:t>Citizenship (US or Canadian)</a:t>
            </a:r>
          </a:p>
          <a:p>
            <a:pPr marL="0">
              <a:spcBef>
                <a:spcPts val="0"/>
              </a:spcBef>
              <a:buFont typeface="Wingdings" panose="05000000000000000000" pitchFamily="2" charset="2"/>
              <a:buChar char="§"/>
            </a:pPr>
            <a:r>
              <a:rPr lang="en-US" sz="1400" b="0" i="1" dirty="0">
                <a:solidFill>
                  <a:schemeClr val="tx1"/>
                </a:solidFill>
                <a:latin typeface="+mn-lt"/>
              </a:rPr>
              <a:t>Identifies Tribal Nation Issuing Authority</a:t>
            </a:r>
          </a:p>
          <a:p>
            <a:pPr marL="0">
              <a:spcBef>
                <a:spcPts val="0"/>
              </a:spcBef>
              <a:buFont typeface="Wingdings" panose="05000000000000000000" pitchFamily="2" charset="2"/>
              <a:buChar char="§"/>
            </a:pPr>
            <a:r>
              <a:rPr lang="en-US" sz="1400" i="1" dirty="0">
                <a:solidFill>
                  <a:schemeClr val="tx1"/>
                </a:solidFill>
              </a:rPr>
              <a:t>Unique document number </a:t>
            </a:r>
          </a:p>
          <a:p>
            <a:pPr marL="0">
              <a:spcBef>
                <a:spcPts val="0"/>
              </a:spcBef>
              <a:buFont typeface="Wingdings" panose="05000000000000000000" pitchFamily="2" charset="2"/>
              <a:buChar char="§"/>
            </a:pPr>
            <a:r>
              <a:rPr lang="en-US" sz="1400" b="0" i="1" dirty="0">
                <a:solidFill>
                  <a:schemeClr val="tx1"/>
                </a:solidFill>
                <a:latin typeface="+mn-lt"/>
              </a:rPr>
              <a:t>Issued and Expiration </a:t>
            </a:r>
            <a:r>
              <a:rPr lang="en-US" sz="1400" i="1" dirty="0">
                <a:solidFill>
                  <a:schemeClr val="tx1"/>
                </a:solidFill>
              </a:rPr>
              <a:t>dates (valid for 8 years)</a:t>
            </a:r>
          </a:p>
          <a:p>
            <a:pPr marL="0">
              <a:spcBef>
                <a:spcPts val="0"/>
              </a:spcBef>
              <a:buFont typeface="Wingdings" panose="05000000000000000000" pitchFamily="2" charset="2"/>
              <a:buChar char="§"/>
            </a:pPr>
            <a:r>
              <a:rPr lang="en-US" sz="1400" i="1" dirty="0">
                <a:solidFill>
                  <a:schemeClr val="tx1"/>
                </a:solidFill>
              </a:rPr>
              <a:t>Photo</a:t>
            </a:r>
          </a:p>
          <a:p>
            <a:pPr marL="0">
              <a:spcBef>
                <a:spcPts val="0"/>
              </a:spcBef>
              <a:buFont typeface="Wingdings" panose="05000000000000000000" pitchFamily="2" charset="2"/>
              <a:buChar char="§"/>
            </a:pPr>
            <a:r>
              <a:rPr lang="en-US" sz="1400" b="0" i="1" dirty="0">
                <a:solidFill>
                  <a:schemeClr val="tx1"/>
                </a:solidFill>
                <a:latin typeface="+mn-lt"/>
              </a:rPr>
              <a:t>Signature</a:t>
            </a:r>
            <a:endParaRPr lang="en-US" sz="1500" i="1" dirty="0">
              <a:solidFill>
                <a:schemeClr val="tx1"/>
              </a:solidFill>
            </a:endParaRPr>
          </a:p>
          <a:p>
            <a:pPr marL="0">
              <a:spcBef>
                <a:spcPts val="0"/>
              </a:spcBef>
              <a:buFont typeface="Wingdings" panose="05000000000000000000" pitchFamily="2" charset="2"/>
              <a:buChar char="§"/>
            </a:pPr>
            <a:endParaRPr lang="en-US" sz="1500" b="0" i="1" dirty="0">
              <a:solidFill>
                <a:schemeClr val="tx1"/>
              </a:solidFill>
              <a:latin typeface="+mn-lt"/>
            </a:endParaRPr>
          </a:p>
          <a:p>
            <a:pPr marL="0" indent="0">
              <a:spcBef>
                <a:spcPts val="600"/>
              </a:spcBef>
              <a:buNone/>
            </a:pPr>
            <a:r>
              <a:rPr lang="en-US" sz="1500" b="1" i="1" dirty="0">
                <a:solidFill>
                  <a:schemeClr val="tx1"/>
                </a:solidFill>
                <a:latin typeface="+mn-lt"/>
              </a:rPr>
              <a:t>Technology </a:t>
            </a:r>
          </a:p>
          <a:p>
            <a:pPr marL="0" indent="0">
              <a:spcBef>
                <a:spcPts val="600"/>
              </a:spcBef>
              <a:buNone/>
            </a:pPr>
            <a:r>
              <a:rPr lang="en-US" sz="1500" b="0" i="1" dirty="0">
                <a:solidFill>
                  <a:schemeClr val="tx1"/>
                </a:solidFill>
                <a:latin typeface="+mn-lt"/>
              </a:rPr>
              <a:t>GSI – Unique global prefix number assigned to                                                                                 identify the Tribal Nation</a:t>
            </a:r>
          </a:p>
          <a:p>
            <a:pPr marL="0" indent="0" algn="l" hangingPunct="1">
              <a:spcBef>
                <a:spcPts val="600"/>
              </a:spcBef>
              <a:buNone/>
            </a:pPr>
            <a:r>
              <a:rPr lang="en-US" sz="1500" b="0" i="1" dirty="0">
                <a:solidFill>
                  <a:schemeClr val="tx1"/>
                </a:solidFill>
                <a:latin typeface="+mn-lt"/>
              </a:rPr>
              <a:t>RFID – Radio Frequency Identification </a:t>
            </a:r>
          </a:p>
          <a:p>
            <a:pPr marL="0" indent="0">
              <a:spcBef>
                <a:spcPts val="600"/>
              </a:spcBef>
              <a:buNone/>
            </a:pPr>
            <a:r>
              <a:rPr lang="en-US" sz="1500" b="0" i="1" dirty="0">
                <a:solidFill>
                  <a:schemeClr val="tx1"/>
                </a:solidFill>
                <a:latin typeface="+mn-lt"/>
              </a:rPr>
              <a:t>MRZ – Machine Readable Zon</a:t>
            </a:r>
            <a:r>
              <a:rPr lang="en-US" sz="1500" i="1" dirty="0">
                <a:solidFill>
                  <a:schemeClr val="tx1"/>
                </a:solidFill>
              </a:rPr>
              <a:t>e</a:t>
            </a:r>
          </a:p>
          <a:p>
            <a:pPr marL="0" indent="0">
              <a:spcBef>
                <a:spcPts val="2400"/>
              </a:spcBef>
              <a:buNone/>
            </a:pPr>
            <a:endParaRPr lang="en-US" sz="1800" b="0" i="1" dirty="0">
              <a:solidFill>
                <a:schemeClr val="tx1"/>
              </a:solidFill>
              <a:latin typeface="+mn-lt"/>
            </a:endParaRPr>
          </a:p>
          <a:p>
            <a:pPr marL="101600" algn="l" hangingPunct="1">
              <a:spcBef>
                <a:spcPts val="2400"/>
              </a:spcBef>
            </a:pPr>
            <a:endParaRPr lang="en-US" sz="1800" b="0" i="1" dirty="0">
              <a:solidFill>
                <a:schemeClr val="tx1"/>
              </a:solidFill>
              <a:latin typeface="+mn-lt"/>
            </a:endParaRPr>
          </a:p>
          <a:p>
            <a:pPr marL="101600" algn="l" hangingPunct="1">
              <a:spcBef>
                <a:spcPts val="2400"/>
              </a:spcBef>
            </a:pPr>
            <a:endParaRPr lang="en-US" sz="1800" b="0" dirty="0">
              <a:solidFill>
                <a:schemeClr val="tx1"/>
              </a:solidFill>
              <a:latin typeface="+mn-lt"/>
            </a:endParaRPr>
          </a:p>
          <a:p>
            <a:pPr marL="558800" indent="-457200" algn="l" hangingPunct="1">
              <a:spcBef>
                <a:spcPts val="2400"/>
              </a:spcBef>
              <a:buBlip>
                <a:blip r:embed="rId2"/>
              </a:buBlip>
            </a:pPr>
            <a:endParaRPr lang="en-US" sz="1800" b="0" i="1" dirty="0">
              <a:solidFill>
                <a:schemeClr val="tx1"/>
              </a:solidFill>
              <a:latin typeface="+mn-lt"/>
            </a:endParaRPr>
          </a:p>
          <a:p>
            <a:pPr marL="101600" algn="l" hangingPunct="1">
              <a:spcBef>
                <a:spcPts val="2400"/>
              </a:spcBef>
            </a:pPr>
            <a:endParaRPr lang="en-US" sz="1800" b="0" i="1" dirty="0">
              <a:solidFill>
                <a:schemeClr val="tx1"/>
              </a:solidFill>
              <a:latin typeface="+mn-lt"/>
            </a:endParaRPr>
          </a:p>
        </p:txBody>
      </p:sp>
      <p:pic>
        <p:nvPicPr>
          <p:cNvPr id="8" name="Picture 7">
            <a:extLst>
              <a:ext uri="{FF2B5EF4-FFF2-40B4-BE49-F238E27FC236}">
                <a16:creationId xmlns:a16="http://schemas.microsoft.com/office/drawing/2014/main" id="{38EB9B55-BB0B-4635-BB44-1F54D223B1A2}"/>
              </a:ext>
            </a:extLst>
          </p:cNvPr>
          <p:cNvPicPr>
            <a:picLocks noChangeAspect="1"/>
          </p:cNvPicPr>
          <p:nvPr/>
        </p:nvPicPr>
        <p:blipFill>
          <a:blip r:embed="rId3"/>
          <a:stretch>
            <a:fillRect/>
          </a:stretch>
        </p:blipFill>
        <p:spPr>
          <a:xfrm>
            <a:off x="5397192" y="977153"/>
            <a:ext cx="3737841" cy="5871882"/>
          </a:xfrm>
          <a:prstGeom prst="rect">
            <a:avLst/>
          </a:prstGeom>
        </p:spPr>
      </p:pic>
      <p:grpSp>
        <p:nvGrpSpPr>
          <p:cNvPr id="9" name="Group 127">
            <a:extLst>
              <a:ext uri="{FF2B5EF4-FFF2-40B4-BE49-F238E27FC236}">
                <a16:creationId xmlns:a16="http://schemas.microsoft.com/office/drawing/2014/main" id="{9F859F07-2277-451D-BA21-108166592AED}"/>
              </a:ext>
            </a:extLst>
          </p:cNvPr>
          <p:cNvGrpSpPr/>
          <p:nvPr/>
        </p:nvGrpSpPr>
        <p:grpSpPr>
          <a:xfrm>
            <a:off x="5695653" y="4394090"/>
            <a:ext cx="3158851" cy="2014243"/>
            <a:chOff x="0" y="0"/>
            <a:chExt cx="5881689" cy="3666333"/>
          </a:xfrm>
        </p:grpSpPr>
        <p:pic>
          <p:nvPicPr>
            <p:cNvPr id="10" name="pasted-image.tif" descr="pasted-image.tif">
              <a:extLst>
                <a:ext uri="{FF2B5EF4-FFF2-40B4-BE49-F238E27FC236}">
                  <a16:creationId xmlns:a16="http://schemas.microsoft.com/office/drawing/2014/main" id="{EF690EA6-1043-4DCA-BC44-3A6A2F253C2D}"/>
                </a:ext>
              </a:extLst>
            </p:cNvPr>
            <p:cNvPicPr>
              <a:picLocks noChangeAspect="1"/>
            </p:cNvPicPr>
            <p:nvPr/>
          </p:nvPicPr>
          <p:blipFill>
            <a:blip r:embed="rId4"/>
            <a:stretch>
              <a:fillRect/>
            </a:stretch>
          </p:blipFill>
          <p:spPr>
            <a:xfrm>
              <a:off x="0" y="-1"/>
              <a:ext cx="5881689" cy="3666335"/>
            </a:xfrm>
            <a:prstGeom prst="rect">
              <a:avLst/>
            </a:prstGeom>
            <a:ln w="12700" cap="flat">
              <a:noFill/>
              <a:miter lim="400000"/>
            </a:ln>
            <a:effectLst/>
          </p:spPr>
        </p:pic>
        <p:sp>
          <p:nvSpPr>
            <p:cNvPr id="11" name="Shape 126">
              <a:extLst>
                <a:ext uri="{FF2B5EF4-FFF2-40B4-BE49-F238E27FC236}">
                  <a16:creationId xmlns:a16="http://schemas.microsoft.com/office/drawing/2014/main" id="{589740D3-54BF-4E61-9D69-B4206B01FC78}"/>
                </a:ext>
              </a:extLst>
            </p:cNvPr>
            <p:cNvSpPr/>
            <p:nvPr/>
          </p:nvSpPr>
          <p:spPr>
            <a:xfrm>
              <a:off x="0" y="-1"/>
              <a:ext cx="5881690" cy="3666335"/>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191" y="0"/>
                    <a:pt x="0" y="306"/>
                    <a:pt x="0" y="685"/>
                  </a:cubicBezTo>
                  <a:lnTo>
                    <a:pt x="0" y="20915"/>
                  </a:lnTo>
                  <a:cubicBezTo>
                    <a:pt x="0" y="21294"/>
                    <a:pt x="191" y="21600"/>
                    <a:pt x="427" y="21600"/>
                  </a:cubicBezTo>
                  <a:lnTo>
                    <a:pt x="21173" y="21600"/>
                  </a:lnTo>
                  <a:cubicBezTo>
                    <a:pt x="21409" y="21600"/>
                    <a:pt x="21600" y="21294"/>
                    <a:pt x="21600" y="20915"/>
                  </a:cubicBezTo>
                  <a:lnTo>
                    <a:pt x="21600" y="685"/>
                  </a:lnTo>
                  <a:cubicBezTo>
                    <a:pt x="21600" y="306"/>
                    <a:pt x="21409" y="0"/>
                    <a:pt x="21173" y="0"/>
                  </a:cubicBezTo>
                  <a:lnTo>
                    <a:pt x="427" y="0"/>
                  </a:lnTo>
                  <a:close/>
                </a:path>
              </a:pathLst>
            </a:custGeom>
            <a:noFill/>
            <a:ln w="25400" cap="flat">
              <a:solidFill>
                <a:srgbClr val="F3F7F5"/>
              </a:solidFill>
              <a:prstDash val="solid"/>
              <a:miter lim="400000"/>
            </a:ln>
            <a:effectLst/>
          </p:spPr>
          <p:txBody>
            <a:bodyPr wrap="square" lIns="50800" tIns="50800" rIns="50800" bIns="50800" numCol="1" anchor="ctr">
              <a:noAutofit/>
            </a:bodyPr>
            <a:lstStyle/>
            <a:p>
              <a:pPr>
                <a:defRPr sz="2200" b="0">
                  <a:solidFill>
                    <a:srgbClr val="546056"/>
                  </a:solidFill>
                  <a:latin typeface="+mn-lt"/>
                  <a:ea typeface="+mn-ea"/>
                  <a:cs typeface="+mn-cs"/>
                  <a:sym typeface="Helvetica Neue Medium"/>
                </a:defRPr>
              </a:pPr>
              <a:endParaRPr dirty="0"/>
            </a:p>
          </p:txBody>
        </p:sp>
      </p:grpSp>
      <p:grpSp>
        <p:nvGrpSpPr>
          <p:cNvPr id="12" name="Group 124">
            <a:extLst>
              <a:ext uri="{FF2B5EF4-FFF2-40B4-BE49-F238E27FC236}">
                <a16:creationId xmlns:a16="http://schemas.microsoft.com/office/drawing/2014/main" id="{7BEF54EA-09ED-407C-9DAA-70B70F01AD02}"/>
              </a:ext>
            </a:extLst>
          </p:cNvPr>
          <p:cNvGrpSpPr/>
          <p:nvPr/>
        </p:nvGrpSpPr>
        <p:grpSpPr>
          <a:xfrm>
            <a:off x="5661586" y="1768022"/>
            <a:ext cx="3158851" cy="2149554"/>
            <a:chOff x="0" y="0"/>
            <a:chExt cx="5881689" cy="3666333"/>
          </a:xfrm>
        </p:grpSpPr>
        <p:pic>
          <p:nvPicPr>
            <p:cNvPr id="13" name="HydaETC.jpg" descr="HydaETC.jpg">
              <a:extLst>
                <a:ext uri="{FF2B5EF4-FFF2-40B4-BE49-F238E27FC236}">
                  <a16:creationId xmlns:a16="http://schemas.microsoft.com/office/drawing/2014/main" id="{02CB9852-3669-4B0C-B3C0-F81552B1C02F}"/>
                </a:ext>
              </a:extLst>
            </p:cNvPr>
            <p:cNvPicPr>
              <a:picLocks noChangeAspect="1"/>
            </p:cNvPicPr>
            <p:nvPr/>
          </p:nvPicPr>
          <p:blipFill>
            <a:blip r:embed="rId5"/>
            <a:stretch>
              <a:fillRect/>
            </a:stretch>
          </p:blipFill>
          <p:spPr>
            <a:xfrm>
              <a:off x="0" y="0"/>
              <a:ext cx="5881690" cy="3666334"/>
            </a:xfrm>
            <a:prstGeom prst="rect">
              <a:avLst/>
            </a:prstGeom>
            <a:ln w="12700" cap="flat">
              <a:noFill/>
              <a:miter lim="400000"/>
            </a:ln>
            <a:effectLst/>
          </p:spPr>
        </p:pic>
        <p:sp>
          <p:nvSpPr>
            <p:cNvPr id="14" name="Shape 123">
              <a:extLst>
                <a:ext uri="{FF2B5EF4-FFF2-40B4-BE49-F238E27FC236}">
                  <a16:creationId xmlns:a16="http://schemas.microsoft.com/office/drawing/2014/main" id="{171A3AF0-C7F8-483A-8EA6-A3515DBE4620}"/>
                </a:ext>
              </a:extLst>
            </p:cNvPr>
            <p:cNvSpPr/>
            <p:nvPr/>
          </p:nvSpPr>
          <p:spPr>
            <a:xfrm>
              <a:off x="-1" y="-1"/>
              <a:ext cx="5881691" cy="3666335"/>
            </a:xfrm>
            <a:custGeom>
              <a:avLst/>
              <a:gdLst/>
              <a:ahLst/>
              <a:cxnLst>
                <a:cxn ang="0">
                  <a:pos x="wd2" y="hd2"/>
                </a:cxn>
                <a:cxn ang="5400000">
                  <a:pos x="wd2" y="hd2"/>
                </a:cxn>
                <a:cxn ang="10800000">
                  <a:pos x="wd2" y="hd2"/>
                </a:cxn>
                <a:cxn ang="16200000">
                  <a:pos x="wd2" y="hd2"/>
                </a:cxn>
              </a:cxnLst>
              <a:rect l="0" t="0" r="r" b="b"/>
              <a:pathLst>
                <a:path w="21600" h="21600" extrusionOk="0">
                  <a:moveTo>
                    <a:pt x="427" y="0"/>
                  </a:moveTo>
                  <a:cubicBezTo>
                    <a:pt x="191" y="0"/>
                    <a:pt x="0" y="306"/>
                    <a:pt x="0" y="685"/>
                  </a:cubicBezTo>
                  <a:lnTo>
                    <a:pt x="0" y="20915"/>
                  </a:lnTo>
                  <a:cubicBezTo>
                    <a:pt x="0" y="21294"/>
                    <a:pt x="191" y="21600"/>
                    <a:pt x="427" y="21600"/>
                  </a:cubicBezTo>
                  <a:lnTo>
                    <a:pt x="21173" y="21600"/>
                  </a:lnTo>
                  <a:cubicBezTo>
                    <a:pt x="21409" y="21600"/>
                    <a:pt x="21600" y="21294"/>
                    <a:pt x="21600" y="20915"/>
                  </a:cubicBezTo>
                  <a:lnTo>
                    <a:pt x="21600" y="685"/>
                  </a:lnTo>
                  <a:cubicBezTo>
                    <a:pt x="21600" y="306"/>
                    <a:pt x="21409" y="0"/>
                    <a:pt x="21173" y="0"/>
                  </a:cubicBezTo>
                  <a:lnTo>
                    <a:pt x="427" y="0"/>
                  </a:lnTo>
                  <a:close/>
                </a:path>
              </a:pathLst>
            </a:custGeom>
            <a:noFill/>
            <a:ln w="25400" cap="flat">
              <a:solidFill>
                <a:srgbClr val="F3F7F5"/>
              </a:solidFill>
              <a:prstDash val="solid"/>
              <a:miter lim="400000"/>
            </a:ln>
            <a:effectLst/>
          </p:spPr>
          <p:txBody>
            <a:bodyPr wrap="square" lIns="50800" tIns="50800" rIns="50800" bIns="50800" numCol="1" anchor="ctr">
              <a:noAutofit/>
            </a:bodyPr>
            <a:lstStyle/>
            <a:p>
              <a:pPr>
                <a:defRPr sz="2200" b="0">
                  <a:solidFill>
                    <a:srgbClr val="546056"/>
                  </a:solidFill>
                  <a:latin typeface="+mn-lt"/>
                  <a:ea typeface="+mn-ea"/>
                  <a:cs typeface="+mn-cs"/>
                  <a:sym typeface="Helvetica Neue Medium"/>
                </a:defRPr>
              </a:pPr>
              <a:endParaRPr dirty="0"/>
            </a:p>
          </p:txBody>
        </p:sp>
      </p:grpSp>
      <p:sp>
        <p:nvSpPr>
          <p:cNvPr id="15" name="Callout">
            <a:extLst>
              <a:ext uri="{FF2B5EF4-FFF2-40B4-BE49-F238E27FC236}">
                <a16:creationId xmlns:a16="http://schemas.microsoft.com/office/drawing/2014/main" id="{C9E98386-84D5-40BE-BEE7-289A9D2A6E5A}"/>
              </a:ext>
            </a:extLst>
          </p:cNvPr>
          <p:cNvSpPr/>
          <p:nvPr/>
        </p:nvSpPr>
        <p:spPr>
          <a:xfrm>
            <a:off x="3248025" y="5513294"/>
            <a:ext cx="5572412" cy="805204"/>
          </a:xfrm>
          <a:custGeom>
            <a:avLst/>
            <a:gdLst/>
            <a:ahLst/>
            <a:cxnLst>
              <a:cxn ang="0">
                <a:pos x="wd2" y="hd2"/>
              </a:cxn>
              <a:cxn ang="5400000">
                <a:pos x="wd2" y="hd2"/>
              </a:cxn>
              <a:cxn ang="10800000">
                <a:pos x="wd2" y="hd2"/>
              </a:cxn>
              <a:cxn ang="16200000">
                <a:pos x="wd2" y="hd2"/>
              </a:cxn>
            </a:cxnLst>
            <a:rect l="0" t="0" r="r" b="b"/>
            <a:pathLst>
              <a:path w="21600" h="21600" extrusionOk="0">
                <a:moveTo>
                  <a:pt x="4232" y="0"/>
                </a:moveTo>
                <a:cubicBezTo>
                  <a:pt x="4113" y="0"/>
                  <a:pt x="4018" y="531"/>
                  <a:pt x="4018" y="1190"/>
                </a:cubicBezTo>
                <a:lnTo>
                  <a:pt x="4018" y="3923"/>
                </a:lnTo>
                <a:lnTo>
                  <a:pt x="0" y="5558"/>
                </a:lnTo>
                <a:lnTo>
                  <a:pt x="4018" y="7193"/>
                </a:lnTo>
                <a:lnTo>
                  <a:pt x="4018" y="20410"/>
                </a:lnTo>
                <a:cubicBezTo>
                  <a:pt x="4018" y="21069"/>
                  <a:pt x="4113" y="21600"/>
                  <a:pt x="4232" y="21600"/>
                </a:cubicBezTo>
                <a:lnTo>
                  <a:pt x="21387" y="21600"/>
                </a:lnTo>
                <a:cubicBezTo>
                  <a:pt x="21505" y="21600"/>
                  <a:pt x="21600" y="21069"/>
                  <a:pt x="21600" y="20410"/>
                </a:cubicBezTo>
                <a:lnTo>
                  <a:pt x="21600" y="1190"/>
                </a:lnTo>
                <a:cubicBezTo>
                  <a:pt x="21600" y="531"/>
                  <a:pt x="21505" y="0"/>
                  <a:pt x="21387" y="0"/>
                </a:cubicBezTo>
                <a:lnTo>
                  <a:pt x="4232" y="0"/>
                </a:lnTo>
                <a:close/>
              </a:path>
            </a:pathLst>
          </a:custGeom>
          <a:ln w="38100">
            <a:solidFill>
              <a:srgbClr val="D0202F"/>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Tree>
    <p:extLst>
      <p:ext uri="{BB962C8B-B14F-4D97-AF65-F5344CB8AC3E}">
        <p14:creationId xmlns:p14="http://schemas.microsoft.com/office/powerpoint/2010/main" val="3932584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4ACF-B9B2-4341-9FDC-8D4D9048F0DF}"/>
              </a:ext>
            </a:extLst>
          </p:cNvPr>
          <p:cNvSpPr>
            <a:spLocks noGrp="1"/>
          </p:cNvSpPr>
          <p:nvPr>
            <p:ph type="title"/>
          </p:nvPr>
        </p:nvSpPr>
        <p:spPr>
          <a:solidFill>
            <a:schemeClr val="tx1"/>
          </a:solidFill>
        </p:spPr>
        <p:txBody>
          <a:bodyPr>
            <a:normAutofit fontScale="90000"/>
          </a:bodyPr>
          <a:lstStyle/>
          <a:p>
            <a:r>
              <a:rPr lang="en-US" dirty="0"/>
              <a:t>Radio Frequency Identification (RFID) – How does it work?</a:t>
            </a:r>
          </a:p>
        </p:txBody>
      </p:sp>
      <p:sp>
        <p:nvSpPr>
          <p:cNvPr id="4" name="Slide Number Placeholder 3">
            <a:extLst>
              <a:ext uri="{FF2B5EF4-FFF2-40B4-BE49-F238E27FC236}">
                <a16:creationId xmlns:a16="http://schemas.microsoft.com/office/drawing/2014/main" id="{194907AB-4D08-4BDD-9A6B-DE6CE451E592}"/>
              </a:ext>
            </a:extLst>
          </p:cNvPr>
          <p:cNvSpPr>
            <a:spLocks noGrp="1"/>
          </p:cNvSpPr>
          <p:nvPr>
            <p:ph type="sldNum" sz="quarter" idx="12"/>
          </p:nvPr>
        </p:nvSpPr>
        <p:spPr/>
        <p:txBody>
          <a:bodyPr/>
          <a:lstStyle/>
          <a:p>
            <a:fld id="{E91CA0B9-F148-4D36-99AA-F3695E16ED27}" type="slidenum">
              <a:rPr lang="en-US" smtClean="0"/>
              <a:pPr/>
              <a:t>33</a:t>
            </a:fld>
            <a:endParaRPr lang="en-US" dirty="0"/>
          </a:p>
        </p:txBody>
      </p:sp>
      <p:sp>
        <p:nvSpPr>
          <p:cNvPr id="5" name="Text Placeholder 4">
            <a:extLst>
              <a:ext uri="{FF2B5EF4-FFF2-40B4-BE49-F238E27FC236}">
                <a16:creationId xmlns:a16="http://schemas.microsoft.com/office/drawing/2014/main" id="{4DF7AD65-B518-42CB-B105-BFF0BFE7F602}"/>
              </a:ext>
            </a:extLst>
          </p:cNvPr>
          <p:cNvSpPr>
            <a:spLocks noGrp="1"/>
          </p:cNvSpPr>
          <p:nvPr>
            <p:ph type="body" sz="quarter" idx="13"/>
          </p:nvPr>
        </p:nvSpPr>
        <p:spPr/>
        <p:txBody>
          <a:bodyPr/>
          <a:lstStyle/>
          <a:p>
            <a:endParaRPr lang="en-US"/>
          </a:p>
        </p:txBody>
      </p:sp>
      <p:pic>
        <p:nvPicPr>
          <p:cNvPr id="6" name="Picture Placeholder 8">
            <a:extLst>
              <a:ext uri="{FF2B5EF4-FFF2-40B4-BE49-F238E27FC236}">
                <a16:creationId xmlns:a16="http://schemas.microsoft.com/office/drawing/2014/main" id="{37E39829-C533-449C-866A-C3331B000BB5}"/>
              </a:ext>
            </a:extLst>
          </p:cNvPr>
          <p:cNvPicPr>
            <a:picLocks noGrp="1" noChangeAspect="1"/>
          </p:cNvPicPr>
          <p:nvPr>
            <p:ph idx="1"/>
          </p:nvPr>
        </p:nvPicPr>
        <p:blipFill>
          <a:blip r:embed="rId2"/>
          <a:srcRect t="18381" b="18381"/>
          <a:stretch>
            <a:fillRect/>
          </a:stretch>
        </p:blipFill>
        <p:spPr>
          <a:xfrm>
            <a:off x="5359619" y="3583657"/>
            <a:ext cx="3199529" cy="2262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C572A759-6A51-4108-AA02-DFA0A04FC94B}">
              <ma14:wrappingTextBoxFlag xmlns:ma14="http://schemas.microsoft.com/office/mac/drawingml/2011/main" xmlns="" val="1"/>
            </a:ext>
          </a:extLst>
        </p:spPr>
      </p:pic>
      <p:pic>
        <p:nvPicPr>
          <p:cNvPr id="7" name="Picture 6">
            <a:extLst>
              <a:ext uri="{FF2B5EF4-FFF2-40B4-BE49-F238E27FC236}">
                <a16:creationId xmlns:a16="http://schemas.microsoft.com/office/drawing/2014/main" id="{51E7BD88-8068-4EAD-BE9A-EA9C3BC3B2F0}"/>
              </a:ext>
            </a:extLst>
          </p:cNvPr>
          <p:cNvPicPr>
            <a:picLocks noChangeAspect="1"/>
          </p:cNvPicPr>
          <p:nvPr/>
        </p:nvPicPr>
        <p:blipFill>
          <a:blip r:embed="rId3"/>
          <a:stretch>
            <a:fillRect/>
          </a:stretch>
        </p:blipFill>
        <p:spPr>
          <a:xfrm>
            <a:off x="7719237" y="1094971"/>
            <a:ext cx="1316850" cy="1310754"/>
          </a:xfrm>
          <a:prstGeom prst="rect">
            <a:avLst/>
          </a:prstGeom>
        </p:spPr>
      </p:pic>
      <p:pic>
        <p:nvPicPr>
          <p:cNvPr id="8" name="Picture 7">
            <a:extLst>
              <a:ext uri="{FF2B5EF4-FFF2-40B4-BE49-F238E27FC236}">
                <a16:creationId xmlns:a16="http://schemas.microsoft.com/office/drawing/2014/main" id="{3E517326-2C5C-4DF0-A853-FCDAFBAC40CD}"/>
              </a:ext>
            </a:extLst>
          </p:cNvPr>
          <p:cNvPicPr>
            <a:picLocks noChangeAspect="1"/>
          </p:cNvPicPr>
          <p:nvPr/>
        </p:nvPicPr>
        <p:blipFill>
          <a:blip r:embed="rId4"/>
          <a:stretch>
            <a:fillRect/>
          </a:stretch>
        </p:blipFill>
        <p:spPr>
          <a:xfrm>
            <a:off x="4973623" y="2272903"/>
            <a:ext cx="3037816" cy="1310754"/>
          </a:xfrm>
          <a:prstGeom prst="rect">
            <a:avLst/>
          </a:prstGeom>
          <a:ln>
            <a:noFill/>
          </a:ln>
          <a:effectLst>
            <a:softEdge rad="112500"/>
          </a:effectLst>
        </p:spPr>
      </p:pic>
      <p:sp>
        <p:nvSpPr>
          <p:cNvPr id="9" name="Rectangle 8">
            <a:extLst>
              <a:ext uri="{FF2B5EF4-FFF2-40B4-BE49-F238E27FC236}">
                <a16:creationId xmlns:a16="http://schemas.microsoft.com/office/drawing/2014/main" id="{183BA9B5-9CC0-498C-A839-325901D58801}"/>
              </a:ext>
            </a:extLst>
          </p:cNvPr>
          <p:cNvSpPr/>
          <p:nvPr/>
        </p:nvSpPr>
        <p:spPr>
          <a:xfrm>
            <a:off x="218825" y="1742299"/>
            <a:ext cx="4993513" cy="3893886"/>
          </a:xfrm>
          <a:prstGeom prst="rect">
            <a:avLst/>
          </a:prstGeom>
        </p:spPr>
        <p:txBody>
          <a:bodyPr wrap="square">
            <a:spAutoFit/>
          </a:bodyPr>
          <a:lstStyle/>
          <a:p>
            <a:pPr marL="387350" indent="-285750">
              <a:spcBef>
                <a:spcPts val="2400"/>
              </a:spcBef>
              <a:buFont typeface="Wingdings" panose="05000000000000000000" pitchFamily="2" charset="2"/>
              <a:buChar char="§"/>
            </a:pPr>
            <a:r>
              <a:rPr lang="en-US" sz="1600" b="0" i="1" dirty="0">
                <a:solidFill>
                  <a:schemeClr val="tx1"/>
                </a:solidFill>
                <a:latin typeface="+mn-lt"/>
              </a:rPr>
              <a:t>Reads a unique number embedded inside the card;  96-bit identifier</a:t>
            </a:r>
          </a:p>
          <a:p>
            <a:pPr marL="387350" indent="-285750">
              <a:spcBef>
                <a:spcPts val="2400"/>
              </a:spcBef>
              <a:buFont typeface="Wingdings" panose="05000000000000000000" pitchFamily="2" charset="2"/>
              <a:buChar char="§"/>
            </a:pPr>
            <a:r>
              <a:rPr lang="en-US" sz="1600" b="0" i="1" dirty="0">
                <a:solidFill>
                  <a:schemeClr val="tx1"/>
                </a:solidFill>
                <a:latin typeface="+mn-lt"/>
              </a:rPr>
              <a:t>Real time verification of information between DHS/CBP and </a:t>
            </a:r>
            <a:r>
              <a:rPr lang="en-US" sz="1600" i="1" dirty="0"/>
              <a:t>Tribal Nation </a:t>
            </a:r>
            <a:endParaRPr lang="en-US" sz="1600" b="0" i="1" dirty="0">
              <a:solidFill>
                <a:schemeClr val="tx1"/>
              </a:solidFill>
              <a:latin typeface="+mn-lt"/>
            </a:endParaRPr>
          </a:p>
          <a:p>
            <a:pPr marL="387350" indent="-285750">
              <a:spcBef>
                <a:spcPts val="2400"/>
              </a:spcBef>
              <a:buFont typeface="Wingdings" panose="05000000000000000000" pitchFamily="2" charset="2"/>
              <a:buChar char="§"/>
            </a:pPr>
            <a:r>
              <a:rPr lang="en-US" sz="1600" b="0" i="1" dirty="0">
                <a:solidFill>
                  <a:schemeClr val="tx1"/>
                </a:solidFill>
                <a:latin typeface="+mn-lt"/>
              </a:rPr>
              <a:t>The device will read no tribal personal information as it’s not stored on the card</a:t>
            </a:r>
          </a:p>
          <a:p>
            <a:pPr marL="387350" indent="-285750">
              <a:spcBef>
                <a:spcPts val="2400"/>
              </a:spcBef>
              <a:buFont typeface="Wingdings" panose="05000000000000000000" pitchFamily="2" charset="2"/>
              <a:buChar char="§"/>
            </a:pPr>
            <a:r>
              <a:rPr lang="en-US" sz="1600" i="1" dirty="0">
                <a:solidFill>
                  <a:schemeClr val="tx1"/>
                </a:solidFill>
                <a:latin typeface="+mn-lt"/>
              </a:rPr>
              <a:t>Push or Pull Method of Data Exchange</a:t>
            </a:r>
          </a:p>
          <a:p>
            <a:pPr defTabSz="395431">
              <a:lnSpc>
                <a:spcPct val="120000"/>
              </a:lnSpc>
              <a:defRPr sz="2232" i="1">
                <a:solidFill>
                  <a:srgbClr val="5E5E5E"/>
                </a:solidFill>
              </a:defRPr>
            </a:pPr>
            <a:endParaRPr lang="en-US" sz="1600" dirty="0">
              <a:solidFill>
                <a:schemeClr val="tx1"/>
              </a:solidFill>
            </a:endParaRPr>
          </a:p>
          <a:p>
            <a:pPr defTabSz="395431">
              <a:lnSpc>
                <a:spcPct val="120000"/>
              </a:lnSpc>
              <a:defRPr sz="2232" i="1">
                <a:solidFill>
                  <a:srgbClr val="5E5E5E"/>
                </a:solidFill>
              </a:defRPr>
            </a:pPr>
            <a:r>
              <a:rPr lang="en-US" sz="1600" dirty="0">
                <a:solidFill>
                  <a:schemeClr val="tx1"/>
                </a:solidFill>
              </a:rPr>
              <a:t>The RFID enables the electronic verification embedded in the card with the ability to read up to 20 feet proximity from a port of entry.</a:t>
            </a:r>
            <a:endParaRPr lang="en-US" sz="1600" i="1" dirty="0">
              <a:solidFill>
                <a:schemeClr val="tx1"/>
              </a:solidFill>
              <a:latin typeface="+mn-lt"/>
            </a:endParaRPr>
          </a:p>
        </p:txBody>
      </p:sp>
      <p:sp>
        <p:nvSpPr>
          <p:cNvPr id="10" name="TextBox 9">
            <a:extLst>
              <a:ext uri="{FF2B5EF4-FFF2-40B4-BE49-F238E27FC236}">
                <a16:creationId xmlns:a16="http://schemas.microsoft.com/office/drawing/2014/main" id="{05909ECA-0B92-4322-8112-3462151831E9}"/>
              </a:ext>
            </a:extLst>
          </p:cNvPr>
          <p:cNvSpPr txBox="1"/>
          <p:nvPr/>
        </p:nvSpPr>
        <p:spPr>
          <a:xfrm>
            <a:off x="5783518" y="2053704"/>
            <a:ext cx="1656740" cy="308546"/>
          </a:xfrm>
          <a:prstGeom prst="rect">
            <a:avLst/>
          </a:prstGeom>
        </p:spPr>
        <p:txBody>
          <a:bodyPr vert="horz" wrap="square" lIns="0" tIns="45720" rIns="0" bIns="45720" rtlCol="0" anchor="t">
            <a:normAutofit fontScale="5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800" b="1" dirty="0">
                <a:solidFill>
                  <a:srgbClr val="002776"/>
                </a:solidFill>
                <a:latin typeface="+mj-lt"/>
                <a:ea typeface="+mj-ea"/>
                <a:cs typeface="+mj-cs"/>
              </a:rPr>
              <a:t>Example of RFID</a:t>
            </a:r>
            <a:endParaRPr kumimoji="0" lang="en-US" sz="2800" b="1" i="0" u="none" strike="noStrike" kern="1200" cap="none" spc="0" normalizeH="0" baseline="0" noProof="0" dirty="0">
              <a:ln>
                <a:noFill/>
              </a:ln>
              <a:solidFill>
                <a:srgbClr val="002776"/>
              </a:solidFill>
              <a:effectLst/>
              <a:uLnTx/>
              <a:uFillTx/>
              <a:latin typeface="+mj-lt"/>
              <a:ea typeface="+mj-ea"/>
              <a:cs typeface="+mj-cs"/>
            </a:endParaRPr>
          </a:p>
        </p:txBody>
      </p:sp>
    </p:spTree>
    <p:extLst>
      <p:ext uri="{BB962C8B-B14F-4D97-AF65-F5344CB8AC3E}">
        <p14:creationId xmlns:p14="http://schemas.microsoft.com/office/powerpoint/2010/main" val="2228700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E0C-214C-4F05-8DAA-30D976FCCED6}"/>
              </a:ext>
            </a:extLst>
          </p:cNvPr>
          <p:cNvSpPr>
            <a:spLocks noGrp="1"/>
          </p:cNvSpPr>
          <p:nvPr>
            <p:ph type="title"/>
          </p:nvPr>
        </p:nvSpPr>
        <p:spPr>
          <a:solidFill>
            <a:schemeClr val="tx1"/>
          </a:solidFill>
        </p:spPr>
        <p:txBody>
          <a:bodyPr/>
          <a:lstStyle/>
          <a:p>
            <a:r>
              <a:rPr lang="en-US" dirty="0"/>
              <a:t>Secure Card Design Principals</a:t>
            </a:r>
          </a:p>
        </p:txBody>
      </p:sp>
      <p:sp>
        <p:nvSpPr>
          <p:cNvPr id="4" name="Slide Number Placeholder 3">
            <a:extLst>
              <a:ext uri="{FF2B5EF4-FFF2-40B4-BE49-F238E27FC236}">
                <a16:creationId xmlns:a16="http://schemas.microsoft.com/office/drawing/2014/main" id="{F1BDD3E9-A691-4D10-948A-F5549580BA0C}"/>
              </a:ext>
            </a:extLst>
          </p:cNvPr>
          <p:cNvSpPr>
            <a:spLocks noGrp="1"/>
          </p:cNvSpPr>
          <p:nvPr>
            <p:ph type="sldNum" sz="quarter" idx="12"/>
          </p:nvPr>
        </p:nvSpPr>
        <p:spPr/>
        <p:txBody>
          <a:bodyPr/>
          <a:lstStyle/>
          <a:p>
            <a:fld id="{E91CA0B9-F148-4D36-99AA-F3695E16ED27}" type="slidenum">
              <a:rPr lang="en-US" smtClean="0"/>
              <a:pPr/>
              <a:t>34</a:t>
            </a:fld>
            <a:endParaRPr lang="en-US" dirty="0"/>
          </a:p>
        </p:txBody>
      </p:sp>
      <p:sp>
        <p:nvSpPr>
          <p:cNvPr id="5" name="Text Placeholder 4">
            <a:extLst>
              <a:ext uri="{FF2B5EF4-FFF2-40B4-BE49-F238E27FC236}">
                <a16:creationId xmlns:a16="http://schemas.microsoft.com/office/drawing/2014/main" id="{FB58BB4D-2514-43EA-B4D3-AF06C5909C90}"/>
              </a:ext>
            </a:extLst>
          </p:cNvPr>
          <p:cNvSpPr>
            <a:spLocks noGrp="1"/>
          </p:cNvSpPr>
          <p:nvPr>
            <p:ph type="body" sz="quarter" idx="13"/>
          </p:nvPr>
        </p:nvSpPr>
        <p:spPr/>
        <p:txBody>
          <a:bodyPr/>
          <a:lstStyle/>
          <a:p>
            <a:endParaRPr lang="en-US"/>
          </a:p>
        </p:txBody>
      </p:sp>
      <p:pic>
        <p:nvPicPr>
          <p:cNvPr id="6" name="Content Placeholder 5">
            <a:extLst>
              <a:ext uri="{FF2B5EF4-FFF2-40B4-BE49-F238E27FC236}">
                <a16:creationId xmlns:a16="http://schemas.microsoft.com/office/drawing/2014/main" id="{3DC92C5A-4A1E-4741-930B-52705D9FA26C}"/>
              </a:ext>
            </a:extLst>
          </p:cNvPr>
          <p:cNvPicPr>
            <a:picLocks noGrp="1" noChangeAspect="1"/>
          </p:cNvPicPr>
          <p:nvPr>
            <p:ph idx="1"/>
          </p:nvPr>
        </p:nvPicPr>
        <p:blipFill>
          <a:blip r:embed="rId2"/>
          <a:stretch>
            <a:fillRect/>
          </a:stretch>
        </p:blipFill>
        <p:spPr>
          <a:xfrm>
            <a:off x="7827150" y="1053006"/>
            <a:ext cx="1316850" cy="1310754"/>
          </a:xfrm>
          <a:prstGeom prst="rect">
            <a:avLst/>
          </a:prstGeom>
        </p:spPr>
      </p:pic>
      <p:pic>
        <p:nvPicPr>
          <p:cNvPr id="21" name="Picture 20">
            <a:extLst>
              <a:ext uri="{FF2B5EF4-FFF2-40B4-BE49-F238E27FC236}">
                <a16:creationId xmlns:a16="http://schemas.microsoft.com/office/drawing/2014/main" id="{6AE4C3C3-A475-423F-907B-89D13D849978}"/>
              </a:ext>
            </a:extLst>
          </p:cNvPr>
          <p:cNvPicPr>
            <a:picLocks noChangeAspect="1"/>
          </p:cNvPicPr>
          <p:nvPr/>
        </p:nvPicPr>
        <p:blipFill>
          <a:blip r:embed="rId3"/>
          <a:stretch>
            <a:fillRect/>
          </a:stretch>
        </p:blipFill>
        <p:spPr>
          <a:xfrm>
            <a:off x="200945" y="1708383"/>
            <a:ext cx="7996518" cy="3904641"/>
          </a:xfrm>
          <a:prstGeom prst="rect">
            <a:avLst/>
          </a:prstGeom>
        </p:spPr>
      </p:pic>
    </p:spTree>
    <p:extLst>
      <p:ext uri="{BB962C8B-B14F-4D97-AF65-F5344CB8AC3E}">
        <p14:creationId xmlns:p14="http://schemas.microsoft.com/office/powerpoint/2010/main" val="1156488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8FF60-0862-479A-B8D3-1838FBE08C39}"/>
              </a:ext>
            </a:extLst>
          </p:cNvPr>
          <p:cNvSpPr>
            <a:spLocks noGrp="1"/>
          </p:cNvSpPr>
          <p:nvPr>
            <p:ph type="title"/>
          </p:nvPr>
        </p:nvSpPr>
        <p:spPr>
          <a:solidFill>
            <a:schemeClr val="tx1"/>
          </a:solidFill>
        </p:spPr>
        <p:txBody>
          <a:bodyPr/>
          <a:lstStyle/>
          <a:p>
            <a:r>
              <a:rPr lang="en-US" dirty="0"/>
              <a:t>Examples of Security Card Features</a:t>
            </a:r>
          </a:p>
        </p:txBody>
      </p:sp>
      <p:pic>
        <p:nvPicPr>
          <p:cNvPr id="6" name="Content Placeholder 5">
            <a:extLst>
              <a:ext uri="{FF2B5EF4-FFF2-40B4-BE49-F238E27FC236}">
                <a16:creationId xmlns:a16="http://schemas.microsoft.com/office/drawing/2014/main" id="{421A2A25-76CE-4311-B8B5-0E1FDC0D99FC}"/>
              </a:ext>
            </a:extLst>
          </p:cNvPr>
          <p:cNvPicPr>
            <a:picLocks noGrp="1" noChangeAspect="1"/>
          </p:cNvPicPr>
          <p:nvPr>
            <p:ph idx="1"/>
          </p:nvPr>
        </p:nvPicPr>
        <p:blipFill>
          <a:blip r:embed="rId2"/>
          <a:stretch>
            <a:fillRect/>
          </a:stretch>
        </p:blipFill>
        <p:spPr>
          <a:xfrm>
            <a:off x="7827150" y="1061971"/>
            <a:ext cx="1316850" cy="1310754"/>
          </a:xfrm>
          <a:prstGeom prst="rect">
            <a:avLst/>
          </a:prstGeom>
        </p:spPr>
      </p:pic>
      <p:sp>
        <p:nvSpPr>
          <p:cNvPr id="4" name="Slide Number Placeholder 3">
            <a:extLst>
              <a:ext uri="{FF2B5EF4-FFF2-40B4-BE49-F238E27FC236}">
                <a16:creationId xmlns:a16="http://schemas.microsoft.com/office/drawing/2014/main" id="{662DC286-2789-4B0D-837A-4E16553101D9}"/>
              </a:ext>
            </a:extLst>
          </p:cNvPr>
          <p:cNvSpPr>
            <a:spLocks noGrp="1"/>
          </p:cNvSpPr>
          <p:nvPr>
            <p:ph type="sldNum" sz="quarter" idx="12"/>
          </p:nvPr>
        </p:nvSpPr>
        <p:spPr/>
        <p:txBody>
          <a:bodyPr/>
          <a:lstStyle/>
          <a:p>
            <a:fld id="{E91CA0B9-F148-4D36-99AA-F3695E16ED27}" type="slidenum">
              <a:rPr lang="en-US" smtClean="0"/>
              <a:pPr/>
              <a:t>35</a:t>
            </a:fld>
            <a:endParaRPr lang="en-US" dirty="0"/>
          </a:p>
        </p:txBody>
      </p:sp>
      <p:sp>
        <p:nvSpPr>
          <p:cNvPr id="5" name="Text Placeholder 4">
            <a:extLst>
              <a:ext uri="{FF2B5EF4-FFF2-40B4-BE49-F238E27FC236}">
                <a16:creationId xmlns:a16="http://schemas.microsoft.com/office/drawing/2014/main" id="{622AE34E-27C5-4506-A43C-75B14E8AEAD9}"/>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51D721B9-E647-4C8A-A819-3944F6F264EB}"/>
              </a:ext>
            </a:extLst>
          </p:cNvPr>
          <p:cNvPicPr>
            <a:picLocks noChangeAspect="1"/>
          </p:cNvPicPr>
          <p:nvPr/>
        </p:nvPicPr>
        <p:blipFill>
          <a:blip r:embed="rId3"/>
          <a:stretch>
            <a:fillRect/>
          </a:stretch>
        </p:blipFill>
        <p:spPr>
          <a:xfrm>
            <a:off x="-609600" y="1471591"/>
            <a:ext cx="8626171" cy="4606479"/>
          </a:xfrm>
          <a:prstGeom prst="rect">
            <a:avLst/>
          </a:prstGeom>
        </p:spPr>
      </p:pic>
    </p:spTree>
    <p:extLst>
      <p:ext uri="{BB962C8B-B14F-4D97-AF65-F5344CB8AC3E}">
        <p14:creationId xmlns:p14="http://schemas.microsoft.com/office/powerpoint/2010/main" val="3526761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8F075-4709-4B70-A374-C4915E79B0E7}"/>
              </a:ext>
            </a:extLst>
          </p:cNvPr>
          <p:cNvSpPr>
            <a:spLocks noGrp="1"/>
          </p:cNvSpPr>
          <p:nvPr>
            <p:ph type="title"/>
          </p:nvPr>
        </p:nvSpPr>
        <p:spPr>
          <a:solidFill>
            <a:schemeClr val="tx1"/>
          </a:solidFill>
        </p:spPr>
        <p:txBody>
          <a:bodyPr/>
          <a:lstStyle/>
          <a:p>
            <a:r>
              <a:rPr lang="en-US" dirty="0"/>
              <a:t>Current Client Tribal Nations</a:t>
            </a:r>
          </a:p>
        </p:txBody>
      </p:sp>
      <p:pic>
        <p:nvPicPr>
          <p:cNvPr id="6" name="Content Placeholder 5">
            <a:extLst>
              <a:ext uri="{FF2B5EF4-FFF2-40B4-BE49-F238E27FC236}">
                <a16:creationId xmlns:a16="http://schemas.microsoft.com/office/drawing/2014/main" id="{DA4D532C-A875-45BD-AEB2-EE82011FDD72}"/>
              </a:ext>
            </a:extLst>
          </p:cNvPr>
          <p:cNvPicPr>
            <a:picLocks noGrp="1" noChangeAspect="1"/>
          </p:cNvPicPr>
          <p:nvPr>
            <p:ph idx="1"/>
          </p:nvPr>
        </p:nvPicPr>
        <p:blipFill>
          <a:blip r:embed="rId2"/>
          <a:stretch>
            <a:fillRect/>
          </a:stretch>
        </p:blipFill>
        <p:spPr>
          <a:xfrm>
            <a:off x="6556845" y="3225166"/>
            <a:ext cx="2320276" cy="1980960"/>
          </a:xfrm>
          <a:prstGeom prst="rect">
            <a:avLst/>
          </a:prstGeom>
        </p:spPr>
      </p:pic>
      <p:sp>
        <p:nvSpPr>
          <p:cNvPr id="4" name="Slide Number Placeholder 3">
            <a:extLst>
              <a:ext uri="{FF2B5EF4-FFF2-40B4-BE49-F238E27FC236}">
                <a16:creationId xmlns:a16="http://schemas.microsoft.com/office/drawing/2014/main" id="{0BDE6DEA-4D1F-415C-98DA-B26F28E52D42}"/>
              </a:ext>
            </a:extLst>
          </p:cNvPr>
          <p:cNvSpPr>
            <a:spLocks noGrp="1"/>
          </p:cNvSpPr>
          <p:nvPr>
            <p:ph type="sldNum" sz="quarter" idx="12"/>
          </p:nvPr>
        </p:nvSpPr>
        <p:spPr>
          <a:xfrm>
            <a:off x="8035979" y="5827661"/>
            <a:ext cx="956452" cy="246063"/>
          </a:xfrm>
        </p:spPr>
        <p:txBody>
          <a:bodyPr/>
          <a:lstStyle/>
          <a:p>
            <a:fld id="{E91CA0B9-F148-4D36-99AA-F3695E16ED27}" type="slidenum">
              <a:rPr lang="en-US" smtClean="0"/>
              <a:pPr/>
              <a:t>36</a:t>
            </a:fld>
            <a:endParaRPr lang="en-US" dirty="0"/>
          </a:p>
        </p:txBody>
      </p:sp>
      <p:sp>
        <p:nvSpPr>
          <p:cNvPr id="5" name="Text Placeholder 4">
            <a:extLst>
              <a:ext uri="{FF2B5EF4-FFF2-40B4-BE49-F238E27FC236}">
                <a16:creationId xmlns:a16="http://schemas.microsoft.com/office/drawing/2014/main" id="{2A8F300F-6DFD-4EA8-BD08-CAE368FF4ADE}"/>
              </a:ext>
            </a:extLst>
          </p:cNvPr>
          <p:cNvSpPr>
            <a:spLocks noGrp="1"/>
          </p:cNvSpPr>
          <p:nvPr>
            <p:ph type="body" sz="quarter" idx="13"/>
          </p:nvPr>
        </p:nvSpPr>
        <p:spPr/>
        <p:txBody>
          <a:bodyPr/>
          <a:lstStyle/>
          <a:p>
            <a:endParaRPr lang="en-US"/>
          </a:p>
        </p:txBody>
      </p:sp>
      <p:pic>
        <p:nvPicPr>
          <p:cNvPr id="9" name="Picture 8">
            <a:extLst>
              <a:ext uri="{FF2B5EF4-FFF2-40B4-BE49-F238E27FC236}">
                <a16:creationId xmlns:a16="http://schemas.microsoft.com/office/drawing/2014/main" id="{5D4CCA14-C364-4404-BEEC-AEF887F05885}"/>
              </a:ext>
            </a:extLst>
          </p:cNvPr>
          <p:cNvPicPr>
            <a:picLocks noChangeAspect="1"/>
          </p:cNvPicPr>
          <p:nvPr/>
        </p:nvPicPr>
        <p:blipFill>
          <a:blip r:embed="rId3"/>
          <a:stretch>
            <a:fillRect/>
          </a:stretch>
        </p:blipFill>
        <p:spPr>
          <a:xfrm>
            <a:off x="5488196" y="1030339"/>
            <a:ext cx="3419713" cy="2149893"/>
          </a:xfrm>
          <a:prstGeom prst="rect">
            <a:avLst/>
          </a:prstGeom>
        </p:spPr>
      </p:pic>
      <p:sp>
        <p:nvSpPr>
          <p:cNvPr id="10" name="TextBox 9">
            <a:extLst>
              <a:ext uri="{FF2B5EF4-FFF2-40B4-BE49-F238E27FC236}">
                <a16:creationId xmlns:a16="http://schemas.microsoft.com/office/drawing/2014/main" id="{CF5562BE-46DE-4CD4-A0E4-A462CEDF1B43}"/>
              </a:ext>
            </a:extLst>
          </p:cNvPr>
          <p:cNvSpPr txBox="1"/>
          <p:nvPr/>
        </p:nvSpPr>
        <p:spPr>
          <a:xfrm>
            <a:off x="266879" y="1153450"/>
            <a:ext cx="5380886"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1500" dirty="0">
                <a:solidFill>
                  <a:schemeClr val="tx1"/>
                </a:solidFill>
                <a:latin typeface="+mn-lt"/>
                <a:ea typeface="+mn-ea"/>
                <a:cs typeface="+mn-cs"/>
                <a:sym typeface="Helvetica Neue"/>
              </a:rPr>
              <a:t>Nine (9) Current Client Tribes</a:t>
            </a:r>
            <a:r>
              <a:rPr lang="en-US" sz="1500" b="0" dirty="0">
                <a:solidFill>
                  <a:schemeClr val="tx1"/>
                </a:solidFill>
                <a:latin typeface="+mn-lt"/>
                <a:ea typeface="+mn-ea"/>
                <a:cs typeface="+mn-cs"/>
                <a:sym typeface="Helvetica Neue"/>
              </a:rPr>
              <a:t>: </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Hydaburg Tribe of Alaska *</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Confederated Tribes of the Colville Reservations of Washington</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Puyallup Tribe of Washington</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Kickapoo Traditional Tribe of Texas *</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Kootenai Tribe of Idaho *</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Prairie Band Potawatomi Nation of Kansas *</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Muckleshoot Indian Tribe of Washington</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Cayuga Nation of New York State *</a:t>
            </a:r>
          </a:p>
          <a:p>
            <a:pPr marL="285750" indent="-285750" algn="l">
              <a:lnSpc>
                <a:spcPct val="150000"/>
              </a:lnSpc>
              <a:buFont typeface="Arial" panose="020B0604020202020204" pitchFamily="34" charset="0"/>
              <a:buChar char="•"/>
            </a:pPr>
            <a:r>
              <a:rPr lang="en-US" sz="1500" b="0" dirty="0">
                <a:solidFill>
                  <a:schemeClr val="tx1"/>
                </a:solidFill>
                <a:latin typeface="+mn-lt"/>
                <a:ea typeface="+mn-ea"/>
                <a:cs typeface="+mn-cs"/>
                <a:sym typeface="Helvetica Neue"/>
              </a:rPr>
              <a:t>N</a:t>
            </a:r>
            <a:r>
              <a:rPr lang="en-US" sz="1500" b="0" dirty="0">
                <a:solidFill>
                  <a:schemeClr val="tx1"/>
                </a:solidFill>
                <a:latin typeface="+mn-lt"/>
                <a:ea typeface="+mn-ea"/>
                <a:cs typeface="+mn-cs"/>
              </a:rPr>
              <a:t>orthern Cheyenne Tribe of Montana *</a:t>
            </a:r>
            <a:endParaRPr lang="en-US" sz="1500" b="0" dirty="0">
              <a:solidFill>
                <a:schemeClr val="tx1"/>
              </a:solidFill>
              <a:latin typeface="+mn-lt"/>
              <a:ea typeface="+mn-ea"/>
              <a:cs typeface="+mn-cs"/>
              <a:sym typeface="Helvetica Neue"/>
            </a:endParaRPr>
          </a:p>
        </p:txBody>
      </p:sp>
      <p:pic>
        <p:nvPicPr>
          <p:cNvPr id="11" name="Picture 10">
            <a:extLst>
              <a:ext uri="{FF2B5EF4-FFF2-40B4-BE49-F238E27FC236}">
                <a16:creationId xmlns:a16="http://schemas.microsoft.com/office/drawing/2014/main" id="{7BB19B12-0D47-4A82-9B67-7F7ED5E8C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1958" y="4978012"/>
            <a:ext cx="2088382" cy="1307384"/>
          </a:xfrm>
          <a:prstGeom prst="rect">
            <a:avLst/>
          </a:prstGeom>
        </p:spPr>
      </p:pic>
      <p:pic>
        <p:nvPicPr>
          <p:cNvPr id="12" name="Picture 11">
            <a:extLst>
              <a:ext uri="{FF2B5EF4-FFF2-40B4-BE49-F238E27FC236}">
                <a16:creationId xmlns:a16="http://schemas.microsoft.com/office/drawing/2014/main" id="{86871011-DCCD-48F0-B5E4-00E717E833F7}"/>
              </a:ext>
            </a:extLst>
          </p:cNvPr>
          <p:cNvPicPr>
            <a:picLocks noChangeAspect="1"/>
          </p:cNvPicPr>
          <p:nvPr/>
        </p:nvPicPr>
        <p:blipFill>
          <a:blip r:embed="rId5"/>
          <a:stretch>
            <a:fillRect/>
          </a:stretch>
        </p:blipFill>
        <p:spPr>
          <a:xfrm>
            <a:off x="3020811" y="4963359"/>
            <a:ext cx="2153986" cy="1362289"/>
          </a:xfrm>
          <a:prstGeom prst="rect">
            <a:avLst/>
          </a:prstGeom>
        </p:spPr>
      </p:pic>
      <p:pic>
        <p:nvPicPr>
          <p:cNvPr id="13" name="Picture 12" descr="A close-up of a currency note&#10;&#10;Description automatically generated with low confidence">
            <a:extLst>
              <a:ext uri="{FF2B5EF4-FFF2-40B4-BE49-F238E27FC236}">
                <a16:creationId xmlns:a16="http://schemas.microsoft.com/office/drawing/2014/main" id="{A1B04FF4-C207-447B-83EA-D2FAD2B6C951}"/>
              </a:ext>
            </a:extLst>
          </p:cNvPr>
          <p:cNvPicPr/>
          <p:nvPr/>
        </p:nvPicPr>
        <p:blipFill>
          <a:blip r:embed="rId6"/>
          <a:stretch>
            <a:fillRect/>
          </a:stretch>
        </p:blipFill>
        <p:spPr>
          <a:xfrm>
            <a:off x="629795" y="4978012"/>
            <a:ext cx="2143125" cy="1355725"/>
          </a:xfrm>
          <a:prstGeom prst="rect">
            <a:avLst/>
          </a:prstGeom>
        </p:spPr>
      </p:pic>
    </p:spTree>
    <p:extLst>
      <p:ext uri="{BB962C8B-B14F-4D97-AF65-F5344CB8AC3E}">
        <p14:creationId xmlns:p14="http://schemas.microsoft.com/office/powerpoint/2010/main" val="483008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BFA2-5C2E-491C-912A-914E7E97AD72}"/>
              </a:ext>
            </a:extLst>
          </p:cNvPr>
          <p:cNvSpPr>
            <a:spLocks noGrp="1"/>
          </p:cNvSpPr>
          <p:nvPr>
            <p:ph type="title"/>
          </p:nvPr>
        </p:nvSpPr>
        <p:spPr>
          <a:solidFill>
            <a:schemeClr val="tx1"/>
          </a:solidFill>
        </p:spPr>
        <p:txBody>
          <a:bodyPr/>
          <a:lstStyle/>
          <a:p>
            <a:r>
              <a:rPr lang="en-US" dirty="0"/>
              <a:t>ETC Production Outsourcing Journey </a:t>
            </a:r>
          </a:p>
        </p:txBody>
      </p:sp>
      <p:pic>
        <p:nvPicPr>
          <p:cNvPr id="7" name="Content Placeholder 6">
            <a:extLst>
              <a:ext uri="{FF2B5EF4-FFF2-40B4-BE49-F238E27FC236}">
                <a16:creationId xmlns:a16="http://schemas.microsoft.com/office/drawing/2014/main" id="{B7813167-D322-467C-B9D7-6B08DE08CA73}"/>
              </a:ext>
            </a:extLst>
          </p:cNvPr>
          <p:cNvPicPr>
            <a:picLocks noGrp="1" noChangeAspect="1"/>
          </p:cNvPicPr>
          <p:nvPr>
            <p:ph idx="1"/>
          </p:nvPr>
        </p:nvPicPr>
        <p:blipFill>
          <a:blip r:embed="rId2"/>
          <a:stretch>
            <a:fillRect/>
          </a:stretch>
        </p:blipFill>
        <p:spPr>
          <a:xfrm>
            <a:off x="334855" y="1488609"/>
            <a:ext cx="7966894" cy="4388222"/>
          </a:xfrm>
          <a:prstGeom prst="rect">
            <a:avLst/>
          </a:prstGeom>
        </p:spPr>
      </p:pic>
      <p:sp>
        <p:nvSpPr>
          <p:cNvPr id="4" name="Slide Number Placeholder 3">
            <a:extLst>
              <a:ext uri="{FF2B5EF4-FFF2-40B4-BE49-F238E27FC236}">
                <a16:creationId xmlns:a16="http://schemas.microsoft.com/office/drawing/2014/main" id="{C0A609A1-5A0A-45D7-8C90-37BABA77A283}"/>
              </a:ext>
            </a:extLst>
          </p:cNvPr>
          <p:cNvSpPr>
            <a:spLocks noGrp="1"/>
          </p:cNvSpPr>
          <p:nvPr>
            <p:ph type="sldNum" sz="quarter" idx="12"/>
          </p:nvPr>
        </p:nvSpPr>
        <p:spPr/>
        <p:txBody>
          <a:bodyPr/>
          <a:lstStyle/>
          <a:p>
            <a:fld id="{E91CA0B9-F148-4D36-99AA-F3695E16ED27}" type="slidenum">
              <a:rPr lang="en-US" smtClean="0"/>
              <a:pPr/>
              <a:t>37</a:t>
            </a:fld>
            <a:endParaRPr lang="en-US" dirty="0"/>
          </a:p>
        </p:txBody>
      </p:sp>
      <p:sp>
        <p:nvSpPr>
          <p:cNvPr id="5" name="Text Placeholder 4">
            <a:extLst>
              <a:ext uri="{FF2B5EF4-FFF2-40B4-BE49-F238E27FC236}">
                <a16:creationId xmlns:a16="http://schemas.microsoft.com/office/drawing/2014/main" id="{25C835CE-75D3-4320-AAA9-50C2B901F754}"/>
              </a:ext>
            </a:extLst>
          </p:cNvPr>
          <p:cNvSpPr>
            <a:spLocks noGrp="1"/>
          </p:cNvSpPr>
          <p:nvPr>
            <p:ph type="body" sz="quarter" idx="13"/>
          </p:nvPr>
        </p:nvSpPr>
        <p:spPr/>
        <p:txBody>
          <a:bodyPr/>
          <a:lstStyle/>
          <a:p>
            <a:endParaRPr lang="en-US"/>
          </a:p>
        </p:txBody>
      </p:sp>
      <p:pic>
        <p:nvPicPr>
          <p:cNvPr id="8" name="Picture 7">
            <a:extLst>
              <a:ext uri="{FF2B5EF4-FFF2-40B4-BE49-F238E27FC236}">
                <a16:creationId xmlns:a16="http://schemas.microsoft.com/office/drawing/2014/main" id="{BCD26C2F-9AFE-4C9E-B680-A306BB036E57}"/>
              </a:ext>
            </a:extLst>
          </p:cNvPr>
          <p:cNvPicPr>
            <a:picLocks noChangeAspect="1"/>
          </p:cNvPicPr>
          <p:nvPr/>
        </p:nvPicPr>
        <p:blipFill>
          <a:blip r:embed="rId3"/>
          <a:stretch>
            <a:fillRect/>
          </a:stretch>
        </p:blipFill>
        <p:spPr>
          <a:xfrm>
            <a:off x="7827150" y="1007317"/>
            <a:ext cx="1316850" cy="1310754"/>
          </a:xfrm>
          <a:prstGeom prst="rect">
            <a:avLst/>
          </a:prstGeom>
        </p:spPr>
      </p:pic>
    </p:spTree>
    <p:extLst>
      <p:ext uri="{BB962C8B-B14F-4D97-AF65-F5344CB8AC3E}">
        <p14:creationId xmlns:p14="http://schemas.microsoft.com/office/powerpoint/2010/main" val="2883048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CA5A-ED06-45E6-AC38-63A350421ECA}"/>
              </a:ext>
            </a:extLst>
          </p:cNvPr>
          <p:cNvSpPr>
            <a:spLocks noGrp="1"/>
          </p:cNvSpPr>
          <p:nvPr>
            <p:ph type="title"/>
          </p:nvPr>
        </p:nvSpPr>
        <p:spPr>
          <a:solidFill>
            <a:schemeClr val="tx1"/>
          </a:solidFill>
        </p:spPr>
        <p:txBody>
          <a:bodyPr/>
          <a:lstStyle/>
          <a:p>
            <a:r>
              <a:rPr lang="en-US" dirty="0"/>
              <a:t>Next Steps…</a:t>
            </a:r>
          </a:p>
        </p:txBody>
      </p:sp>
      <p:sp>
        <p:nvSpPr>
          <p:cNvPr id="4" name="Slide Number Placeholder 3">
            <a:extLst>
              <a:ext uri="{FF2B5EF4-FFF2-40B4-BE49-F238E27FC236}">
                <a16:creationId xmlns:a16="http://schemas.microsoft.com/office/drawing/2014/main" id="{423FCE13-36F9-439F-AF96-4434F09E7DD6}"/>
              </a:ext>
            </a:extLst>
          </p:cNvPr>
          <p:cNvSpPr>
            <a:spLocks noGrp="1"/>
          </p:cNvSpPr>
          <p:nvPr>
            <p:ph type="sldNum" sz="quarter" idx="12"/>
          </p:nvPr>
        </p:nvSpPr>
        <p:spPr/>
        <p:txBody>
          <a:bodyPr/>
          <a:lstStyle/>
          <a:p>
            <a:fld id="{E91CA0B9-F148-4D36-99AA-F3695E16ED27}" type="slidenum">
              <a:rPr lang="en-US" smtClean="0"/>
              <a:pPr/>
              <a:t>38</a:t>
            </a:fld>
            <a:endParaRPr lang="en-US" dirty="0"/>
          </a:p>
        </p:txBody>
      </p:sp>
      <p:sp>
        <p:nvSpPr>
          <p:cNvPr id="5" name="Text Placeholder 4">
            <a:extLst>
              <a:ext uri="{FF2B5EF4-FFF2-40B4-BE49-F238E27FC236}">
                <a16:creationId xmlns:a16="http://schemas.microsoft.com/office/drawing/2014/main" id="{97398B67-5A24-45F5-B56D-622C1695DE61}"/>
              </a:ext>
            </a:extLst>
          </p:cNvPr>
          <p:cNvSpPr>
            <a:spLocks noGrp="1"/>
          </p:cNvSpPr>
          <p:nvPr>
            <p:ph type="body" sz="quarter" idx="13"/>
          </p:nvPr>
        </p:nvSpPr>
        <p:spPr/>
        <p:txBody>
          <a:bodyPr/>
          <a:lstStyle/>
          <a:p>
            <a:endParaRPr lang="en-US"/>
          </a:p>
        </p:txBody>
      </p:sp>
      <p:sp>
        <p:nvSpPr>
          <p:cNvPr id="6" name="Content Placeholder 5">
            <a:extLst>
              <a:ext uri="{FF2B5EF4-FFF2-40B4-BE49-F238E27FC236}">
                <a16:creationId xmlns:a16="http://schemas.microsoft.com/office/drawing/2014/main" id="{BC39437C-F7C2-44AF-B784-C09B662DD377}"/>
              </a:ext>
            </a:extLst>
          </p:cNvPr>
          <p:cNvSpPr txBox="1">
            <a:spLocks noGrp="1"/>
          </p:cNvSpPr>
          <p:nvPr>
            <p:ph idx="1"/>
          </p:nvPr>
        </p:nvSpPr>
        <p:spPr>
          <a:xfrm>
            <a:off x="349624" y="1010622"/>
            <a:ext cx="8543364"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buFont typeface="Wingdings" panose="05000000000000000000" pitchFamily="2" charset="2"/>
              <a:buChar char="ü"/>
            </a:pPr>
            <a:r>
              <a:rPr lang="en-US" dirty="0">
                <a:solidFill>
                  <a:schemeClr val="tx1"/>
                </a:solidFill>
                <a:latin typeface="+mn-lt"/>
                <a:ea typeface="+mn-ea"/>
                <a:cs typeface="+mn-cs"/>
                <a:sym typeface="Helvetica Neue"/>
              </a:rPr>
              <a:t>Contact </a:t>
            </a:r>
            <a:r>
              <a:rPr lang="en-US" dirty="0">
                <a:solidFill>
                  <a:schemeClr val="tx1"/>
                </a:solidFill>
                <a:sym typeface="Helvetica Neue"/>
              </a:rPr>
              <a:t>the Sacred Path</a:t>
            </a:r>
          </a:p>
          <a:p>
            <a:pPr marL="0" indent="0" algn="l">
              <a:buNone/>
            </a:pPr>
            <a:r>
              <a:rPr lang="en-US" dirty="0">
                <a:solidFill>
                  <a:schemeClr val="tx1"/>
                </a:solidFill>
                <a:sym typeface="Helvetica Neue"/>
              </a:rPr>
              <a:t>	Marisela C. </a:t>
            </a:r>
            <a:r>
              <a:rPr lang="en-US" dirty="0" err="1">
                <a:solidFill>
                  <a:schemeClr val="tx1"/>
                </a:solidFill>
                <a:sym typeface="Helvetica Neue"/>
              </a:rPr>
              <a:t>Nuñez</a:t>
            </a:r>
            <a:r>
              <a:rPr lang="en-US" dirty="0">
                <a:solidFill>
                  <a:schemeClr val="tx1"/>
                </a:solidFill>
                <a:sym typeface="Helvetica Neue"/>
              </a:rPr>
              <a:t>, Sacred Path/Enrollment Director</a:t>
            </a:r>
          </a:p>
          <a:p>
            <a:pPr marL="0" indent="0" algn="l">
              <a:buNone/>
            </a:pPr>
            <a:r>
              <a:rPr lang="en-US" dirty="0">
                <a:solidFill>
                  <a:schemeClr val="tx1"/>
                </a:solidFill>
                <a:sym typeface="Helvetica Neue"/>
              </a:rPr>
              <a:t>	(520) 975-3594  </a:t>
            </a:r>
          </a:p>
          <a:p>
            <a:pPr marL="0" indent="0" algn="l">
              <a:buNone/>
            </a:pPr>
            <a:r>
              <a:rPr lang="en-US" dirty="0">
                <a:solidFill>
                  <a:schemeClr val="tx1"/>
                </a:solidFill>
                <a:sym typeface="Helvetica Neue"/>
              </a:rPr>
              <a:t>	</a:t>
            </a:r>
            <a:r>
              <a:rPr lang="en-US" dirty="0">
                <a:solidFill>
                  <a:schemeClr val="tx1"/>
                </a:solidFill>
                <a:sym typeface="Helvetica Neue"/>
                <a:hlinkClick r:id="rId2"/>
              </a:rPr>
              <a:t>www.SacredPath.net</a:t>
            </a:r>
            <a:endParaRPr lang="en-US" dirty="0">
              <a:solidFill>
                <a:schemeClr val="tx1"/>
              </a:solidFill>
              <a:sym typeface="Helvetica Neue"/>
            </a:endParaRPr>
          </a:p>
          <a:p>
            <a:pPr marL="0" indent="0" algn="l">
              <a:buNone/>
            </a:pPr>
            <a:endParaRPr lang="en-US" dirty="0">
              <a:solidFill>
                <a:schemeClr val="tx1"/>
              </a:solidFill>
              <a:sym typeface="Helvetica Neue"/>
            </a:endParaRPr>
          </a:p>
          <a:p>
            <a:pPr algn="l">
              <a:buFont typeface="Wingdings" panose="05000000000000000000" pitchFamily="2" charset="2"/>
              <a:buChar char="ü"/>
            </a:pPr>
            <a:r>
              <a:rPr lang="en-US" dirty="0">
                <a:solidFill>
                  <a:schemeClr val="tx1"/>
                </a:solidFill>
                <a:sym typeface="Helvetica Neue"/>
              </a:rPr>
              <a:t>Complete a Readiness Assessment and Set-up Conference Call</a:t>
            </a:r>
          </a:p>
          <a:p>
            <a:pPr marL="0" indent="0" algn="l">
              <a:buNone/>
            </a:pPr>
            <a:r>
              <a:rPr lang="en-US" dirty="0">
                <a:solidFill>
                  <a:schemeClr val="tx1"/>
                </a:solidFill>
                <a:sym typeface="Helvetica Neue"/>
              </a:rPr>
              <a:t> </a:t>
            </a:r>
          </a:p>
          <a:p>
            <a:pPr algn="l">
              <a:buFont typeface="Wingdings" panose="05000000000000000000" pitchFamily="2" charset="2"/>
              <a:buChar char="ü"/>
            </a:pPr>
            <a:r>
              <a:rPr lang="en-US" dirty="0">
                <a:solidFill>
                  <a:schemeClr val="tx1"/>
                </a:solidFill>
                <a:sym typeface="Helvetica Neue"/>
              </a:rPr>
              <a:t>Tailor a Scope of Work and Cost Estimate</a:t>
            </a:r>
          </a:p>
          <a:p>
            <a:pPr marL="0" indent="0" algn="l">
              <a:buNone/>
            </a:pPr>
            <a:endParaRPr lang="en-US" dirty="0">
              <a:solidFill>
                <a:schemeClr val="tx1"/>
              </a:solidFill>
              <a:sym typeface="Helvetica Neue"/>
            </a:endParaRPr>
          </a:p>
          <a:p>
            <a:pPr algn="l">
              <a:buFont typeface="Wingdings" panose="05000000000000000000" pitchFamily="2" charset="2"/>
              <a:buChar char="ü"/>
            </a:pPr>
            <a:r>
              <a:rPr lang="en-US" dirty="0">
                <a:solidFill>
                  <a:schemeClr val="tx1"/>
                </a:solidFill>
                <a:sym typeface="Helvetica Neue"/>
              </a:rPr>
              <a:t>Contact DHS/CBP regarding the MOA (new appointment – Jill </a:t>
            </a:r>
            <a:r>
              <a:rPr lang="en-US" dirty="0" err="1">
                <a:solidFill>
                  <a:schemeClr val="tx1"/>
                </a:solidFill>
                <a:sym typeface="Helvetica Neue"/>
              </a:rPr>
              <a:t>Thomspon</a:t>
            </a:r>
            <a:r>
              <a:rPr lang="en-US" dirty="0">
                <a:solidFill>
                  <a:schemeClr val="tx1"/>
                </a:solidFill>
                <a:sym typeface="Helvetica Neue"/>
              </a:rPr>
              <a:t> CBPO Fraudulent Document Analysis Unit (517) 468-1882)</a:t>
            </a:r>
          </a:p>
          <a:p>
            <a:pPr marL="0" indent="0" algn="l">
              <a:buNone/>
            </a:pPr>
            <a:endParaRPr lang="en-US" sz="1500" dirty="0">
              <a:solidFill>
                <a:schemeClr val="tx1"/>
              </a:solidFill>
              <a:sym typeface="Helvetica Neue"/>
            </a:endParaRPr>
          </a:p>
          <a:p>
            <a:pPr algn="l"/>
            <a:endParaRPr lang="en-US" sz="1500" b="0" dirty="0">
              <a:solidFill>
                <a:schemeClr val="tx1"/>
              </a:solidFill>
              <a:latin typeface="+mn-lt"/>
              <a:ea typeface="+mn-ea"/>
              <a:cs typeface="+mn-cs"/>
              <a:sym typeface="Helvetica Neue"/>
            </a:endParaRPr>
          </a:p>
        </p:txBody>
      </p:sp>
      <p:sp>
        <p:nvSpPr>
          <p:cNvPr id="7" name="Lios Em Chiokoe Ut’Tesia                                 “Thank You”">
            <a:extLst>
              <a:ext uri="{FF2B5EF4-FFF2-40B4-BE49-F238E27FC236}">
                <a16:creationId xmlns:a16="http://schemas.microsoft.com/office/drawing/2014/main" id="{5CC8BC08-056B-4570-9E09-11CE4023A993}"/>
              </a:ext>
            </a:extLst>
          </p:cNvPr>
          <p:cNvSpPr txBox="1">
            <a:spLocks/>
          </p:cNvSpPr>
          <p:nvPr/>
        </p:nvSpPr>
        <p:spPr>
          <a:xfrm>
            <a:off x="1530601" y="5001631"/>
            <a:ext cx="6188636" cy="539158"/>
          </a:xfrm>
          <a:prstGeom prst="rect">
            <a:avLst/>
          </a:prstGeom>
        </p:spPr>
        <p:txBody>
          <a:bodyPr/>
          <a:lstStyle>
            <a:lvl1pPr marL="228600" indent="-228600" algn="l" defTabSz="914400" rtl="0" eaLnBrk="1" latinLnBrk="0" hangingPunct="1">
              <a:spcBef>
                <a:spcPts val="300"/>
              </a:spcBef>
              <a:spcAft>
                <a:spcPts val="300"/>
              </a:spcAft>
              <a:buClr>
                <a:srgbClr val="00A9E0"/>
              </a:buClr>
              <a:buFont typeface="Arial" pitchFamily="34" charset="0"/>
              <a:buChar char="»"/>
              <a:defRPr sz="1800" kern="1200">
                <a:solidFill>
                  <a:srgbClr val="000000"/>
                </a:solidFill>
                <a:latin typeface="+mn-lt"/>
                <a:ea typeface="+mn-ea"/>
                <a:cs typeface="+mn-cs"/>
              </a:defRPr>
            </a:lvl1pPr>
            <a:lvl2pPr marL="514350" indent="-276225" algn="l" defTabSz="914400" rtl="0" eaLnBrk="1" latinLnBrk="0" hangingPunct="1">
              <a:spcBef>
                <a:spcPts val="300"/>
              </a:spcBef>
              <a:spcAft>
                <a:spcPts val="300"/>
              </a:spcAft>
              <a:buClr>
                <a:srgbClr val="00A9E0"/>
              </a:buClr>
              <a:buFont typeface="Arial" pitchFamily="34" charset="0"/>
              <a:buChar char="˗"/>
              <a:defRPr lang="en-US" sz="1600" kern="1200" dirty="0" smtClean="0">
                <a:solidFill>
                  <a:srgbClr val="000000"/>
                </a:solidFill>
                <a:latin typeface="+mn-lt"/>
                <a:ea typeface="+mn-ea"/>
                <a:cs typeface="+mn-cs"/>
              </a:defRPr>
            </a:lvl2pPr>
            <a:lvl3pPr marL="542925" indent="-266700" algn="l" defTabSz="914400" rtl="0" eaLnBrk="1" latinLnBrk="0" hangingPunct="1">
              <a:spcBef>
                <a:spcPts val="300"/>
              </a:spcBef>
              <a:spcAft>
                <a:spcPts val="300"/>
              </a:spcAft>
              <a:buClr>
                <a:srgbClr val="00A9E0"/>
              </a:buClr>
              <a:buFont typeface="Arial" pitchFamily="34" charset="0"/>
              <a:buNone/>
              <a:defRPr lang="en-US" sz="1600" kern="1200" dirty="0" smtClean="0">
                <a:solidFill>
                  <a:srgbClr val="000000"/>
                </a:solidFill>
                <a:latin typeface="+mn-lt"/>
                <a:ea typeface="+mn-ea"/>
                <a:cs typeface="+mn-cs"/>
              </a:defRPr>
            </a:lvl3pPr>
            <a:lvl4pPr marL="819150" indent="-277813" algn="l" defTabSz="914400" rtl="0" eaLnBrk="1" latinLnBrk="0" hangingPunct="1">
              <a:spcBef>
                <a:spcPts val="300"/>
              </a:spcBef>
              <a:spcAft>
                <a:spcPts val="300"/>
              </a:spcAft>
              <a:buClr>
                <a:srgbClr val="00A9E0"/>
              </a:buClr>
              <a:buFont typeface="Arial" pitchFamily="34" charset="0"/>
              <a:buChar char="•"/>
              <a:defRPr lang="en-US" sz="1400" kern="1200" dirty="0" smtClean="0">
                <a:solidFill>
                  <a:srgbClr val="000000"/>
                </a:solidFill>
                <a:latin typeface="+mn-lt"/>
                <a:ea typeface="+mn-ea"/>
                <a:cs typeface="+mn-cs"/>
              </a:defRPr>
            </a:lvl4pPr>
            <a:lvl5pPr marL="1073150" indent="-254000" algn="l" defTabSz="914400" rtl="0" eaLnBrk="1" latinLnBrk="0" hangingPunct="1">
              <a:spcBef>
                <a:spcPts val="300"/>
              </a:spcBef>
              <a:spcAft>
                <a:spcPts val="300"/>
              </a:spcAft>
              <a:buClr>
                <a:srgbClr val="00A9E0"/>
              </a:buClr>
              <a:buFont typeface="Wingdings" pitchFamily="2" charset="2"/>
              <a:buChar char="§"/>
              <a:defRPr lang="en-US" sz="1200" kern="1200" dirty="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b="1" i="1" dirty="0" err="1">
                <a:solidFill>
                  <a:srgbClr val="010101"/>
                </a:solidFill>
                <a:latin typeface="+mj-lt"/>
                <a:ea typeface="+mj-ea"/>
                <a:cs typeface="+mj-cs"/>
                <a:sym typeface="Helvetica Neue"/>
              </a:rPr>
              <a:t>Lios</a:t>
            </a:r>
            <a:r>
              <a:rPr lang="en-US" sz="3600" b="1" i="1" dirty="0">
                <a:solidFill>
                  <a:srgbClr val="010101"/>
                </a:solidFill>
                <a:latin typeface="+mj-lt"/>
                <a:ea typeface="+mj-ea"/>
                <a:cs typeface="+mj-cs"/>
                <a:sym typeface="Helvetica Neue"/>
              </a:rPr>
              <a:t> </a:t>
            </a:r>
            <a:r>
              <a:rPr lang="en-US" sz="3600" b="1" i="1" dirty="0" err="1">
                <a:solidFill>
                  <a:srgbClr val="010101"/>
                </a:solidFill>
                <a:latin typeface="+mj-lt"/>
                <a:ea typeface="+mj-ea"/>
                <a:cs typeface="+mj-cs"/>
                <a:sym typeface="Helvetica Neue"/>
              </a:rPr>
              <a:t>Em</a:t>
            </a:r>
            <a:r>
              <a:rPr lang="en-US" sz="3600" b="1" i="1" dirty="0">
                <a:solidFill>
                  <a:srgbClr val="010101"/>
                </a:solidFill>
                <a:latin typeface="+mj-lt"/>
                <a:ea typeface="+mj-ea"/>
                <a:cs typeface="+mj-cs"/>
                <a:sym typeface="Helvetica Neue"/>
              </a:rPr>
              <a:t> </a:t>
            </a:r>
            <a:r>
              <a:rPr lang="en-US" sz="3600" b="1" i="1" dirty="0" err="1">
                <a:solidFill>
                  <a:srgbClr val="010101"/>
                </a:solidFill>
                <a:latin typeface="+mj-lt"/>
                <a:ea typeface="+mj-ea"/>
                <a:cs typeface="+mj-cs"/>
                <a:sym typeface="Helvetica Neue"/>
              </a:rPr>
              <a:t>Chiokoe</a:t>
            </a:r>
            <a:r>
              <a:rPr lang="en-US" sz="3600" b="1" i="1" dirty="0">
                <a:solidFill>
                  <a:srgbClr val="010101"/>
                </a:solidFill>
                <a:latin typeface="+mj-lt"/>
                <a:ea typeface="+mj-ea"/>
                <a:cs typeface="+mj-cs"/>
                <a:sym typeface="Helvetica Neue"/>
              </a:rPr>
              <a:t> </a:t>
            </a:r>
            <a:r>
              <a:rPr lang="en-US" sz="3600" b="1" i="1" dirty="0" err="1">
                <a:solidFill>
                  <a:srgbClr val="010101"/>
                </a:solidFill>
                <a:latin typeface="+mj-lt"/>
                <a:ea typeface="+mj-ea"/>
                <a:cs typeface="+mj-cs"/>
                <a:sym typeface="Helvetica Neue"/>
              </a:rPr>
              <a:t>Ut’Tesia</a:t>
            </a:r>
            <a:r>
              <a:rPr lang="en-US" sz="3600" dirty="0">
                <a:solidFill>
                  <a:srgbClr val="010101"/>
                </a:solidFill>
              </a:rPr>
              <a:t> </a:t>
            </a:r>
            <a:r>
              <a:rPr lang="en-US" sz="3600" dirty="0">
                <a:solidFill>
                  <a:srgbClr val="C6E0EF"/>
                </a:solidFill>
              </a:rPr>
              <a:t>    </a:t>
            </a:r>
            <a:r>
              <a:rPr lang="en-US" sz="3600" dirty="0"/>
              <a:t>                            </a:t>
            </a:r>
            <a:r>
              <a:rPr lang="en-US" sz="3600" dirty="0">
                <a:solidFill>
                  <a:srgbClr val="C6E0EF"/>
                </a:solidFill>
              </a:rPr>
              <a:t>“Thank You” </a:t>
            </a:r>
          </a:p>
        </p:txBody>
      </p:sp>
      <p:pic>
        <p:nvPicPr>
          <p:cNvPr id="8" name="pasted-image.pdf" descr="pasted-image.pdf">
            <a:extLst>
              <a:ext uri="{FF2B5EF4-FFF2-40B4-BE49-F238E27FC236}">
                <a16:creationId xmlns:a16="http://schemas.microsoft.com/office/drawing/2014/main" id="{09B83555-72A5-48F5-A4B2-C262EF266233}"/>
              </a:ext>
            </a:extLst>
          </p:cNvPr>
          <p:cNvPicPr>
            <a:picLocks noChangeAspect="1"/>
          </p:cNvPicPr>
          <p:nvPr/>
        </p:nvPicPr>
        <p:blipFill>
          <a:blip r:embed="rId3"/>
          <a:stretch>
            <a:fillRect/>
          </a:stretch>
        </p:blipFill>
        <p:spPr>
          <a:xfrm flipH="1">
            <a:off x="8105924" y="1312803"/>
            <a:ext cx="688452" cy="2041908"/>
          </a:xfrm>
          <a:prstGeom prst="rect">
            <a:avLst/>
          </a:prstGeom>
          <a:ln w="12700">
            <a:miter lim="400000"/>
          </a:ln>
        </p:spPr>
      </p:pic>
    </p:spTree>
    <p:extLst>
      <p:ext uri="{BB962C8B-B14F-4D97-AF65-F5344CB8AC3E}">
        <p14:creationId xmlns:p14="http://schemas.microsoft.com/office/powerpoint/2010/main" val="4037113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2400" i="1">
                <a:solidFill>
                  <a:schemeClr val="tx2"/>
                </a:solidFill>
                <a:cs typeface="Arial" pitchFamily="34" charset="0"/>
              </a:rPr>
              <a:t/>
            </a:r>
            <a:br>
              <a:rPr lang="en-US" sz="2400" i="1">
                <a:solidFill>
                  <a:schemeClr val="tx2"/>
                </a:solidFill>
                <a:cs typeface="Arial" pitchFamily="34" charset="0"/>
              </a:rPr>
            </a:br>
            <a:r>
              <a:rPr lang="en-US" sz="6000">
                <a:solidFill>
                  <a:schemeClr val="tx2"/>
                </a:solidFill>
                <a:latin typeface="Calibri" panose="020F0502020204030204" pitchFamily="34" charset="0"/>
                <a:cs typeface="Calibri" panose="020F0502020204030204" pitchFamily="34" charset="0"/>
              </a:rPr>
              <a:t>Real IDs</a:t>
            </a:r>
            <a:r>
              <a:rPr lang="en-US" sz="3200" i="1" dirty="0">
                <a:solidFill>
                  <a:schemeClr val="tx2"/>
                </a:solidFill>
                <a:latin typeface="Times New Roman" panose="02020603050405020304" pitchFamily="18" charset="0"/>
                <a:cs typeface="Times New Roman" panose="02020603050405020304" pitchFamily="18" charset="0"/>
              </a:rPr>
              <a:t/>
            </a:r>
            <a:br>
              <a:rPr lang="en-US" sz="3200" i="1" dirty="0">
                <a:solidFill>
                  <a:schemeClr val="tx2"/>
                </a:solidFill>
                <a:latin typeface="Times New Roman" panose="02020603050405020304" pitchFamily="18" charset="0"/>
                <a:cs typeface="Times New Roman" panose="02020603050405020304" pitchFamily="18" charset="0"/>
              </a:rPr>
            </a:b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Tree>
    <p:extLst>
      <p:ext uri="{BB962C8B-B14F-4D97-AF65-F5344CB8AC3E}">
        <p14:creationId xmlns:p14="http://schemas.microsoft.com/office/powerpoint/2010/main" val="331057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2800" smtClean="0">
                <a:cs typeface="Arial" pitchFamily="34" charset="0"/>
              </a:rPr>
              <a:t>Agenda</a:t>
            </a:r>
            <a:endParaRPr lang="en-US"/>
          </a:p>
        </p:txBody>
      </p:sp>
      <p:sp>
        <p:nvSpPr>
          <p:cNvPr id="3" name="Content Placeholder 2"/>
          <p:cNvSpPr>
            <a:spLocks noGrp="1"/>
          </p:cNvSpPr>
          <p:nvPr>
            <p:ph idx="1"/>
          </p:nvPr>
        </p:nvSpPr>
        <p:spPr/>
        <p:txBody>
          <a:bodyPr/>
          <a:lstStyle/>
          <a:p>
            <a:r>
              <a:rPr lang="en-US" sz="2800">
                <a:solidFill>
                  <a:schemeClr val="tx2"/>
                </a:solidFill>
                <a:cs typeface="Arial" pitchFamily="34" charset="0"/>
              </a:rPr>
              <a:t>Jay Treaty Border Alliance</a:t>
            </a:r>
          </a:p>
          <a:p>
            <a:r>
              <a:rPr lang="en-US" sz="2800">
                <a:solidFill>
                  <a:schemeClr val="tx2"/>
                </a:solidFill>
                <a:cs typeface="Arial" pitchFamily="34" charset="0"/>
              </a:rPr>
              <a:t>Tribal Enhanced Identification Cards</a:t>
            </a:r>
          </a:p>
          <a:p>
            <a:r>
              <a:rPr lang="en-US" sz="2800">
                <a:solidFill>
                  <a:schemeClr val="tx2"/>
                </a:solidFill>
                <a:cs typeface="Arial" pitchFamily="34" charset="0"/>
              </a:rPr>
              <a:t>Real IDs</a:t>
            </a:r>
          </a:p>
          <a:p>
            <a:r>
              <a:rPr lang="en-US" sz="2800">
                <a:solidFill>
                  <a:schemeClr val="tx2"/>
                </a:solidFill>
                <a:cs typeface="Arial" pitchFamily="34" charset="0"/>
              </a:rPr>
              <a:t>Question &amp; Answer</a:t>
            </a:r>
          </a:p>
        </p:txBody>
      </p:sp>
      <p:sp>
        <p:nvSpPr>
          <p:cNvPr id="4" name="Slide Number Placeholder 3"/>
          <p:cNvSpPr>
            <a:spLocks noGrp="1"/>
          </p:cNvSpPr>
          <p:nvPr>
            <p:ph type="sldNum" sz="quarter" idx="12"/>
          </p:nvPr>
        </p:nvSpPr>
        <p:spPr/>
        <p:txBody>
          <a:bodyPr/>
          <a:lstStyle/>
          <a:p>
            <a:fld id="{E91CA0B9-F148-4D36-99AA-F3695E16ED27}" type="slidenum">
              <a:rPr lang="en-US" smtClean="0"/>
              <a:pPr/>
              <a:t>4</a:t>
            </a:fld>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06921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2800" smtClean="0">
                <a:cs typeface="Arial" pitchFamily="34" charset="0"/>
              </a:rPr>
              <a:t>Real IDs</a:t>
            </a:r>
            <a:endParaRPr lang="en-US"/>
          </a:p>
        </p:txBody>
      </p:sp>
      <p:sp>
        <p:nvSpPr>
          <p:cNvPr id="3" name="Content Placeholder 2"/>
          <p:cNvSpPr>
            <a:spLocks noGrp="1"/>
          </p:cNvSpPr>
          <p:nvPr>
            <p:ph idx="1"/>
          </p:nvPr>
        </p:nvSpPr>
        <p:spPr/>
        <p:txBody>
          <a:bodyPr/>
          <a:lstStyle/>
          <a:p>
            <a:r>
              <a:rPr lang="en-US" sz="2800" smtClean="0">
                <a:solidFill>
                  <a:schemeClr val="tx2"/>
                </a:solidFill>
                <a:cs typeface="Arial" pitchFamily="34" charset="0"/>
              </a:rPr>
              <a:t>What is a REAL ID?</a:t>
            </a:r>
          </a:p>
          <a:p>
            <a:r>
              <a:rPr lang="en-US" sz="2800">
                <a:solidFill>
                  <a:schemeClr val="tx2"/>
                </a:solidFill>
                <a:cs typeface="Arial" pitchFamily="34" charset="0"/>
              </a:rPr>
              <a:t>When would I need a REAL ID</a:t>
            </a:r>
            <a:r>
              <a:rPr lang="en-US" sz="2800" smtClean="0">
                <a:solidFill>
                  <a:schemeClr val="tx2"/>
                </a:solidFill>
                <a:cs typeface="Arial" pitchFamily="34" charset="0"/>
              </a:rPr>
              <a:t>?</a:t>
            </a:r>
          </a:p>
          <a:p>
            <a:r>
              <a:rPr lang="en-US" sz="2800" smtClean="0">
                <a:solidFill>
                  <a:schemeClr val="tx2"/>
                </a:solidFill>
                <a:cs typeface="Arial" pitchFamily="34" charset="0"/>
              </a:rPr>
              <a:t>Is my Tribal ID REAL ID compliant?</a:t>
            </a:r>
          </a:p>
          <a:p>
            <a:r>
              <a:rPr lang="en-US" sz="2800">
                <a:solidFill>
                  <a:schemeClr val="tx2"/>
                </a:solidFill>
                <a:cs typeface="Arial" pitchFamily="34" charset="0"/>
              </a:rPr>
              <a:t>Can I use my Tribal ID to enter federal buildings? </a:t>
            </a:r>
            <a:endParaRPr lang="en-US" sz="2800" smtClean="0">
              <a:solidFill>
                <a:schemeClr val="tx2"/>
              </a:solidFill>
              <a:cs typeface="Arial" pitchFamily="34" charset="0"/>
            </a:endParaRPr>
          </a:p>
          <a:p>
            <a:r>
              <a:rPr lang="en-US" sz="2800" smtClean="0">
                <a:solidFill>
                  <a:schemeClr val="tx2"/>
                </a:solidFill>
                <a:cs typeface="Arial" pitchFamily="34" charset="0"/>
              </a:rPr>
              <a:t>Can </a:t>
            </a:r>
            <a:r>
              <a:rPr lang="en-US" sz="2800">
                <a:solidFill>
                  <a:schemeClr val="tx2"/>
                </a:solidFill>
                <a:cs typeface="Arial" pitchFamily="34" charset="0"/>
              </a:rPr>
              <a:t>I use my Tribal ID to fly domestically? </a:t>
            </a:r>
            <a:endParaRPr lang="en-US" sz="2800" smtClean="0">
              <a:solidFill>
                <a:schemeClr val="tx2"/>
              </a:solidFill>
              <a:cs typeface="Arial" pitchFamily="34" charset="0"/>
            </a:endParaRPr>
          </a:p>
          <a:p>
            <a:endParaRPr lang="en-US" sz="3000">
              <a:solidFill>
                <a:schemeClr val="tx2"/>
              </a:solidFill>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E91CA0B9-F148-4D36-99AA-F3695E16ED27}" type="slidenum">
              <a:rPr lang="en-US" smtClean="0"/>
              <a:pPr/>
              <a:t>40</a:t>
            </a:fld>
            <a:endParaRPr lang="en-US" dirty="0"/>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18703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17859" y="1646584"/>
            <a:ext cx="7781924" cy="6096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dirty="0">
                <a:ln>
                  <a:noFill/>
                </a:ln>
                <a:solidFill>
                  <a:schemeClr val="bg1"/>
                </a:solidFill>
                <a:effectLst/>
                <a:uLnTx/>
                <a:uFillTx/>
                <a:latin typeface="+mj-lt"/>
                <a:ea typeface="+mj-ea"/>
                <a:cs typeface="+mj-cs"/>
              </a:rPr>
              <a:t>POST</a:t>
            </a:r>
            <a:r>
              <a:rPr kumimoji="0" lang="en-US" sz="5300" b="1" i="0" u="none" strike="noStrike" kern="1200" cap="none" spc="0" normalizeH="0" noProof="0" dirty="0">
                <a:ln>
                  <a:noFill/>
                </a:ln>
                <a:solidFill>
                  <a:schemeClr val="bg1"/>
                </a:solidFill>
                <a:effectLst/>
                <a:uLnTx/>
                <a:uFillTx/>
                <a:latin typeface="+mj-lt"/>
                <a:ea typeface="+mj-ea"/>
                <a:cs typeface="+mj-cs"/>
              </a:rPr>
              <a:t> ELECTION OUTCOME</a:t>
            </a:r>
            <a:endParaRPr kumimoji="0" lang="en-US" sz="2700" b="1" i="0" u="none" strike="noStrike" kern="1200" cap="none" spc="0" normalizeH="0" baseline="0" noProof="0" dirty="0">
              <a:ln>
                <a:noFill/>
              </a:ln>
              <a:solidFill>
                <a:schemeClr val="bg1"/>
              </a:solidFill>
              <a:effectLst/>
              <a:uLnTx/>
              <a:uFillTx/>
              <a:latin typeface="+mj-lt"/>
              <a:ea typeface="+mj-ea"/>
              <a:cs typeface="+mj-cs"/>
            </a:endParaRPr>
          </a:p>
        </p:txBody>
      </p:sp>
      <p:sp>
        <p:nvSpPr>
          <p:cNvPr id="22" name="Rectangle 6"/>
          <p:cNvSpPr txBox="1">
            <a:spLocks noChangeArrowheads="1"/>
          </p:cNvSpPr>
          <p:nvPr/>
        </p:nvSpPr>
        <p:spPr>
          <a:xfrm>
            <a:off x="733425" y="3886200"/>
            <a:ext cx="7772400" cy="688975"/>
          </a:xfrm>
          <a:prstGeom prst="rect">
            <a:avLst/>
          </a:prstGeom>
          <a:noFill/>
        </p:spPr>
        <p:txBody>
          <a:bodyPr vert="horz" lIns="0" tIns="45720" rIns="0" bIns="45720" rtlCol="0" anchor="ctr">
            <a:normAutofit/>
          </a:bodyPr>
          <a:lstStyle>
            <a:lvl1pPr algn="r" defTabSz="914400" rtl="0" eaLnBrk="1" latinLnBrk="0" hangingPunct="1">
              <a:spcBef>
                <a:spcPct val="50000"/>
              </a:spcBef>
              <a:buNone/>
              <a:defRPr sz="2700" b="1" kern="1200" baseline="0">
                <a:solidFill>
                  <a:schemeClr val="bg1"/>
                </a:solidFill>
                <a:latin typeface="+mj-lt"/>
                <a:ea typeface="+mj-ea"/>
                <a:cs typeface="+mj-cs"/>
              </a:defRPr>
            </a:lvl1pPr>
          </a:lstStyle>
          <a:p>
            <a:r>
              <a:rPr lang="en-US"/>
              <a:t>Click to edit Master title style</a:t>
            </a:r>
          </a:p>
        </p:txBody>
      </p:sp>
      <p:sp>
        <p:nvSpPr>
          <p:cNvPr id="24" name="Rectangle 8"/>
          <p:cNvSpPr>
            <a:spLocks noChangeArrowheads="1"/>
          </p:cNvSpPr>
          <p:nvPr/>
        </p:nvSpPr>
        <p:spPr bwMode="auto">
          <a:xfrm>
            <a:off x="0" y="1120775"/>
            <a:ext cx="9144000" cy="46038"/>
          </a:xfrm>
          <a:prstGeom prst="rect">
            <a:avLst/>
          </a:prstGeom>
          <a:solidFill>
            <a:srgbClr val="00A5E4"/>
          </a:solidFill>
          <a:ln w="9525">
            <a:noFill/>
            <a:miter lim="800000"/>
            <a:headEnd/>
            <a:tailEnd/>
          </a:ln>
          <a:effectLst/>
        </p:spPr>
        <p:txBody>
          <a:bodyPr wrap="none" anchor="ctr"/>
          <a:lstStyle/>
          <a:p>
            <a:endParaRPr lang="en-US" dirty="0"/>
          </a:p>
        </p:txBody>
      </p:sp>
      <p:sp>
        <p:nvSpPr>
          <p:cNvPr id="26" name="Title 1"/>
          <p:cNvSpPr txBox="1">
            <a:spLocks/>
          </p:cNvSpPr>
          <p:nvPr/>
        </p:nvSpPr>
        <p:spPr>
          <a:xfrm>
            <a:off x="100208" y="1815166"/>
            <a:ext cx="8943584" cy="4710894"/>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2700" b="1" kern="1200" baseline="0">
                <a:solidFill>
                  <a:schemeClr val="bg1"/>
                </a:solidFill>
                <a:latin typeface="+mj-lt"/>
                <a:ea typeface="+mj-ea"/>
                <a:cs typeface="+mj-cs"/>
              </a:defRPr>
            </a:lvl1pPr>
          </a:lstStyle>
          <a:p>
            <a:pPr algn="ctr"/>
            <a:r>
              <a:rPr lang="en-US" sz="2400" i="1">
                <a:solidFill>
                  <a:schemeClr val="tx2"/>
                </a:solidFill>
                <a:cs typeface="Arial" pitchFamily="34" charset="0"/>
              </a:rPr>
              <a:t/>
            </a:r>
            <a:br>
              <a:rPr lang="en-US" sz="2400" i="1">
                <a:solidFill>
                  <a:schemeClr val="tx2"/>
                </a:solidFill>
                <a:cs typeface="Arial" pitchFamily="34" charset="0"/>
              </a:rPr>
            </a:br>
            <a:r>
              <a:rPr lang="en-US" sz="5600">
                <a:solidFill>
                  <a:schemeClr val="tx2"/>
                </a:solidFill>
                <a:latin typeface="Calibri" panose="020F0502020204030204" pitchFamily="34" charset="0"/>
                <a:cs typeface="Calibri" panose="020F0502020204030204" pitchFamily="34" charset="0"/>
              </a:rPr>
              <a:t>QUESTIONS </a:t>
            </a:r>
          </a:p>
          <a:p>
            <a:pPr algn="ctr"/>
            <a:r>
              <a:rPr lang="en-US" sz="5600">
                <a:solidFill>
                  <a:schemeClr val="tx2"/>
                </a:solidFill>
                <a:latin typeface="Calibri" panose="020F0502020204030204" pitchFamily="34" charset="0"/>
                <a:cs typeface="Calibri" panose="020F0502020204030204" pitchFamily="34" charset="0"/>
              </a:rPr>
              <a:t>&amp; </a:t>
            </a:r>
          </a:p>
          <a:p>
            <a:pPr algn="ctr"/>
            <a:r>
              <a:rPr lang="en-US" sz="5600">
                <a:solidFill>
                  <a:schemeClr val="tx2"/>
                </a:solidFill>
                <a:latin typeface="Calibri" panose="020F0502020204030204" pitchFamily="34" charset="0"/>
                <a:cs typeface="Calibri" panose="020F0502020204030204" pitchFamily="34" charset="0"/>
              </a:rPr>
              <a:t>ANSWERS</a:t>
            </a:r>
            <a:endParaRPr lang="en-US" sz="5600" dirty="0">
              <a:solidFill>
                <a:schemeClr val="tx2"/>
              </a:solidFill>
              <a:latin typeface="Calibri" panose="020F0502020204030204" pitchFamily="34" charset="0"/>
              <a:cs typeface="Calibri" panose="020F0502020204030204" pitchFamily="34" charset="0"/>
            </a:endParaRPr>
          </a:p>
          <a:p>
            <a:pPr algn="ctr"/>
            <a:endParaRPr lang="en-US" sz="1700" dirty="0">
              <a:solidFill>
                <a:schemeClr val="tx2"/>
              </a:solidFill>
              <a:latin typeface="Calibri" panose="020F0502020204030204" pitchFamily="34" charset="0"/>
              <a:cs typeface="Calibri" panose="020F0502020204030204" pitchFamily="34" charset="0"/>
            </a:endParaRPr>
          </a:p>
          <a:p>
            <a:pPr algn="ctr"/>
            <a:endParaRPr lang="en-US" sz="3200" i="1" dirty="0">
              <a:solidFill>
                <a:schemeClr val="tx2"/>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0" y="0"/>
            <a:ext cx="9144000" cy="99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787"/>
            <a:ext cx="9144000" cy="1901952"/>
          </a:xfrm>
          <a:prstGeom prst="rect">
            <a:avLst/>
          </a:prstGeom>
        </p:spPr>
      </p:pic>
    </p:spTree>
    <p:extLst>
      <p:ext uri="{BB962C8B-B14F-4D97-AF65-F5344CB8AC3E}">
        <p14:creationId xmlns:p14="http://schemas.microsoft.com/office/powerpoint/2010/main" val="2642697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2800" smtClean="0">
                <a:cs typeface="Arial" pitchFamily="34" charset="0"/>
              </a:rPr>
              <a:t>About the Jay Treaty Border Alliance</a:t>
            </a:r>
            <a:endParaRPr lang="en-US"/>
          </a:p>
        </p:txBody>
      </p:sp>
      <p:sp>
        <p:nvSpPr>
          <p:cNvPr id="3" name="Content Placeholder 2"/>
          <p:cNvSpPr>
            <a:spLocks noGrp="1"/>
          </p:cNvSpPr>
          <p:nvPr>
            <p:ph idx="1"/>
          </p:nvPr>
        </p:nvSpPr>
        <p:spPr/>
        <p:txBody>
          <a:bodyPr/>
          <a:lstStyle/>
          <a:p>
            <a:r>
              <a:rPr lang="en-US" sz="2800">
                <a:solidFill>
                  <a:schemeClr val="tx2"/>
                </a:solidFill>
                <a:cs typeface="Arial" pitchFamily="34" charset="0"/>
              </a:rPr>
              <a:t>The Jay Treaty Border Alliance (JTBA) is a coalition of federally-recognized Indigenous nations located in both the United States and Canada</a:t>
            </a:r>
          </a:p>
        </p:txBody>
      </p:sp>
      <p:sp>
        <p:nvSpPr>
          <p:cNvPr id="4" name="Slide Number Placeholder 3"/>
          <p:cNvSpPr>
            <a:spLocks noGrp="1"/>
          </p:cNvSpPr>
          <p:nvPr>
            <p:ph type="sldNum" sz="quarter" idx="12"/>
          </p:nvPr>
        </p:nvSpPr>
        <p:spPr/>
        <p:txBody>
          <a:bodyPr/>
          <a:lstStyle/>
          <a:p>
            <a:fld id="{E91CA0B9-F148-4D36-99AA-F3695E16ED27}" type="slidenum">
              <a:rPr lang="en-US" smtClean="0"/>
              <a:pPr/>
              <a:t>5</a:t>
            </a:fld>
            <a:endParaRPr lang="en-US" dirty="0"/>
          </a:p>
        </p:txBody>
      </p:sp>
      <p:sp>
        <p:nvSpPr>
          <p:cNvPr id="5" name="Text Placeholder 4"/>
          <p:cNvSpPr>
            <a:spLocks noGrp="1"/>
          </p:cNvSpPr>
          <p:nvPr>
            <p:ph type="body" sz="quarter" idx="13"/>
          </p:nvPr>
        </p:nvSpPr>
        <p:spPr/>
        <p:txBody>
          <a:bodyPr/>
          <a:lstStyle/>
          <a:p>
            <a:endParaRPr lang="en-US"/>
          </a:p>
        </p:txBody>
      </p:sp>
      <p:pic>
        <p:nvPicPr>
          <p:cNvPr id="6" name="Picture 5"/>
          <p:cNvPicPr>
            <a:picLocks noChangeAspect="1"/>
          </p:cNvPicPr>
          <p:nvPr/>
        </p:nvPicPr>
        <p:blipFill>
          <a:blip r:embed="rId2"/>
          <a:stretch>
            <a:fillRect/>
          </a:stretch>
        </p:blipFill>
        <p:spPr>
          <a:xfrm>
            <a:off x="1906558" y="3070746"/>
            <a:ext cx="5481552" cy="2868200"/>
          </a:xfrm>
          <a:prstGeom prst="rect">
            <a:avLst/>
          </a:prstGeom>
        </p:spPr>
      </p:pic>
    </p:spTree>
    <p:extLst>
      <p:ext uri="{BB962C8B-B14F-4D97-AF65-F5344CB8AC3E}">
        <p14:creationId xmlns:p14="http://schemas.microsoft.com/office/powerpoint/2010/main" val="2340559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057400" y="2781300"/>
            <a:ext cx="5356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3200" b="1">
                <a:latin typeface="Times New Roman" panose="02020603050405020304" pitchFamily="18" charset="0"/>
              </a:rPr>
              <a:t>Enhanced Tribal Card (ETC)</a:t>
            </a:r>
          </a:p>
        </p:txBody>
      </p:sp>
      <p:sp>
        <p:nvSpPr>
          <p:cNvPr id="39939" name="Rectangle 17"/>
          <p:cNvSpPr>
            <a:spLocks noChangeArrowheads="1"/>
          </p:cNvSpPr>
          <p:nvPr/>
        </p:nvSpPr>
        <p:spPr bwMode="auto">
          <a:xfrm>
            <a:off x="2438400" y="3533775"/>
            <a:ext cx="4267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000" b="1" dirty="0">
                <a:latin typeface="Times New Roman" panose="02020603050405020304" pitchFamily="18" charset="0"/>
              </a:rPr>
              <a:t>Western Hemisphere Travel Initiative</a:t>
            </a:r>
          </a:p>
          <a:p>
            <a:pPr algn="ctr">
              <a:spcBef>
                <a:spcPct val="50000"/>
              </a:spcBef>
            </a:pPr>
            <a:r>
              <a:rPr lang="en-US" altLang="en-US" sz="2000" b="1" dirty="0">
                <a:latin typeface="Times New Roman" panose="02020603050405020304" pitchFamily="18" charset="0"/>
              </a:rPr>
              <a:t>(WHTI compliant)</a:t>
            </a:r>
          </a:p>
        </p:txBody>
      </p:sp>
      <p:grpSp>
        <p:nvGrpSpPr>
          <p:cNvPr id="39940" name="Group 30"/>
          <p:cNvGrpSpPr>
            <a:grpSpLocks/>
          </p:cNvGrpSpPr>
          <p:nvPr/>
        </p:nvGrpSpPr>
        <p:grpSpPr bwMode="auto">
          <a:xfrm>
            <a:off x="1066800" y="636588"/>
            <a:ext cx="7086600" cy="1833562"/>
            <a:chOff x="3803055" y="3208755"/>
            <a:chExt cx="8119638" cy="2200275"/>
          </a:xfrm>
        </p:grpSpPr>
        <p:pic>
          <p:nvPicPr>
            <p:cNvPr id="39944"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1418" y="3208755"/>
              <a:ext cx="6391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3055" y="3295023"/>
              <a:ext cx="1861027" cy="178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1" name="irc_mi" descr="Image result for travel perks photo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90103"/>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erson's face on a paper&#10;&#10;Description automatically generated with low confidence">
            <a:extLst>
              <a:ext uri="{FF2B5EF4-FFF2-40B4-BE49-F238E27FC236}">
                <a16:creationId xmlns:a16="http://schemas.microsoft.com/office/drawing/2014/main" id="{7B4B4C10-CB54-29E0-C869-37B31DB71D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7571" y="4502648"/>
            <a:ext cx="2008251" cy="1280160"/>
          </a:xfrm>
          <a:prstGeom prst="rect">
            <a:avLst/>
          </a:prstGeom>
        </p:spPr>
      </p:pic>
      <p:pic>
        <p:nvPicPr>
          <p:cNvPr id="11" name="Picture 2">
            <a:extLst>
              <a:ext uri="{FF2B5EF4-FFF2-40B4-BE49-F238E27FC236}">
                <a16:creationId xmlns:a16="http://schemas.microsoft.com/office/drawing/2014/main" id="{C2FC96A1-8344-2C19-E8D3-30796EC48A0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8180" y="4502648"/>
            <a:ext cx="2213535"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65459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BA6F7B-E52C-43DE-9D28-A94AE4AE6E55}"/>
              </a:ext>
            </a:extLst>
          </p:cNvPr>
          <p:cNvSpPr>
            <a:spLocks noGrp="1"/>
          </p:cNvSpPr>
          <p:nvPr>
            <p:ph type="sldNum" sz="quarter" idx="12"/>
          </p:nvPr>
        </p:nvSpPr>
        <p:spPr/>
        <p:txBody>
          <a:bodyPr/>
          <a:lstStyle/>
          <a:p>
            <a:pPr>
              <a:defRPr/>
            </a:pPr>
            <a:fld id="{9141E4BD-097F-4BB0-B664-3A7AB8726ADC}" type="slidenum">
              <a:rPr lang="en-US"/>
              <a:pPr>
                <a:defRPr/>
              </a:pPr>
              <a:t>7</a:t>
            </a:fld>
            <a:endParaRPr lang="en-US"/>
          </a:p>
        </p:txBody>
      </p:sp>
      <p:sp>
        <p:nvSpPr>
          <p:cNvPr id="41987" name="TextBox 6"/>
          <p:cNvSpPr txBox="1">
            <a:spLocks noChangeArrowheads="1"/>
          </p:cNvSpPr>
          <p:nvPr/>
        </p:nvSpPr>
        <p:spPr bwMode="auto">
          <a:xfrm>
            <a:off x="1876425" y="4375150"/>
            <a:ext cx="46291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000" b="1" dirty="0">
                <a:latin typeface="Times New Roman" panose="02020603050405020304" pitchFamily="18" charset="0"/>
                <a:cs typeface="Times New Roman" panose="02020603050405020304" pitchFamily="18" charset="0"/>
              </a:rPr>
              <a:t>Erik Aubin</a:t>
            </a:r>
          </a:p>
          <a:p>
            <a:pPr algn="ctr"/>
            <a:r>
              <a:rPr lang="en-US" altLang="en-US" sz="2000" b="1" dirty="0">
                <a:latin typeface="Times New Roman" panose="02020603050405020304" pitchFamily="18" charset="0"/>
                <a:cs typeface="Times New Roman" panose="02020603050405020304" pitchFamily="18" charset="0"/>
              </a:rPr>
              <a:t>Enhanced Tribal Card Program</a:t>
            </a:r>
          </a:p>
          <a:p>
            <a:pPr algn="ctr"/>
            <a:r>
              <a:rPr lang="en-US" altLang="en-US" sz="2000" b="1" dirty="0">
                <a:latin typeface="Times New Roman" panose="02020603050405020304" pitchFamily="18" charset="0"/>
                <a:cs typeface="Times New Roman" panose="02020603050405020304" pitchFamily="18" charset="0"/>
              </a:rPr>
              <a:t>Office of Field Operations</a:t>
            </a:r>
          </a:p>
          <a:p>
            <a:pPr algn="ctr"/>
            <a:r>
              <a:rPr lang="en-US" altLang="en-US" sz="2000" b="1" dirty="0">
                <a:latin typeface="Times New Roman" panose="02020603050405020304" pitchFamily="18" charset="0"/>
                <a:cs typeface="Times New Roman" panose="02020603050405020304" pitchFamily="18" charset="0"/>
              </a:rPr>
              <a:t>U.S. Customs and Border Protection  </a:t>
            </a:r>
          </a:p>
          <a:p>
            <a:pPr algn="ctr"/>
            <a:endParaRPr lang="en-US" altLang="en-US" sz="2000" b="1" dirty="0">
              <a:latin typeface="Times New Roman" panose="02020603050405020304" pitchFamily="18" charset="0"/>
              <a:cs typeface="Times New Roman" panose="02020603050405020304" pitchFamily="18" charset="0"/>
            </a:endParaRPr>
          </a:p>
        </p:txBody>
      </p:sp>
      <p:pic>
        <p:nvPicPr>
          <p:cNvPr id="419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8063" y="1973263"/>
            <a:ext cx="2505075"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663575"/>
            <a:ext cx="343376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74141"/>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Rot="1"/>
          </p:cNvSpPr>
          <p:nvPr>
            <p:ph type="title"/>
          </p:nvPr>
        </p:nvSpPr>
        <p:spPr>
          <a:xfrm>
            <a:off x="554038" y="509588"/>
            <a:ext cx="8077200" cy="1066800"/>
          </a:xfrm>
        </p:spPr>
        <p:txBody>
          <a:bodyPr/>
          <a:lstStyle/>
          <a:p>
            <a:pPr algn="ctr" eaLnBrk="1" hangingPunct="1"/>
            <a:r>
              <a:rPr lang="en-US" altLang="en-US" sz="4000" b="1">
                <a:solidFill>
                  <a:srgbClr val="000000"/>
                </a:solidFill>
                <a:latin typeface="Times New Roman" panose="02020603050405020304" pitchFamily="18" charset="0"/>
                <a:cs typeface="Times New Roman" panose="02020603050405020304" pitchFamily="18" charset="0"/>
              </a:rPr>
              <a:t>What is an Enhanced Tribal Card?</a:t>
            </a:r>
          </a:p>
        </p:txBody>
      </p:sp>
      <p:sp>
        <p:nvSpPr>
          <p:cNvPr id="43011" name="Rectangle 3"/>
          <p:cNvSpPr>
            <a:spLocks noGrp="1"/>
          </p:cNvSpPr>
          <p:nvPr>
            <p:ph idx="1"/>
          </p:nvPr>
        </p:nvSpPr>
        <p:spPr>
          <a:xfrm>
            <a:off x="1087438" y="4724400"/>
            <a:ext cx="7010400" cy="1025525"/>
          </a:xfrm>
        </p:spPr>
        <p:txBody>
          <a:bodyPr/>
          <a:lstStyle/>
          <a:p>
            <a:pPr marL="342900" lvl="1" indent="0" eaLnBrk="1" hangingPunct="1">
              <a:buFont typeface="Arial" panose="020B0604020202020204" pitchFamily="34" charset="0"/>
              <a:buNone/>
            </a:pPr>
            <a:r>
              <a:rPr lang="en-US" altLang="en-US" sz="2400" b="1">
                <a:latin typeface="Times New Roman" panose="02020603050405020304" pitchFamily="18" charset="0"/>
                <a:cs typeface="Times New Roman" panose="02020603050405020304" pitchFamily="18" charset="0"/>
              </a:rPr>
              <a:t>Tribal ID with modern security features designed to detect forgery and counterfeiting</a:t>
            </a:r>
          </a:p>
        </p:txBody>
      </p:sp>
      <p:sp>
        <p:nvSpPr>
          <p:cNvPr id="430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C81D5A45-29CC-4631-B56F-FC29B4B91217}" type="slidenum">
              <a:rPr lang="en-US" altLang="en-US" sz="1200" smtClean="0">
                <a:latin typeface="Arial" panose="020B0604020202020204" pitchFamily="34" charset="0"/>
              </a:rPr>
              <a:pPr>
                <a:lnSpc>
                  <a:spcPct val="100000"/>
                </a:lnSpc>
                <a:spcBef>
                  <a:spcPct val="0"/>
                </a:spcBef>
                <a:buFontTx/>
                <a:buNone/>
              </a:pPr>
              <a:t>8</a:t>
            </a:fld>
            <a:endParaRPr lang="en-US" altLang="en-US" sz="1200">
              <a:latin typeface="Arial" panose="020B0604020202020204" pitchFamily="34" charset="0"/>
            </a:endParaRPr>
          </a:p>
        </p:txBody>
      </p:sp>
      <p:pic>
        <p:nvPicPr>
          <p:cNvPr id="43013"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 y="5930900"/>
            <a:ext cx="6461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1589088"/>
            <a:ext cx="37417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5"/>
          <p:cNvSpPr>
            <a:spLocks noChangeArrowheads="1"/>
          </p:cNvSpPr>
          <p:nvPr/>
        </p:nvSpPr>
        <p:spPr bwMode="auto">
          <a:xfrm>
            <a:off x="3411538" y="3951288"/>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b="1">
                <a:solidFill>
                  <a:srgbClr val="C00000"/>
                </a:solidFill>
              </a:rPr>
              <a:t>visual inspection zone</a:t>
            </a:r>
          </a:p>
          <a:p>
            <a:pPr algn="ctr"/>
            <a:r>
              <a:rPr lang="en-US" altLang="en-US" sz="1400" b="1">
                <a:solidFill>
                  <a:srgbClr val="C00000"/>
                </a:solidFill>
              </a:rPr>
              <a:t>(VIZ)</a:t>
            </a:r>
          </a:p>
        </p:txBody>
      </p:sp>
      <p:pic>
        <p:nvPicPr>
          <p:cNvPr id="9" name="Picture 2">
            <a:extLst>
              <a:ext uri="{FF2B5EF4-FFF2-40B4-BE49-F238E27FC236}">
                <a16:creationId xmlns:a16="http://schemas.microsoft.com/office/drawing/2014/main" id="{4F44B54C-C6FA-42A9-A6EE-6EBEEF8D3C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16212" y="1589088"/>
            <a:ext cx="37417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925499"/>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Rot="1"/>
          </p:cNvSpPr>
          <p:nvPr>
            <p:ph type="title"/>
          </p:nvPr>
        </p:nvSpPr>
        <p:spPr>
          <a:xfrm>
            <a:off x="554038" y="415925"/>
            <a:ext cx="8077200" cy="1066800"/>
          </a:xfrm>
        </p:spPr>
        <p:txBody>
          <a:bodyPr/>
          <a:lstStyle/>
          <a:p>
            <a:pPr algn="ctr" eaLnBrk="1" hangingPunct="1"/>
            <a:r>
              <a:rPr lang="en-US" altLang="en-US" sz="4800" b="1">
                <a:solidFill>
                  <a:srgbClr val="000000"/>
                </a:solidFill>
                <a:latin typeface="Times New Roman" panose="02020603050405020304" pitchFamily="18" charset="0"/>
                <a:cs typeface="Times New Roman" panose="02020603050405020304" pitchFamily="18" charset="0"/>
              </a:rPr>
              <a:t>Why an ETC?</a:t>
            </a:r>
          </a:p>
        </p:txBody>
      </p:sp>
      <p:sp>
        <p:nvSpPr>
          <p:cNvPr id="44035" name="Rectangle 3"/>
          <p:cNvSpPr>
            <a:spLocks noGrp="1"/>
          </p:cNvSpPr>
          <p:nvPr>
            <p:ph idx="1"/>
          </p:nvPr>
        </p:nvSpPr>
        <p:spPr>
          <a:xfrm>
            <a:off x="515938" y="3420426"/>
            <a:ext cx="8153400" cy="2510473"/>
          </a:xfrm>
        </p:spPr>
        <p:txBody>
          <a:bodyPr/>
          <a:lstStyle/>
          <a:p>
            <a:pPr eaLnBrk="1" hangingPunct="1">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Secure document that denotes identity, tribal membership and citizenship to enter the United States by land or sea</a:t>
            </a:r>
          </a:p>
          <a:p>
            <a:pPr eaLnBrk="1" hangingPunct="1">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Meets security standards</a:t>
            </a:r>
          </a:p>
          <a:p>
            <a:pPr eaLnBrk="1" hangingPunct="1">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Facilitates travel between the United States, Canada, Mexico, adjacent islands</a:t>
            </a:r>
          </a:p>
          <a:p>
            <a:pPr eaLnBrk="1" hangingPunct="1">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Uniform processing and method of validation for CBP officers</a:t>
            </a:r>
          </a:p>
          <a:p>
            <a:pPr eaLnBrk="1" hangingPunct="1">
              <a:buFont typeface="Wingdings" panose="05000000000000000000" pitchFamily="2" charset="2"/>
              <a:buChar char="§"/>
            </a:pPr>
            <a:r>
              <a:rPr lang="en-US" altLang="en-US" dirty="0">
                <a:latin typeface="Times New Roman" panose="02020603050405020304" pitchFamily="18" charset="0"/>
                <a:cs typeface="Times New Roman" panose="02020603050405020304" pitchFamily="18" charset="0"/>
              </a:rPr>
              <a:t>Outside the Western Hemisphere or for travel by air, passport is needed</a:t>
            </a: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FontTx/>
              <a:buNone/>
            </a:pPr>
            <a:fld id="{3BB97977-4872-49B1-BD34-6306A900273A}" type="slidenum">
              <a:rPr lang="en-US" altLang="en-US" sz="1200" smtClean="0">
                <a:latin typeface="Arial" panose="020B0604020202020204" pitchFamily="34" charset="0"/>
              </a:rPr>
              <a:pPr>
                <a:lnSpc>
                  <a:spcPct val="100000"/>
                </a:lnSpc>
                <a:spcBef>
                  <a:spcPct val="0"/>
                </a:spcBef>
                <a:buFontTx/>
                <a:buNone/>
              </a:pPr>
              <a:t>9</a:t>
            </a:fld>
            <a:endParaRPr lang="en-US" altLang="en-US" sz="1200">
              <a:latin typeface="Arial" panose="020B0604020202020204" pitchFamily="34" charset="0"/>
            </a:endParaRPr>
          </a:p>
        </p:txBody>
      </p:sp>
      <p:pic>
        <p:nvPicPr>
          <p:cNvPr id="44037"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 y="5930900"/>
            <a:ext cx="6461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856288"/>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2676" y="1519238"/>
            <a:ext cx="27408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1" y="1527175"/>
            <a:ext cx="2757537"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E322168B-6F20-667C-0683-ED54710A42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12" y="5835403"/>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CAA14C3F-78C7-F160-53C2-5F22B8D18E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86" y="5835403"/>
            <a:ext cx="2303462"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29951"/>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5B5Aztl9EOVhcadrzl8q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UR8dkWZkEegDtaiSJgfG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dopptv3">
  <a:themeElements>
    <a:clrScheme name="Custom 1">
      <a:dk1>
        <a:srgbClr val="002776"/>
      </a:dk1>
      <a:lt1>
        <a:sysClr val="window" lastClr="FFFFFF"/>
      </a:lt1>
      <a:dk2>
        <a:srgbClr val="002776"/>
      </a:dk2>
      <a:lt2>
        <a:srgbClr val="F2F2F2"/>
      </a:lt2>
      <a:accent1>
        <a:srgbClr val="002776"/>
      </a:accent1>
      <a:accent2>
        <a:srgbClr val="00A9E0"/>
      </a:accent2>
      <a:accent3>
        <a:srgbClr val="A0CFEB"/>
      </a:accent3>
      <a:accent4>
        <a:srgbClr val="61C250"/>
      </a:accent4>
      <a:accent5>
        <a:srgbClr val="981E32"/>
      </a:accent5>
      <a:accent6>
        <a:srgbClr val="E37222"/>
      </a:accent6>
      <a:hlink>
        <a:srgbClr val="00A9E0"/>
      </a:hlink>
      <a:folHlink>
        <a:srgbClr val="800080"/>
      </a:folHlink>
    </a:clrScheme>
    <a:fontScheme name="H&amp;K">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45720" rIns="0" bIns="45720" rtlCol="0" anchor="t">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800" b="1" i="0" u="none" strike="noStrike" kern="1200" cap="none" spc="0" normalizeH="0" baseline="0" noProof="0" dirty="0" smtClean="0">
            <a:ln>
              <a:noFill/>
            </a:ln>
            <a:solidFill>
              <a:srgbClr val="002776"/>
            </a:solidFill>
            <a:effectLst/>
            <a:uLnTx/>
            <a:uFillTx/>
            <a:latin typeface="+mj-lt"/>
            <a:ea typeface="+mj-ea"/>
            <a:cs typeface="+mj-cs"/>
          </a:defRPr>
        </a:defPPr>
      </a:lstStyle>
    </a:txDef>
  </a:objectDefaults>
  <a:extraClrSchemeLst/>
  <a:extLst>
    <a:ext uri="{05A4C25C-085E-4340-85A3-A5531E510DB2}">
      <thm15:themeFamily xmlns:thm15="http://schemas.microsoft.com/office/thememl/2012/main" name="Presentation2" id="{E5C50BCB-4D40-4CFF-A1E5-738A72669700}" vid="{5D240502-FEA4-48A0-A548-E483CF634A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 A C T I V E ! 1 7 6 8 7 8 1 9 3 . 2 < / d o c u m e n t i d >  
     < s e n d e r i d > K N G E B E C K < / s e n d e r i d >  
     < s e n d e r e m a i l > K A Y L A . G E B E C K @ H K L A W . C O M < / s e n d e r e m a i l >  
     < l a s t m o d i f i e d > 2 0 2 2 - 0 8 - 1 8 T 1 1 : 3 6 : 4 5 . 0 0 0 0 0 0 0 - 0 4 : 0 0 < / l a s t m o d i f i e d >  
     < d a t a b a s e > A C T I V E < / d a t a b a s e >  
 < / p r o p e r t i e s > 
</file>

<file path=customXml/itemProps1.xml><?xml version="1.0" encoding="utf-8"?>
<ds:datastoreItem xmlns:ds="http://schemas.openxmlformats.org/officeDocument/2006/customXml" ds:itemID="{0A894172-4E45-4092-9192-DCECCC58F0DD}">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H&amp;K_Template</Template>
  <TotalTime>0</TotalTime>
  <Words>2074</Words>
  <Application>Microsoft Office PowerPoint</Application>
  <PresentationFormat>On-screen Show (4:3)</PresentationFormat>
  <Paragraphs>308</Paragraphs>
  <Slides>41</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3" baseType="lpstr">
      <vt:lpstr>Arial</vt:lpstr>
      <vt:lpstr>Arial Narrow</vt:lpstr>
      <vt:lpstr>Calibri</vt:lpstr>
      <vt:lpstr>Courier New</vt:lpstr>
      <vt:lpstr>Garamond</vt:lpstr>
      <vt:lpstr>Helvetica Neue</vt:lpstr>
      <vt:lpstr>Helvetica Neue Medium</vt:lpstr>
      <vt:lpstr>Times</vt:lpstr>
      <vt:lpstr>Times New Roman</vt:lpstr>
      <vt:lpstr>Wingdings</vt:lpstr>
      <vt:lpstr>redopptv3</vt:lpstr>
      <vt:lpstr>think-cell Slide</vt:lpstr>
      <vt:lpstr>PowerPoint Presentation</vt:lpstr>
      <vt:lpstr>Program Logistics</vt:lpstr>
      <vt:lpstr>Jay Treaty Border Alliance Webinar: ETCs &amp; Real IDs</vt:lpstr>
      <vt:lpstr>Agenda</vt:lpstr>
      <vt:lpstr>About the Jay Treaty Border Alliance</vt:lpstr>
      <vt:lpstr>PowerPoint Presentation</vt:lpstr>
      <vt:lpstr>PowerPoint Presentation</vt:lpstr>
      <vt:lpstr>What is an Enhanced Tribal Card?</vt:lpstr>
      <vt:lpstr>Why an ETC?</vt:lpstr>
      <vt:lpstr>ETCs and REAL ID</vt:lpstr>
      <vt:lpstr>WHTI Land/Sea Document Requirements U.S. and Canadian </vt:lpstr>
      <vt:lpstr>ETC features</vt:lpstr>
      <vt:lpstr>PowerPoint Presentation</vt:lpstr>
      <vt:lpstr>What does an RFID Card look like?</vt:lpstr>
      <vt:lpstr>What does an RFID tag look like inside a card? </vt:lpstr>
      <vt:lpstr>PowerPoint Presentation</vt:lpstr>
      <vt:lpstr> Enhanced Tribal Card Technology</vt:lpstr>
      <vt:lpstr>How an ETC works at a border crossing?</vt:lpstr>
      <vt:lpstr>ETC Process</vt:lpstr>
      <vt:lpstr> Enhanced Tribal Card (ETC) and INAC Card </vt:lpstr>
      <vt:lpstr>PowerPoint Presentation</vt:lpstr>
      <vt:lpstr>ETCs in Production</vt:lpstr>
      <vt:lpstr>ETCs in Production (Cont.)</vt:lpstr>
      <vt:lpstr> Other Issues</vt:lpstr>
      <vt:lpstr>PowerPoint Presentation</vt:lpstr>
      <vt:lpstr>PowerPoint Presentation</vt:lpstr>
      <vt:lpstr>PowerPoint Presentation</vt:lpstr>
      <vt:lpstr>Pascua Yaqui Tribe of Arizona</vt:lpstr>
      <vt:lpstr>Background – Congressional Authority</vt:lpstr>
      <vt:lpstr>Issuing Authorities and Documents </vt:lpstr>
      <vt:lpstr>What is an ETC?</vt:lpstr>
      <vt:lpstr>ETC Data &amp; Technology</vt:lpstr>
      <vt:lpstr>Radio Frequency Identification (RFID) – How does it work?</vt:lpstr>
      <vt:lpstr>Secure Card Design Principals</vt:lpstr>
      <vt:lpstr>Examples of Security Card Features</vt:lpstr>
      <vt:lpstr>Current Client Tribal Nations</vt:lpstr>
      <vt:lpstr>ETC Production Outsourcing Journey </vt:lpstr>
      <vt:lpstr>Next Steps…</vt:lpstr>
      <vt:lpstr>PowerPoint Presentation</vt:lpstr>
      <vt:lpstr>Real IDs</vt:lpstr>
      <vt:lpstr>PowerPoint Presentation</vt:lpstr>
    </vt:vector>
  </TitlesOfParts>
  <Company>Holland &amp; Knight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Post-Election Outcome</dc:title>
  <dc:creator>Chavara, Sajo Z (OPC - X34459)</dc:creator>
  <cp:lastModifiedBy>Gebeck Carroll, Kayla (WAS - X75372)</cp:lastModifiedBy>
  <cp:revision>174</cp:revision>
  <dcterms:created xsi:type="dcterms:W3CDTF">2016-09-02T15:41:08Z</dcterms:created>
  <dcterms:modified xsi:type="dcterms:W3CDTF">2022-08-18T19:17:41Z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176878193</vt:lpwstr>
  </property>
  <property fmtid="{D5CDD505-2E9C-101B-9397-08002B2CF9AE}" pid="3" name="DocumentVersion">
    <vt:lpwstr>1</vt:lpwstr>
  </property>
  <property fmtid="{D5CDD505-2E9C-101B-9397-08002B2CF9AE}" pid="4" name="ClientNumber">
    <vt:lpwstr>138886</vt:lpwstr>
  </property>
  <property fmtid="{D5CDD505-2E9C-101B-9397-08002B2CF9AE}" pid="5" name="MatterNumber">
    <vt:lpwstr>00001</vt:lpwstr>
  </property>
  <property fmtid="{D5CDD505-2E9C-101B-9397-08002B2CF9AE}" pid="6" name="ClientName">
    <vt:lpwstr>St. Regis Mohawk Tribe</vt:lpwstr>
  </property>
  <property fmtid="{D5CDD505-2E9C-101B-9397-08002B2CF9AE}" pid="7" name="MatterName">
    <vt:lpwstr>Federal Representation</vt:lpwstr>
  </property>
  <property fmtid="{D5CDD505-2E9C-101B-9397-08002B2CF9AE}" pid="8" name="DatabaseName">
    <vt:lpwstr>ACTIVE</vt:lpwstr>
  </property>
  <property fmtid="{D5CDD505-2E9C-101B-9397-08002B2CF9AE}" pid="9" name="TypistName">
    <vt:lpwstr>KNGEBECK</vt:lpwstr>
  </property>
  <property fmtid="{D5CDD505-2E9C-101B-9397-08002B2CF9AE}" pid="10" name="AuthorName">
    <vt:lpwstr>KNGEBECK</vt:lpwstr>
  </property>
  <property fmtid="{D5CDD505-2E9C-101B-9397-08002B2CF9AE}" pid="11" name="InUseBy">
    <vt:lpwstr/>
  </property>
  <property fmtid="{D5CDD505-2E9C-101B-9397-08002B2CF9AE}" pid="12" name="EditDate">
    <vt:lpwstr>1/1/0001 12:00:00 AM</vt:lpwstr>
  </property>
  <property fmtid="{D5CDD505-2E9C-101B-9397-08002B2CF9AE}" pid="13" name="EditTime">
    <vt:lpwstr/>
  </property>
</Properties>
</file>