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8" r:id="rId2"/>
    <p:sldMasterId id="2147483701" r:id="rId3"/>
  </p:sldMasterIdLst>
  <p:notesMasterIdLst>
    <p:notesMasterId r:id="rId73"/>
  </p:notesMasterIdLst>
  <p:sldIdLst>
    <p:sldId id="314" r:id="rId4"/>
    <p:sldId id="294" r:id="rId5"/>
    <p:sldId id="316" r:id="rId6"/>
    <p:sldId id="328" r:id="rId7"/>
    <p:sldId id="329" r:id="rId8"/>
    <p:sldId id="366" r:id="rId9"/>
    <p:sldId id="342" r:id="rId10"/>
    <p:sldId id="833" r:id="rId11"/>
    <p:sldId id="834" r:id="rId12"/>
    <p:sldId id="835" r:id="rId13"/>
    <p:sldId id="330" r:id="rId14"/>
    <p:sldId id="836" r:id="rId15"/>
    <p:sldId id="838" r:id="rId16"/>
    <p:sldId id="839" r:id="rId17"/>
    <p:sldId id="371" r:id="rId18"/>
    <p:sldId id="375" r:id="rId19"/>
    <p:sldId id="840" r:id="rId20"/>
    <p:sldId id="828" r:id="rId21"/>
    <p:sldId id="841" r:id="rId22"/>
    <p:sldId id="843" r:id="rId23"/>
    <p:sldId id="830" r:id="rId24"/>
    <p:sldId id="377" r:id="rId25"/>
    <p:sldId id="376" r:id="rId26"/>
    <p:sldId id="378" r:id="rId27"/>
    <p:sldId id="379" r:id="rId28"/>
    <p:sldId id="846" r:id="rId29"/>
    <p:sldId id="847" r:id="rId30"/>
    <p:sldId id="848" r:id="rId31"/>
    <p:sldId id="849" r:id="rId32"/>
    <p:sldId id="850" r:id="rId33"/>
    <p:sldId id="326" r:id="rId34"/>
    <p:sldId id="317" r:id="rId35"/>
    <p:sldId id="381" r:id="rId36"/>
    <p:sldId id="382" r:id="rId37"/>
    <p:sldId id="339" r:id="rId38"/>
    <p:sldId id="359" r:id="rId39"/>
    <p:sldId id="852" r:id="rId40"/>
    <p:sldId id="256" r:id="rId41"/>
    <p:sldId id="283" r:id="rId42"/>
    <p:sldId id="296" r:id="rId43"/>
    <p:sldId id="284" r:id="rId44"/>
    <p:sldId id="291" r:id="rId45"/>
    <p:sldId id="286" r:id="rId46"/>
    <p:sldId id="293" r:id="rId47"/>
    <p:sldId id="299" r:id="rId48"/>
    <p:sldId id="851" r:id="rId49"/>
    <p:sldId id="302" r:id="rId50"/>
    <p:sldId id="297" r:id="rId51"/>
    <p:sldId id="276" r:id="rId52"/>
    <p:sldId id="277" r:id="rId53"/>
    <p:sldId id="278" r:id="rId54"/>
    <p:sldId id="279" r:id="rId55"/>
    <p:sldId id="853" r:id="rId56"/>
    <p:sldId id="854" r:id="rId57"/>
    <p:sldId id="285" r:id="rId58"/>
    <p:sldId id="268" r:id="rId59"/>
    <p:sldId id="269" r:id="rId60"/>
    <p:sldId id="270" r:id="rId61"/>
    <p:sldId id="271" r:id="rId62"/>
    <p:sldId id="273" r:id="rId63"/>
    <p:sldId id="274" r:id="rId64"/>
    <p:sldId id="287" r:id="rId65"/>
    <p:sldId id="280" r:id="rId66"/>
    <p:sldId id="281" r:id="rId67"/>
    <p:sldId id="860" r:id="rId68"/>
    <p:sldId id="856" r:id="rId69"/>
    <p:sldId id="855" r:id="rId70"/>
    <p:sldId id="857" r:id="rId71"/>
    <p:sldId id="858" r:id="rId72"/>
  </p:sldIdLst>
  <p:sldSz cx="9144000" cy="6858000" type="screen4x3"/>
  <p:notesSz cx="6985000" cy="9271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id="{1E8A4FD8-E96D-48E6-809E-B17336C33BBA}">
          <p14:sldIdLst>
            <p14:sldId id="314"/>
            <p14:sldId id="294"/>
          </p14:sldIdLst>
        </p14:section>
        <p14:section name="JTBA History" id="{D1C27BDA-82A8-4DA2-B520-F0AAFFBC504E}">
          <p14:sldIdLst>
            <p14:sldId id="316"/>
            <p14:sldId id="328"/>
            <p14:sldId id="329"/>
            <p14:sldId id="366"/>
            <p14:sldId id="342"/>
            <p14:sldId id="833"/>
            <p14:sldId id="834"/>
            <p14:sldId id="835"/>
            <p14:sldId id="330"/>
          </p14:sldIdLst>
        </p14:section>
        <p14:section name="JTBA Membership Updates" id="{AA635BF1-DA25-6043-B9DC-0FE965614A17}">
          <p14:sldIdLst>
            <p14:sldId id="836"/>
            <p14:sldId id="838"/>
            <p14:sldId id="839"/>
          </p14:sldIdLst>
        </p14:section>
        <p14:section name="Tribal Border Crossing Parity Act" id="{0C86AE6A-DAEC-BD4E-8742-4D0525A8D5A3}">
          <p14:sldIdLst>
            <p14:sldId id="371"/>
            <p14:sldId id="375"/>
            <p14:sldId id="840"/>
            <p14:sldId id="828"/>
            <p14:sldId id="841"/>
            <p14:sldId id="843"/>
            <p14:sldId id="830"/>
            <p14:sldId id="377"/>
            <p14:sldId id="376"/>
            <p14:sldId id="378"/>
            <p14:sldId id="379"/>
            <p14:sldId id="846"/>
            <p14:sldId id="847"/>
            <p14:sldId id="848"/>
            <p14:sldId id="849"/>
            <p14:sldId id="850"/>
            <p14:sldId id="326"/>
          </p14:sldIdLst>
        </p14:section>
        <p14:section name="CANADA" id="{BB9E944E-FD4F-4978-B278-F083B8237883}">
          <p14:sldIdLst>
            <p14:sldId id="317"/>
            <p14:sldId id="381"/>
            <p14:sldId id="382"/>
            <p14:sldId id="339"/>
            <p14:sldId id="359"/>
            <p14:sldId id="852"/>
            <p14:sldId id="256"/>
            <p14:sldId id="283"/>
            <p14:sldId id="296"/>
            <p14:sldId id="284"/>
            <p14:sldId id="291"/>
            <p14:sldId id="286"/>
            <p14:sldId id="293"/>
            <p14:sldId id="299"/>
            <p14:sldId id="851"/>
            <p14:sldId id="302"/>
            <p14:sldId id="297"/>
            <p14:sldId id="276"/>
            <p14:sldId id="277"/>
            <p14:sldId id="278"/>
            <p14:sldId id="279"/>
            <p14:sldId id="853"/>
            <p14:sldId id="854"/>
            <p14:sldId id="285"/>
            <p14:sldId id="268"/>
            <p14:sldId id="269"/>
            <p14:sldId id="270"/>
            <p14:sldId id="271"/>
            <p14:sldId id="273"/>
            <p14:sldId id="274"/>
            <p14:sldId id="287"/>
            <p14:sldId id="280"/>
            <p14:sldId id="281"/>
            <p14:sldId id="860"/>
            <p14:sldId id="856"/>
            <p14:sldId id="855"/>
            <p14:sldId id="857"/>
            <p14:sldId id="858"/>
          </p14:sldIdLst>
        </p14:section>
      </p14:sectionLst>
    </p:ext>
    <p:ext uri="{EFAFB233-063F-42B5-8137-9DF3F51BA10A}">
      <p15:sldGuideLst xmlns:p15="http://schemas.microsoft.com/office/powerpoint/2012/main">
        <p15:guide id="1" orient="horz" pos="480" userDrawn="1">
          <p15:clr>
            <a:srgbClr val="A4A3A4"/>
          </p15:clr>
        </p15:guide>
        <p15:guide id="2" orient="horz" pos="3929">
          <p15:clr>
            <a:srgbClr val="A4A3A4"/>
          </p15:clr>
        </p15:guide>
        <p15:guide id="3" orient="horz" pos="336" userDrawn="1">
          <p15:clr>
            <a:srgbClr val="A4A3A4"/>
          </p15:clr>
        </p15:guide>
        <p15:guide id="4" orient="horz" pos="133">
          <p15:clr>
            <a:srgbClr val="A4A3A4"/>
          </p15:clr>
        </p15:guide>
        <p15:guide id="5" orient="horz" pos="1047">
          <p15:clr>
            <a:srgbClr val="A4A3A4"/>
          </p15:clr>
        </p15:guide>
        <p15:guide id="6" orient="horz" pos="944">
          <p15:clr>
            <a:srgbClr val="A4A3A4"/>
          </p15:clr>
        </p15:guide>
        <p15:guide id="7" pos="2880">
          <p15:clr>
            <a:srgbClr val="A4A3A4"/>
          </p15:clr>
        </p15:guide>
        <p15:guide id="8" pos="287">
          <p15:clr>
            <a:srgbClr val="A4A3A4"/>
          </p15:clr>
        </p15:guide>
        <p15:guide id="9" pos="5472">
          <p15:clr>
            <a:srgbClr val="A4A3A4"/>
          </p15:clr>
        </p15:guide>
        <p15:guide id="10" pos="2995">
          <p15:clr>
            <a:srgbClr val="A4A3A4"/>
          </p15:clr>
        </p15:guide>
        <p15:guide id="11" pos="2765">
          <p15:clr>
            <a:srgbClr val="A4A3A4"/>
          </p15:clr>
        </p15:guide>
      </p15:sldGuideLst>
    </p:ext>
    <p:ext uri="{2D200454-40CA-4A62-9FC3-DE9A4176ACB9}">
      <p15:notesGuideLst xmlns:p15="http://schemas.microsoft.com/office/powerpoint/2012/main">
        <p15:guide id="1" orient="horz" pos="2920"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beck Carroll, Kayla (WAS - X75372)" initials="GCK(-X" lastIdx="15" clrIdx="0">
    <p:extLst>
      <p:ext uri="{19B8F6BF-5375-455C-9EA6-DF929625EA0E}">
        <p15:presenceInfo xmlns:p15="http://schemas.microsoft.com/office/powerpoint/2012/main" userId="S-1-5-21-1836541547-1711626928-1237804090-119365" providerId="AD"/>
      </p:ext>
    </p:extLst>
  </p:cmAuthor>
  <p:cmAuthor id="2" name="Towle, Camryn (WAS - X75469)" initials="TC(-X" lastIdx="8" clrIdx="1">
    <p:extLst>
      <p:ext uri="{19B8F6BF-5375-455C-9EA6-DF929625EA0E}">
        <p15:presenceInfo xmlns:p15="http://schemas.microsoft.com/office/powerpoint/2012/main" userId="S-1-5-21-1836541547-1711626928-1237804090-205289" providerId="AD"/>
      </p:ext>
    </p:extLst>
  </p:cmAuthor>
  <p:cmAuthor id="3" name="William" initials="W" lastIdx="17" clrIdx="2">
    <p:extLst>
      <p:ext uri="{19B8F6BF-5375-455C-9EA6-DF929625EA0E}">
        <p15:presenceInfo xmlns:p15="http://schemas.microsoft.com/office/powerpoint/2012/main" userId="William" providerId="None"/>
      </p:ext>
    </p:extLst>
  </p:cmAuthor>
  <p:cmAuthor id="4" name="Naomie Droll" initials="ND" lastIdx="2" clrIdx="3">
    <p:extLst>
      <p:ext uri="{19B8F6BF-5375-455C-9EA6-DF929625EA0E}">
        <p15:presenceInfo xmlns:p15="http://schemas.microsoft.com/office/powerpoint/2012/main" userId="S::naomie@capitolhillpolicygroup.com::854a2f47-081f-4f36-b576-558fc9884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6"/>
    <a:srgbClr val="000000"/>
    <a:srgbClr val="F9D337"/>
    <a:srgbClr val="4D4D4D"/>
    <a:srgbClr val="A0CFEB"/>
    <a:srgbClr val="00A9E0"/>
    <a:srgbClr val="61C25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356" autoAdjust="0"/>
    <p:restoredTop sz="94043" autoAdjust="0"/>
  </p:normalViewPr>
  <p:slideViewPr>
    <p:cSldViewPr snapToGrid="0" showGuides="1">
      <p:cViewPr varScale="1">
        <p:scale>
          <a:sx n="89" d="100"/>
          <a:sy n="89" d="100"/>
        </p:scale>
        <p:origin x="488" y="160"/>
      </p:cViewPr>
      <p:guideLst>
        <p:guide orient="horz" pos="480"/>
        <p:guide orient="horz" pos="3929"/>
        <p:guide orient="horz" pos="336"/>
        <p:guide orient="horz" pos="133"/>
        <p:guide orient="horz" pos="1047"/>
        <p:guide orient="horz" pos="944"/>
        <p:guide pos="2880"/>
        <p:guide pos="287"/>
        <p:guide pos="5472"/>
        <p:guide pos="2995"/>
        <p:guide pos="2765"/>
      </p:guideLst>
    </p:cSldViewPr>
  </p:slideViewPr>
  <p:outlineViewPr>
    <p:cViewPr>
      <p:scale>
        <a:sx n="33" d="100"/>
        <a:sy n="33" d="100"/>
      </p:scale>
      <p:origin x="0" y="-91"/>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2" d="100"/>
          <a:sy n="52" d="100"/>
        </p:scale>
        <p:origin x="2654" y="58"/>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oleObject" Target="https://collaboration.justice.gc.ca/ts/aap-paa/UNDAIS/Trackers/Governance%20and%20Reporting%20Trackers/Book%20-%20Final%20Action%20Plan%20Meas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ollaboration.justice.gc.ca/ts/aap-paa/UNDAIS/Trackers/Governance%20and%20Reporting%20Trackers/Book%20-%20Final%20Action%20Plan%20Meas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ollaboration.justice.gc.ca/ts/aap-paa/UNDAIS/Trackers/Governance%20and%20Reporting%20Trackers/Book%20-%20Final%20Action%20Plan%20Measur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 - Final Action Plan Measures.xlsx]Charts for deck!PivotTable2</c:name>
    <c:fmtId val="-1"/>
  </c:pivotSource>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ontserrat"/>
                <a:ea typeface="+mn-ea"/>
                <a:cs typeface="+mn-cs"/>
              </a:defRPr>
            </a:pPr>
            <a:r>
              <a:rPr lang="en-US" sz="1200" b="1" i="0" cap="small" baseline="0">
                <a:effectLst/>
                <a:latin typeface="Montserrat"/>
              </a:rPr>
              <a:t># of Measures Per Chapter</a:t>
            </a:r>
            <a:endParaRPr lang="en-CA" sz="1200">
              <a:effectLst/>
              <a:latin typeface="Montserra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ontserra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6.2741129081229891E-2"/>
              <c:y val="0.10655421626799019"/>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dLbl>
          <c:idx val="0"/>
          <c:layout>
            <c:manualLayout>
              <c:x val="6.2741129081229891E-2"/>
              <c:y val="0.10655421626799019"/>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layout>
            <c:manualLayout>
              <c:x val="6.2741129081229891E-2"/>
              <c:y val="0.10655421626799019"/>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s>
    <c:plotArea>
      <c:layout>
        <c:manualLayout>
          <c:layoutTarget val="inner"/>
          <c:xMode val="edge"/>
          <c:yMode val="edge"/>
          <c:x val="0.17195769771719138"/>
          <c:y val="0.14205560991519897"/>
          <c:w val="0.59903359298928915"/>
          <c:h val="0.60196428571428573"/>
        </c:manualLayout>
      </c:layout>
      <c:pieChart>
        <c:varyColors val="1"/>
        <c:ser>
          <c:idx val="0"/>
          <c:order val="0"/>
          <c:tx>
            <c:strRef>
              <c:f>'Charts for deck'!$B$3</c:f>
              <c:strCache>
                <c:ptCount val="1"/>
                <c:pt idx="0">
                  <c:v>Total</c:v>
                </c:pt>
              </c:strCache>
            </c:strRef>
          </c:tx>
          <c:dPt>
            <c:idx val="0"/>
            <c:bubble3D val="0"/>
            <c:spPr>
              <a:solidFill>
                <a:srgbClr val="CCCC00"/>
              </a:solidFill>
              <a:ln w="19050">
                <a:solidFill>
                  <a:schemeClr val="lt1"/>
                </a:solidFill>
              </a:ln>
              <a:effectLst/>
            </c:spPr>
            <c:extLst>
              <c:ext xmlns:c16="http://schemas.microsoft.com/office/drawing/2014/chart" uri="{C3380CC4-5D6E-409C-BE32-E72D297353CC}">
                <c16:uniqueId val="{00000001-A82E-407D-912D-85AD39245FD1}"/>
              </c:ext>
            </c:extLst>
          </c:dPt>
          <c:dPt>
            <c:idx val="1"/>
            <c:bubble3D val="0"/>
            <c:spPr>
              <a:solidFill>
                <a:srgbClr val="669900"/>
              </a:solidFill>
              <a:ln w="19050">
                <a:solidFill>
                  <a:schemeClr val="lt1"/>
                </a:solidFill>
              </a:ln>
              <a:effectLst/>
            </c:spPr>
            <c:extLst>
              <c:ext xmlns:c16="http://schemas.microsoft.com/office/drawing/2014/chart" uri="{C3380CC4-5D6E-409C-BE32-E72D297353CC}">
                <c16:uniqueId val="{00000003-A82E-407D-912D-85AD39245FD1}"/>
              </c:ext>
            </c:extLst>
          </c:dPt>
          <c:dPt>
            <c:idx val="2"/>
            <c:bubble3D val="0"/>
            <c:spPr>
              <a:solidFill>
                <a:srgbClr val="D60093"/>
              </a:solidFill>
              <a:ln w="19050">
                <a:solidFill>
                  <a:schemeClr val="lt1"/>
                </a:solidFill>
              </a:ln>
              <a:effectLst/>
            </c:spPr>
            <c:extLst>
              <c:ext xmlns:c16="http://schemas.microsoft.com/office/drawing/2014/chart" uri="{C3380CC4-5D6E-409C-BE32-E72D297353CC}">
                <c16:uniqueId val="{00000005-A82E-407D-912D-85AD39245FD1}"/>
              </c:ext>
            </c:extLst>
          </c:dPt>
          <c:dPt>
            <c:idx val="3"/>
            <c:bubble3D val="0"/>
            <c:spPr>
              <a:solidFill>
                <a:srgbClr val="0097E2"/>
              </a:solidFill>
              <a:ln w="19050">
                <a:solidFill>
                  <a:schemeClr val="lt1"/>
                </a:solidFill>
              </a:ln>
              <a:effectLst/>
            </c:spPr>
            <c:extLst>
              <c:ext xmlns:c16="http://schemas.microsoft.com/office/drawing/2014/chart" uri="{C3380CC4-5D6E-409C-BE32-E72D297353CC}">
                <c16:uniqueId val="{00000007-A82E-407D-912D-85AD39245FD1}"/>
              </c:ext>
            </c:extLst>
          </c:dPt>
          <c:dPt>
            <c:idx val="4"/>
            <c:bubble3D val="0"/>
            <c:spPr>
              <a:solidFill>
                <a:srgbClr val="68154B"/>
              </a:solidFill>
              <a:ln w="19050">
                <a:solidFill>
                  <a:schemeClr val="lt1"/>
                </a:solidFill>
              </a:ln>
              <a:effectLst/>
            </c:spPr>
            <c:extLst>
              <c:ext xmlns:c16="http://schemas.microsoft.com/office/drawing/2014/chart" uri="{C3380CC4-5D6E-409C-BE32-E72D297353CC}">
                <c16:uniqueId val="{00000009-A82E-407D-912D-85AD39245FD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82E-407D-912D-85AD39245FD1}"/>
              </c:ext>
            </c:extLst>
          </c:dPt>
          <c:dLbls>
            <c:dLbl>
              <c:idx val="3"/>
              <c:layout>
                <c:manualLayout>
                  <c:x val="7.6481391323163478E-2"/>
                  <c:y val="9.274679278103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2E-407D-912D-85AD39245FD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 for deck'!$A$4:$A$9</c:f>
              <c:strCache>
                <c:ptCount val="5"/>
                <c:pt idx="0">
                  <c:v>Shared priorities</c:v>
                </c:pt>
                <c:pt idx="1">
                  <c:v>First Nations</c:v>
                </c:pt>
                <c:pt idx="2">
                  <c:v>Inuit </c:v>
                </c:pt>
                <c:pt idx="3">
                  <c:v>Métis </c:v>
                </c:pt>
                <c:pt idx="4">
                  <c:v>Modern Treaty </c:v>
                </c:pt>
              </c:strCache>
            </c:strRef>
          </c:cat>
          <c:val>
            <c:numRef>
              <c:f>'Charts for deck'!$B$4:$B$9</c:f>
              <c:numCache>
                <c:formatCode>General</c:formatCode>
                <c:ptCount val="5"/>
                <c:pt idx="0">
                  <c:v>111</c:v>
                </c:pt>
                <c:pt idx="1">
                  <c:v>19</c:v>
                </c:pt>
                <c:pt idx="2">
                  <c:v>22</c:v>
                </c:pt>
                <c:pt idx="3">
                  <c:v>13</c:v>
                </c:pt>
                <c:pt idx="4">
                  <c:v>16</c:v>
                </c:pt>
              </c:numCache>
            </c:numRef>
          </c:val>
          <c:extLst>
            <c:ext xmlns:c16="http://schemas.microsoft.com/office/drawing/2014/chart" uri="{C3380CC4-5D6E-409C-BE32-E72D297353CC}">
              <c16:uniqueId val="{0000000C-A82E-407D-912D-85AD39245FD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8.0883641674780918E-2"/>
          <c:y val="0.80207844096542724"/>
          <c:w val="0.79014226982581415"/>
          <c:h val="0.1772105348988910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small" spc="0" baseline="0">
                <a:solidFill>
                  <a:schemeClr val="tx1">
                    <a:lumMod val="65000"/>
                    <a:lumOff val="35000"/>
                  </a:schemeClr>
                </a:solidFill>
                <a:latin typeface="+mn-lt"/>
                <a:ea typeface="+mn-ea"/>
                <a:cs typeface="+mn-cs"/>
              </a:defRPr>
            </a:pPr>
            <a:r>
              <a:rPr lang="en-CA" sz="1200" b="1" cap="small" baseline="0" dirty="0">
                <a:latin typeface="Montserrat"/>
              </a:rPr>
              <a:t># of Measures per UN Declaration Theme</a:t>
            </a:r>
          </a:p>
        </c:rich>
      </c:tx>
      <c:layout>
        <c:manualLayout>
          <c:xMode val="edge"/>
          <c:yMode val="edge"/>
          <c:x val="0.13944173969490425"/>
          <c:y val="2.4162861491628614E-2"/>
        </c:manualLayout>
      </c:layout>
      <c:overlay val="0"/>
      <c:spPr>
        <a:noFill/>
        <a:ln>
          <a:noFill/>
        </a:ln>
        <a:effectLst/>
      </c:spPr>
      <c:txPr>
        <a:bodyPr rot="0" spcFirstLastPara="1" vertOverflow="ellipsis" vert="horz" wrap="square" anchor="ctr" anchorCtr="1"/>
        <a:lstStyle/>
        <a:p>
          <a:pPr>
            <a:defRPr sz="1200" b="1" i="0" u="none" strike="noStrike" kern="1200" cap="small"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864508121063664"/>
          <c:y val="0.22818642461358996"/>
          <c:w val="0.36192153962272822"/>
          <c:h val="0.72088764946048411"/>
        </c:manualLayout>
      </c:layout>
      <c:barChart>
        <c:barDir val="bar"/>
        <c:grouping val="clustered"/>
        <c:varyColors val="0"/>
        <c:ser>
          <c:idx val="0"/>
          <c:order val="0"/>
          <c:spPr>
            <a:solidFill>
              <a:srgbClr val="008772"/>
            </a:solidFill>
            <a:ln>
              <a:noFill/>
            </a:ln>
            <a:effectLst/>
          </c:spPr>
          <c:invertIfNegative val="0"/>
          <c:cat>
            <c:strRef>
              <c:f>'Charts for deck'!$I$52:$I$60</c:f>
              <c:strCache>
                <c:ptCount val="9"/>
                <c:pt idx="0">
                  <c:v>Self-determination, self-government and recognition of treaties</c:v>
                </c:pt>
                <c:pt idx="1">
                  <c:v>Lands, territories and resources</c:v>
                </c:pt>
                <c:pt idx="2">
                  <c:v>Environment</c:v>
                </c:pt>
                <c:pt idx="3">
                  <c:v>Civil and political rights</c:v>
                </c:pt>
                <c:pt idx="4">
                  <c:v>Participation in decision-making and Indigenous institutions</c:v>
                </c:pt>
                <c:pt idx="5">
                  <c:v>Economic, health and social rights</c:v>
                </c:pt>
                <c:pt idx="6">
                  <c:v>Cultural, religious and linguistic rights</c:v>
                </c:pt>
                <c:pt idx="7">
                  <c:v>Education, information and media</c:v>
                </c:pt>
                <c:pt idx="8">
                  <c:v>Implementation and redress</c:v>
                </c:pt>
              </c:strCache>
            </c:strRef>
          </c:cat>
          <c:val>
            <c:numRef>
              <c:f>'Charts for deck'!$J$52:$J$60</c:f>
              <c:numCache>
                <c:formatCode>General</c:formatCode>
                <c:ptCount val="9"/>
                <c:pt idx="0">
                  <c:v>46</c:v>
                </c:pt>
                <c:pt idx="1">
                  <c:v>17</c:v>
                </c:pt>
                <c:pt idx="2">
                  <c:v>7</c:v>
                </c:pt>
                <c:pt idx="3">
                  <c:v>29</c:v>
                </c:pt>
                <c:pt idx="4">
                  <c:v>12</c:v>
                </c:pt>
                <c:pt idx="5">
                  <c:v>33</c:v>
                </c:pt>
                <c:pt idx="6">
                  <c:v>12</c:v>
                </c:pt>
                <c:pt idx="7">
                  <c:v>13</c:v>
                </c:pt>
                <c:pt idx="8">
                  <c:v>12</c:v>
                </c:pt>
              </c:numCache>
            </c:numRef>
          </c:val>
          <c:extLst>
            <c:ext xmlns:c16="http://schemas.microsoft.com/office/drawing/2014/chart" uri="{C3380CC4-5D6E-409C-BE32-E72D297353CC}">
              <c16:uniqueId val="{00000000-759F-466B-BD64-872D06008F89}"/>
            </c:ext>
          </c:extLst>
        </c:ser>
        <c:dLbls>
          <c:showLegendKey val="0"/>
          <c:showVal val="0"/>
          <c:showCatName val="0"/>
          <c:showSerName val="0"/>
          <c:showPercent val="0"/>
          <c:showBubbleSize val="0"/>
        </c:dLbls>
        <c:gapWidth val="50"/>
        <c:overlap val="-60"/>
        <c:axId val="1018420496"/>
        <c:axId val="1018428368"/>
      </c:barChart>
      <c:catAx>
        <c:axId val="10184204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018428368"/>
        <c:crosses val="autoZero"/>
        <c:auto val="1"/>
        <c:lblAlgn val="ctr"/>
        <c:lblOffset val="100"/>
        <c:noMultiLvlLbl val="0"/>
      </c:catAx>
      <c:valAx>
        <c:axId val="101842836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8420496"/>
        <c:crosses val="autoZero"/>
        <c:crossBetween val="between"/>
      </c:valAx>
      <c:spPr>
        <a:noFill/>
        <a:ln>
          <a:noFill/>
        </a:ln>
        <a:effectLst/>
      </c:spPr>
    </c:plotArea>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 - Final Action Plan Measures.xlsx]Sheet6!PivotTable1</c:name>
    <c:fmtId val="-1"/>
  </c:pivotSource>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1" i="0" cap="small" baseline="0" dirty="0">
                <a:effectLst/>
                <a:latin typeface="Montserrat"/>
              </a:rPr>
              <a:t># of Measures Per Lead Departments (Portfolio Agencies Included)</a:t>
            </a:r>
            <a:endParaRPr lang="en-CA" sz="1200" dirty="0">
              <a:effectLst/>
              <a:latin typeface="Montserrat"/>
            </a:endParaRPr>
          </a:p>
        </c:rich>
      </c:tx>
      <c:layout>
        <c:manualLayout>
          <c:xMode val="edge"/>
          <c:yMode val="edge"/>
          <c:x val="0.19316266363734716"/>
          <c:y val="2.220890410958904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rgbClr val="92D050"/>
          </a:solidFill>
          <a:ln>
            <a:noFill/>
          </a:ln>
          <a:effectLst/>
        </c:spPr>
        <c:marker>
          <c:symbol val="none"/>
        </c:marker>
      </c:pivotFmt>
      <c:pivotFmt>
        <c:idx val="2"/>
        <c:spPr>
          <a:solidFill>
            <a:srgbClr val="92D050"/>
          </a:solidFill>
          <a:ln>
            <a:noFill/>
          </a:ln>
          <a:effectLst/>
        </c:spPr>
        <c:marker>
          <c:symbol val="none"/>
        </c:marker>
      </c:pivotFmt>
      <c:pivotFmt>
        <c:idx val="3"/>
        <c:spPr>
          <a:solidFill>
            <a:srgbClr val="92D050"/>
          </a:solidFill>
          <a:ln>
            <a:noFill/>
          </a:ln>
          <a:effectLst/>
        </c:spPr>
        <c:marker>
          <c:symbol val="none"/>
        </c:marker>
      </c:pivotFmt>
    </c:pivotFmts>
    <c:plotArea>
      <c:layout>
        <c:manualLayout>
          <c:layoutTarget val="inner"/>
          <c:xMode val="edge"/>
          <c:yMode val="edge"/>
          <c:x val="0.34486339207599048"/>
          <c:y val="0.16349817553293644"/>
          <c:w val="0.60573153355830522"/>
          <c:h val="0.75225049612700834"/>
        </c:manualLayout>
      </c:layout>
      <c:barChart>
        <c:barDir val="bar"/>
        <c:grouping val="clustered"/>
        <c:varyColors val="0"/>
        <c:ser>
          <c:idx val="0"/>
          <c:order val="0"/>
          <c:tx>
            <c:strRef>
              <c:f>Sheet6!$B$1</c:f>
              <c:strCache>
                <c:ptCount val="1"/>
                <c:pt idx="0">
                  <c:v>Total</c:v>
                </c:pt>
              </c:strCache>
            </c:strRef>
          </c:tx>
          <c:spPr>
            <a:solidFill>
              <a:srgbClr val="00557E"/>
            </a:solidFill>
            <a:ln>
              <a:noFill/>
            </a:ln>
            <a:effectLst/>
          </c:spPr>
          <c:invertIfNegative val="0"/>
          <c:cat>
            <c:strRef>
              <c:f>Sheet6!$A$2:$A$18</c:f>
              <c:strCache>
                <c:ptCount val="16"/>
                <c:pt idx="0">
                  <c:v>CIRNAC</c:v>
                </c:pt>
                <c:pt idx="1">
                  <c:v>ISC</c:v>
                </c:pt>
                <c:pt idx="2">
                  <c:v>PCH</c:v>
                </c:pt>
                <c:pt idx="3">
                  <c:v>JUS</c:v>
                </c:pt>
                <c:pt idx="4">
                  <c:v>DFO</c:v>
                </c:pt>
                <c:pt idx="5">
                  <c:v>PS</c:v>
                </c:pt>
                <c:pt idx="6">
                  <c:v>ESDC</c:v>
                </c:pt>
                <c:pt idx="7">
                  <c:v>DND</c:v>
                </c:pt>
                <c:pt idx="8">
                  <c:v>ECCC</c:v>
                </c:pt>
                <c:pt idx="9">
                  <c:v>PC</c:v>
                </c:pt>
                <c:pt idx="10">
                  <c:v>HC</c:v>
                </c:pt>
                <c:pt idx="11">
                  <c:v> NRCAN</c:v>
                </c:pt>
                <c:pt idx="12">
                  <c:v>CSIS</c:v>
                </c:pt>
                <c:pt idx="13">
                  <c:v>All Depts</c:v>
                </c:pt>
                <c:pt idx="14">
                  <c:v>5 Depts / 2 APMs</c:v>
                </c:pt>
                <c:pt idx="15">
                  <c:v>11 Depts w/ 1 APM</c:v>
                </c:pt>
              </c:strCache>
            </c:strRef>
          </c:cat>
          <c:val>
            <c:numRef>
              <c:f>Sheet6!$B$2:$B$18</c:f>
              <c:numCache>
                <c:formatCode>General</c:formatCode>
                <c:ptCount val="16"/>
                <c:pt idx="0">
                  <c:v>46</c:v>
                </c:pt>
                <c:pt idx="1">
                  <c:v>31</c:v>
                </c:pt>
                <c:pt idx="2">
                  <c:v>15</c:v>
                </c:pt>
                <c:pt idx="3">
                  <c:v>14</c:v>
                </c:pt>
                <c:pt idx="4">
                  <c:v>10</c:v>
                </c:pt>
                <c:pt idx="5">
                  <c:v>11</c:v>
                </c:pt>
                <c:pt idx="6">
                  <c:v>9</c:v>
                </c:pt>
                <c:pt idx="7">
                  <c:v>5</c:v>
                </c:pt>
                <c:pt idx="8">
                  <c:v>5</c:v>
                </c:pt>
                <c:pt idx="9">
                  <c:v>5</c:v>
                </c:pt>
                <c:pt idx="10">
                  <c:v>4</c:v>
                </c:pt>
                <c:pt idx="11">
                  <c:v>4</c:v>
                </c:pt>
                <c:pt idx="12">
                  <c:v>3</c:v>
                </c:pt>
                <c:pt idx="13">
                  <c:v>3</c:v>
                </c:pt>
                <c:pt idx="14">
                  <c:v>10</c:v>
                </c:pt>
                <c:pt idx="15">
                  <c:v>11</c:v>
                </c:pt>
              </c:numCache>
            </c:numRef>
          </c:val>
          <c:extLst>
            <c:ext xmlns:c16="http://schemas.microsoft.com/office/drawing/2014/chart" uri="{C3380CC4-5D6E-409C-BE32-E72D297353CC}">
              <c16:uniqueId val="{00000000-59E8-4124-ACDC-9B8E8092BBA7}"/>
            </c:ext>
          </c:extLst>
        </c:ser>
        <c:dLbls>
          <c:showLegendKey val="0"/>
          <c:showVal val="0"/>
          <c:showCatName val="0"/>
          <c:showSerName val="0"/>
          <c:showPercent val="0"/>
          <c:showBubbleSize val="0"/>
        </c:dLbls>
        <c:gapWidth val="219"/>
        <c:axId val="913150832"/>
        <c:axId val="913152800"/>
      </c:barChart>
      <c:catAx>
        <c:axId val="9131508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913152800"/>
        <c:crosses val="autoZero"/>
        <c:auto val="1"/>
        <c:lblAlgn val="ctr"/>
        <c:lblOffset val="100"/>
        <c:noMultiLvlLbl val="0"/>
      </c:catAx>
      <c:valAx>
        <c:axId val="91315280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3150832"/>
        <c:crosses val="autoZero"/>
        <c:crossBetween val="between"/>
      </c:valAx>
      <c:spPr>
        <a:noFill/>
        <a:ln>
          <a:noFill/>
        </a:ln>
        <a:effectLst/>
      </c:spPr>
    </c:plotArea>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98C6E-73D0-40C8-A0F4-EB815DE0F3D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FE743B9F-C946-47E5-BE3F-01C06475197A}">
      <dgm:prSet phldrT="[Text]" custT="1"/>
      <dgm:spPr/>
      <dgm:t>
        <a:bodyPr/>
        <a:lstStyle/>
        <a:p>
          <a:r>
            <a:rPr lang="en-US" sz="2800" b="1" dirty="0"/>
            <a:t>Fall 2023/Winter 2024</a:t>
          </a:r>
        </a:p>
      </dgm:t>
    </dgm:pt>
    <dgm:pt modelId="{64BCA8E4-00CA-4BDD-A4CE-AC3F2392314A}" type="parTrans" cxnId="{FD24DEED-560A-4B6B-9EF1-4058FE6EA028}">
      <dgm:prSet/>
      <dgm:spPr/>
      <dgm:t>
        <a:bodyPr/>
        <a:lstStyle/>
        <a:p>
          <a:endParaRPr lang="en-US"/>
        </a:p>
      </dgm:t>
    </dgm:pt>
    <dgm:pt modelId="{CA972520-1577-4DC7-84DD-61FB1046BF56}" type="sibTrans" cxnId="{FD24DEED-560A-4B6B-9EF1-4058FE6EA028}">
      <dgm:prSet/>
      <dgm:spPr/>
      <dgm:t>
        <a:bodyPr/>
        <a:lstStyle/>
        <a:p>
          <a:endParaRPr lang="en-US"/>
        </a:p>
      </dgm:t>
    </dgm:pt>
    <dgm:pt modelId="{521ECB67-CC16-4AF4-BF03-71C7B887AEB6}">
      <dgm:prSet phldrT="[Text]" custT="1"/>
      <dgm:spPr/>
      <dgm:t>
        <a:bodyPr/>
        <a:lstStyle/>
        <a:p>
          <a:r>
            <a:rPr lang="en-US" sz="2800" b="1" dirty="0"/>
            <a:t>2024</a:t>
          </a:r>
        </a:p>
      </dgm:t>
    </dgm:pt>
    <dgm:pt modelId="{B5FDF84D-355A-4DCF-B687-036EE28602DC}" type="parTrans" cxnId="{3D49B0C1-2D82-486C-84A5-968F46C0E166}">
      <dgm:prSet/>
      <dgm:spPr/>
      <dgm:t>
        <a:bodyPr/>
        <a:lstStyle/>
        <a:p>
          <a:endParaRPr lang="en-US"/>
        </a:p>
      </dgm:t>
    </dgm:pt>
    <dgm:pt modelId="{D5AE6704-0650-4905-8885-245C03E066E8}" type="sibTrans" cxnId="{3D49B0C1-2D82-486C-84A5-968F46C0E166}">
      <dgm:prSet/>
      <dgm:spPr/>
      <dgm:t>
        <a:bodyPr/>
        <a:lstStyle/>
        <a:p>
          <a:endParaRPr lang="en-US"/>
        </a:p>
      </dgm:t>
    </dgm:pt>
    <dgm:pt modelId="{EF2324F5-DB4E-428C-9BDB-C3E3B430006F}">
      <dgm:prSet phldrT="[Text]"/>
      <dgm:spPr/>
      <dgm:t>
        <a:bodyPr/>
        <a:lstStyle/>
        <a:p>
          <a:r>
            <a:rPr lang="en-CA" b="1" dirty="0">
              <a:latin typeface="Calibri Light" panose="020F0302020204030204" pitchFamily="34" charset="0"/>
              <a:cs typeface="Calibri Light" panose="020F0302020204030204" pitchFamily="34" charset="0"/>
            </a:rPr>
            <a:t>Continue efforts through JTBA-CI </a:t>
          </a:r>
          <a:r>
            <a:rPr lang="en-CA" dirty="0">
              <a:latin typeface="Calibri Light" panose="020F0302020204030204" pitchFamily="34" charset="0"/>
              <a:cs typeface="Calibri Light" panose="020F0302020204030204" pitchFamily="34" charset="0"/>
            </a:rPr>
            <a:t>on enhancing border crossing experience, right of entry, identification and travel documents, and entry of goods (led by Governance Table; informed by Technical Tables)</a:t>
          </a:r>
          <a:endParaRPr lang="en-US" dirty="0"/>
        </a:p>
      </dgm:t>
    </dgm:pt>
    <dgm:pt modelId="{D89F26E6-44A1-460A-B72A-8E3CC81371EB}" type="parTrans" cxnId="{F87ABD42-50B2-4A0A-A798-6927192792B6}">
      <dgm:prSet/>
      <dgm:spPr/>
      <dgm:t>
        <a:bodyPr/>
        <a:lstStyle/>
        <a:p>
          <a:endParaRPr lang="en-US"/>
        </a:p>
      </dgm:t>
    </dgm:pt>
    <dgm:pt modelId="{ED1E661B-351F-4251-8B8C-6CEEEC1424EA}" type="sibTrans" cxnId="{F87ABD42-50B2-4A0A-A798-6927192792B6}">
      <dgm:prSet/>
      <dgm:spPr/>
      <dgm:t>
        <a:bodyPr/>
        <a:lstStyle/>
        <a:p>
          <a:endParaRPr lang="en-US"/>
        </a:p>
      </dgm:t>
    </dgm:pt>
    <dgm:pt modelId="{3B8BDE83-8120-407D-95CE-2EF77892AE85}">
      <dgm:prSet/>
      <dgm:spPr/>
      <dgm:t>
        <a:bodyPr/>
        <a:lstStyle/>
        <a:p>
          <a:r>
            <a:rPr lang="en-US" b="1" dirty="0">
              <a:latin typeface="Calibri Light" panose="020F0302020204030204" pitchFamily="34" charset="0"/>
              <a:cs typeface="Calibri Light" panose="020F0302020204030204" pitchFamily="34" charset="0"/>
            </a:rPr>
            <a:t>Consultation and cooperation with First Nations, Inuit and Métis partners </a:t>
          </a:r>
          <a:r>
            <a:rPr lang="en-US" b="0" dirty="0">
              <a:latin typeface="Calibri Light" panose="020F0302020204030204" pitchFamily="34" charset="0"/>
              <a:cs typeface="Calibri Light" panose="020F0302020204030204" pitchFamily="34" charset="0"/>
            </a:rPr>
            <a:t>on UNDA APM SP52 commitment (e.g</a:t>
          </a:r>
          <a:r>
            <a:rPr lang="en-US" dirty="0">
              <a:latin typeface="Calibri Light" panose="020F0302020204030204" pitchFamily="34" charset="0"/>
              <a:cs typeface="Calibri Light" panose="020F0302020204030204" pitchFamily="34" charset="0"/>
            </a:rPr>
            <a:t>. distinctions-based Regional Roundtables and other discussions)</a:t>
          </a:r>
          <a:endParaRPr lang="en-US" b="1" dirty="0">
            <a:latin typeface="Calibri Light" panose="020F0302020204030204" pitchFamily="34" charset="0"/>
            <a:cs typeface="Calibri Light" panose="020F0302020204030204" pitchFamily="34" charset="0"/>
          </a:endParaRPr>
        </a:p>
      </dgm:t>
    </dgm:pt>
    <dgm:pt modelId="{E257993C-323A-4B06-80E4-5F7A0018CEF6}" type="parTrans" cxnId="{03D3B1FC-02F7-4F47-A1AD-65B35398F097}">
      <dgm:prSet/>
      <dgm:spPr/>
      <dgm:t>
        <a:bodyPr/>
        <a:lstStyle/>
        <a:p>
          <a:endParaRPr lang="en-US"/>
        </a:p>
      </dgm:t>
    </dgm:pt>
    <dgm:pt modelId="{93F4C61B-714B-484E-8BA8-7352FA62A0F0}" type="sibTrans" cxnId="{03D3B1FC-02F7-4F47-A1AD-65B35398F097}">
      <dgm:prSet/>
      <dgm:spPr/>
      <dgm:t>
        <a:bodyPr/>
        <a:lstStyle/>
        <a:p>
          <a:endParaRPr lang="en-US"/>
        </a:p>
      </dgm:t>
    </dgm:pt>
    <dgm:pt modelId="{386B680B-C44B-4571-A1DD-FEFA993F30AC}">
      <dgm:prSet phldrT="[Text]"/>
      <dgm:spPr/>
      <dgm:t>
        <a:bodyPr/>
        <a:lstStyle/>
        <a:p>
          <a:r>
            <a:rPr lang="en-CA" b="1" dirty="0">
              <a:latin typeface="Calibri Light" panose="020F0302020204030204" pitchFamily="34" charset="0"/>
              <a:cs typeface="Calibri Light" panose="020F0302020204030204" pitchFamily="34" charset="0"/>
            </a:rPr>
            <a:t>Pursue legislative and policy amendments </a:t>
          </a:r>
          <a:r>
            <a:rPr lang="en-CA" b="0" dirty="0">
              <a:latin typeface="Calibri Light" panose="020F0302020204030204" pitchFamily="34" charset="0"/>
              <a:cs typeface="Calibri Light" panose="020F0302020204030204" pitchFamily="34" charset="0"/>
            </a:rPr>
            <a:t>i</a:t>
          </a:r>
          <a:r>
            <a:rPr lang="en-CA" dirty="0">
              <a:latin typeface="Calibri Light" panose="020F0302020204030204" pitchFamily="34" charset="0"/>
              <a:cs typeface="Calibri Light" panose="020F0302020204030204" pitchFamily="34" charset="0"/>
            </a:rPr>
            <a:t>nformed by work of JTBA-CI as well as broader consultation and cooperation with Indigenous peoples and representative organizations</a:t>
          </a:r>
          <a:endParaRPr lang="en-US" dirty="0"/>
        </a:p>
      </dgm:t>
    </dgm:pt>
    <dgm:pt modelId="{276BB85D-A0FA-4FF9-A522-FF9D1271F2AF}" type="parTrans" cxnId="{BED424FE-84AA-45C0-BCC1-7B7A7D2534AF}">
      <dgm:prSet/>
      <dgm:spPr/>
      <dgm:t>
        <a:bodyPr/>
        <a:lstStyle/>
        <a:p>
          <a:endParaRPr lang="en-US"/>
        </a:p>
      </dgm:t>
    </dgm:pt>
    <dgm:pt modelId="{9EC78616-EFA6-446D-AEBC-B2AAAE3263A8}" type="sibTrans" cxnId="{BED424FE-84AA-45C0-BCC1-7B7A7D2534AF}">
      <dgm:prSet/>
      <dgm:spPr/>
      <dgm:t>
        <a:bodyPr/>
        <a:lstStyle/>
        <a:p>
          <a:endParaRPr lang="en-US"/>
        </a:p>
      </dgm:t>
    </dgm:pt>
    <dgm:pt modelId="{EF7C97CF-6ACF-4FEA-BD30-17F6EAFF0BC1}" type="pres">
      <dgm:prSet presAssocID="{C2698C6E-73D0-40C8-A0F4-EB815DE0F3D8}" presName="linear" presStyleCnt="0">
        <dgm:presLayoutVars>
          <dgm:dir/>
          <dgm:animLvl val="lvl"/>
          <dgm:resizeHandles val="exact"/>
        </dgm:presLayoutVars>
      </dgm:prSet>
      <dgm:spPr/>
    </dgm:pt>
    <dgm:pt modelId="{F7609EC9-A4D0-4C15-AB15-9D26BA6431FF}" type="pres">
      <dgm:prSet presAssocID="{FE743B9F-C946-47E5-BE3F-01C06475197A}" presName="parentLin" presStyleCnt="0"/>
      <dgm:spPr/>
    </dgm:pt>
    <dgm:pt modelId="{EB849AEE-AB1F-4780-A77E-96DC0299BB98}" type="pres">
      <dgm:prSet presAssocID="{FE743B9F-C946-47E5-BE3F-01C06475197A}" presName="parentLeftMargin" presStyleLbl="node1" presStyleIdx="0" presStyleCnt="2"/>
      <dgm:spPr/>
    </dgm:pt>
    <dgm:pt modelId="{8C76BC13-E40E-4602-B706-77B0CBD05427}" type="pres">
      <dgm:prSet presAssocID="{FE743B9F-C946-47E5-BE3F-01C06475197A}" presName="parentText" presStyleLbl="node1" presStyleIdx="0" presStyleCnt="2">
        <dgm:presLayoutVars>
          <dgm:chMax val="0"/>
          <dgm:bulletEnabled val="1"/>
        </dgm:presLayoutVars>
      </dgm:prSet>
      <dgm:spPr/>
    </dgm:pt>
    <dgm:pt modelId="{CCAD5297-69E2-48C4-B7F6-5C1AE76943B8}" type="pres">
      <dgm:prSet presAssocID="{FE743B9F-C946-47E5-BE3F-01C06475197A}" presName="negativeSpace" presStyleCnt="0"/>
      <dgm:spPr/>
    </dgm:pt>
    <dgm:pt modelId="{F4C579DD-081A-41C9-B08F-8BE855459573}" type="pres">
      <dgm:prSet presAssocID="{FE743B9F-C946-47E5-BE3F-01C06475197A}" presName="childText" presStyleLbl="conFgAcc1" presStyleIdx="0" presStyleCnt="2">
        <dgm:presLayoutVars>
          <dgm:bulletEnabled val="1"/>
        </dgm:presLayoutVars>
      </dgm:prSet>
      <dgm:spPr/>
    </dgm:pt>
    <dgm:pt modelId="{1FECB0E2-C5B9-480A-AA0A-B2F7E6589545}" type="pres">
      <dgm:prSet presAssocID="{CA972520-1577-4DC7-84DD-61FB1046BF56}" presName="spaceBetweenRectangles" presStyleCnt="0"/>
      <dgm:spPr/>
    </dgm:pt>
    <dgm:pt modelId="{82CA7B33-BCCD-44A8-905A-D89F12DB8BFB}" type="pres">
      <dgm:prSet presAssocID="{521ECB67-CC16-4AF4-BF03-71C7B887AEB6}" presName="parentLin" presStyleCnt="0"/>
      <dgm:spPr/>
    </dgm:pt>
    <dgm:pt modelId="{56DE88B8-202C-49D5-B067-2EC367ED2FC6}" type="pres">
      <dgm:prSet presAssocID="{521ECB67-CC16-4AF4-BF03-71C7B887AEB6}" presName="parentLeftMargin" presStyleLbl="node1" presStyleIdx="0" presStyleCnt="2"/>
      <dgm:spPr/>
    </dgm:pt>
    <dgm:pt modelId="{F271BFB9-2E41-4968-B5FD-0E8AC99FF8F1}" type="pres">
      <dgm:prSet presAssocID="{521ECB67-CC16-4AF4-BF03-71C7B887AEB6}" presName="parentText" presStyleLbl="node1" presStyleIdx="1" presStyleCnt="2">
        <dgm:presLayoutVars>
          <dgm:chMax val="0"/>
          <dgm:bulletEnabled val="1"/>
        </dgm:presLayoutVars>
      </dgm:prSet>
      <dgm:spPr/>
    </dgm:pt>
    <dgm:pt modelId="{AF06C0A5-A6EA-4345-B69D-3FFAEB282BC7}" type="pres">
      <dgm:prSet presAssocID="{521ECB67-CC16-4AF4-BF03-71C7B887AEB6}" presName="negativeSpace" presStyleCnt="0"/>
      <dgm:spPr/>
    </dgm:pt>
    <dgm:pt modelId="{94E4392A-A788-4DF2-B15A-F79CD412EE0F}" type="pres">
      <dgm:prSet presAssocID="{521ECB67-CC16-4AF4-BF03-71C7B887AEB6}" presName="childText" presStyleLbl="conFgAcc1" presStyleIdx="1" presStyleCnt="2">
        <dgm:presLayoutVars>
          <dgm:bulletEnabled val="1"/>
        </dgm:presLayoutVars>
      </dgm:prSet>
      <dgm:spPr/>
    </dgm:pt>
  </dgm:ptLst>
  <dgm:cxnLst>
    <dgm:cxn modelId="{2E9FC30E-8103-4352-A852-F9076FD68349}" type="presOf" srcId="{521ECB67-CC16-4AF4-BF03-71C7B887AEB6}" destId="{F271BFB9-2E41-4968-B5FD-0E8AC99FF8F1}" srcOrd="1" destOrd="0" presId="urn:microsoft.com/office/officeart/2005/8/layout/list1"/>
    <dgm:cxn modelId="{F87ABD42-50B2-4A0A-A798-6927192792B6}" srcId="{FE743B9F-C946-47E5-BE3F-01C06475197A}" destId="{EF2324F5-DB4E-428C-9BDB-C3E3B430006F}" srcOrd="0" destOrd="0" parTransId="{D89F26E6-44A1-460A-B72A-8E3CC81371EB}" sibTransId="{ED1E661B-351F-4251-8B8C-6CEEEC1424EA}"/>
    <dgm:cxn modelId="{D59A6091-8245-4D83-90D2-D95FFD361474}" type="presOf" srcId="{521ECB67-CC16-4AF4-BF03-71C7B887AEB6}" destId="{56DE88B8-202C-49D5-B067-2EC367ED2FC6}" srcOrd="0" destOrd="0" presId="urn:microsoft.com/office/officeart/2005/8/layout/list1"/>
    <dgm:cxn modelId="{3FA5469A-13DD-46E4-AA30-0C8EB2565AA0}" type="presOf" srcId="{FE743B9F-C946-47E5-BE3F-01C06475197A}" destId="{8C76BC13-E40E-4602-B706-77B0CBD05427}" srcOrd="1" destOrd="0" presId="urn:microsoft.com/office/officeart/2005/8/layout/list1"/>
    <dgm:cxn modelId="{8D17529A-210F-48BD-A331-AE619DADE369}" type="presOf" srcId="{FE743B9F-C946-47E5-BE3F-01C06475197A}" destId="{EB849AEE-AB1F-4780-A77E-96DC0299BB98}" srcOrd="0" destOrd="0" presId="urn:microsoft.com/office/officeart/2005/8/layout/list1"/>
    <dgm:cxn modelId="{3D49B0C1-2D82-486C-84A5-968F46C0E166}" srcId="{C2698C6E-73D0-40C8-A0F4-EB815DE0F3D8}" destId="{521ECB67-CC16-4AF4-BF03-71C7B887AEB6}" srcOrd="1" destOrd="0" parTransId="{B5FDF84D-355A-4DCF-B687-036EE28602DC}" sibTransId="{D5AE6704-0650-4905-8885-245C03E066E8}"/>
    <dgm:cxn modelId="{679ED3C3-5E6C-4D9E-A154-EF9F5CF07766}" type="presOf" srcId="{386B680B-C44B-4571-A1DD-FEFA993F30AC}" destId="{94E4392A-A788-4DF2-B15A-F79CD412EE0F}" srcOrd="0" destOrd="0" presId="urn:microsoft.com/office/officeart/2005/8/layout/list1"/>
    <dgm:cxn modelId="{FAA5DAC5-B502-4C8B-8F4B-BB99FD16F67E}" type="presOf" srcId="{EF2324F5-DB4E-428C-9BDB-C3E3B430006F}" destId="{F4C579DD-081A-41C9-B08F-8BE855459573}" srcOrd="0" destOrd="0" presId="urn:microsoft.com/office/officeart/2005/8/layout/list1"/>
    <dgm:cxn modelId="{ED7240E5-D675-48CA-84DD-D938E796E388}" type="presOf" srcId="{C2698C6E-73D0-40C8-A0F4-EB815DE0F3D8}" destId="{EF7C97CF-6ACF-4FEA-BD30-17F6EAFF0BC1}" srcOrd="0" destOrd="0" presId="urn:microsoft.com/office/officeart/2005/8/layout/list1"/>
    <dgm:cxn modelId="{FD24DEED-560A-4B6B-9EF1-4058FE6EA028}" srcId="{C2698C6E-73D0-40C8-A0F4-EB815DE0F3D8}" destId="{FE743B9F-C946-47E5-BE3F-01C06475197A}" srcOrd="0" destOrd="0" parTransId="{64BCA8E4-00CA-4BDD-A4CE-AC3F2392314A}" sibTransId="{CA972520-1577-4DC7-84DD-61FB1046BF56}"/>
    <dgm:cxn modelId="{150E6CF0-1702-4BD8-BF6D-DDBC6F20F18E}" type="presOf" srcId="{3B8BDE83-8120-407D-95CE-2EF77892AE85}" destId="{F4C579DD-081A-41C9-B08F-8BE855459573}" srcOrd="0" destOrd="1" presId="urn:microsoft.com/office/officeart/2005/8/layout/list1"/>
    <dgm:cxn modelId="{03D3B1FC-02F7-4F47-A1AD-65B35398F097}" srcId="{FE743B9F-C946-47E5-BE3F-01C06475197A}" destId="{3B8BDE83-8120-407D-95CE-2EF77892AE85}" srcOrd="1" destOrd="0" parTransId="{E257993C-323A-4B06-80E4-5F7A0018CEF6}" sibTransId="{93F4C61B-714B-484E-8BA8-7352FA62A0F0}"/>
    <dgm:cxn modelId="{BED424FE-84AA-45C0-BCC1-7B7A7D2534AF}" srcId="{521ECB67-CC16-4AF4-BF03-71C7B887AEB6}" destId="{386B680B-C44B-4571-A1DD-FEFA993F30AC}" srcOrd="0" destOrd="0" parTransId="{276BB85D-A0FA-4FF9-A522-FF9D1271F2AF}" sibTransId="{9EC78616-EFA6-446D-AEBC-B2AAAE3263A8}"/>
    <dgm:cxn modelId="{15351487-0F91-4D75-99BB-F6AD8A4AFF78}" type="presParOf" srcId="{EF7C97CF-6ACF-4FEA-BD30-17F6EAFF0BC1}" destId="{F7609EC9-A4D0-4C15-AB15-9D26BA6431FF}" srcOrd="0" destOrd="0" presId="urn:microsoft.com/office/officeart/2005/8/layout/list1"/>
    <dgm:cxn modelId="{97C4FF92-73E4-4D6F-9CA4-3FC97B7B3687}" type="presParOf" srcId="{F7609EC9-A4D0-4C15-AB15-9D26BA6431FF}" destId="{EB849AEE-AB1F-4780-A77E-96DC0299BB98}" srcOrd="0" destOrd="0" presId="urn:microsoft.com/office/officeart/2005/8/layout/list1"/>
    <dgm:cxn modelId="{F51A92D6-0152-44B9-B67B-CAF98234F23E}" type="presParOf" srcId="{F7609EC9-A4D0-4C15-AB15-9D26BA6431FF}" destId="{8C76BC13-E40E-4602-B706-77B0CBD05427}" srcOrd="1" destOrd="0" presId="urn:microsoft.com/office/officeart/2005/8/layout/list1"/>
    <dgm:cxn modelId="{E3A416D3-85E5-4B01-9370-47101274A2A9}" type="presParOf" srcId="{EF7C97CF-6ACF-4FEA-BD30-17F6EAFF0BC1}" destId="{CCAD5297-69E2-48C4-B7F6-5C1AE76943B8}" srcOrd="1" destOrd="0" presId="urn:microsoft.com/office/officeart/2005/8/layout/list1"/>
    <dgm:cxn modelId="{F48E39AF-401F-4F8A-9333-31E219CE2C51}" type="presParOf" srcId="{EF7C97CF-6ACF-4FEA-BD30-17F6EAFF0BC1}" destId="{F4C579DD-081A-41C9-B08F-8BE855459573}" srcOrd="2" destOrd="0" presId="urn:microsoft.com/office/officeart/2005/8/layout/list1"/>
    <dgm:cxn modelId="{03C76215-448B-487E-99A0-761B13CFC412}" type="presParOf" srcId="{EF7C97CF-6ACF-4FEA-BD30-17F6EAFF0BC1}" destId="{1FECB0E2-C5B9-480A-AA0A-B2F7E6589545}" srcOrd="3" destOrd="0" presId="urn:microsoft.com/office/officeart/2005/8/layout/list1"/>
    <dgm:cxn modelId="{D7D647CD-F948-4F74-9AF9-A107DC039D75}" type="presParOf" srcId="{EF7C97CF-6ACF-4FEA-BD30-17F6EAFF0BC1}" destId="{82CA7B33-BCCD-44A8-905A-D89F12DB8BFB}" srcOrd="4" destOrd="0" presId="urn:microsoft.com/office/officeart/2005/8/layout/list1"/>
    <dgm:cxn modelId="{A9A37B4C-A010-4E17-8AC6-B94649626E2F}" type="presParOf" srcId="{82CA7B33-BCCD-44A8-905A-D89F12DB8BFB}" destId="{56DE88B8-202C-49D5-B067-2EC367ED2FC6}" srcOrd="0" destOrd="0" presId="urn:microsoft.com/office/officeart/2005/8/layout/list1"/>
    <dgm:cxn modelId="{436DC8E7-C0D8-4274-AA2B-0D7D5356188C}" type="presParOf" srcId="{82CA7B33-BCCD-44A8-905A-D89F12DB8BFB}" destId="{F271BFB9-2E41-4968-B5FD-0E8AC99FF8F1}" srcOrd="1" destOrd="0" presId="urn:microsoft.com/office/officeart/2005/8/layout/list1"/>
    <dgm:cxn modelId="{C4E00C06-53DB-4A5E-9C20-4F704818CAFE}" type="presParOf" srcId="{EF7C97CF-6ACF-4FEA-BD30-17F6EAFF0BC1}" destId="{AF06C0A5-A6EA-4345-B69D-3FFAEB282BC7}" srcOrd="5" destOrd="0" presId="urn:microsoft.com/office/officeart/2005/8/layout/list1"/>
    <dgm:cxn modelId="{43AEE53B-CB14-45D1-A414-7F161EB921AE}" type="presParOf" srcId="{EF7C97CF-6ACF-4FEA-BD30-17F6EAFF0BC1}" destId="{94E4392A-A788-4DF2-B15A-F79CD412EE0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9B1158-42BF-44BE-B9D5-C8108859C80D}"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35086E2E-6D27-44AB-9ED3-8B481A462C55}">
      <dgm:prSet phldrT="[Text]" custT="1"/>
      <dgm:spPr/>
      <dgm:t>
        <a:bodyPr/>
        <a:lstStyle/>
        <a:p>
          <a:r>
            <a:rPr lang="en-US" sz="3200" b="1" dirty="0"/>
            <a:t>Scope</a:t>
          </a:r>
        </a:p>
      </dgm:t>
    </dgm:pt>
    <dgm:pt modelId="{E35CAFAC-4486-4ED5-B029-C50BB67C105D}" type="parTrans" cxnId="{AC520245-2C22-41E3-9C65-9D0286157F81}">
      <dgm:prSet/>
      <dgm:spPr/>
      <dgm:t>
        <a:bodyPr/>
        <a:lstStyle/>
        <a:p>
          <a:endParaRPr lang="en-US"/>
        </a:p>
      </dgm:t>
    </dgm:pt>
    <dgm:pt modelId="{1D5AA996-A680-4C9B-BD5D-342935EBC96F}" type="sibTrans" cxnId="{AC520245-2C22-41E3-9C65-9D0286157F81}">
      <dgm:prSet/>
      <dgm:spPr/>
      <dgm:t>
        <a:bodyPr/>
        <a:lstStyle/>
        <a:p>
          <a:endParaRPr lang="en-US"/>
        </a:p>
      </dgm:t>
    </dgm:pt>
    <dgm:pt modelId="{A58E6961-BE79-4554-8395-62A52F9EF231}">
      <dgm:prSet phldrT="[Text]"/>
      <dgm:spPr/>
      <dgm:t>
        <a:bodyPr/>
        <a:lstStyle/>
        <a:p>
          <a:r>
            <a:rPr lang="en-US" dirty="0"/>
            <a:t> </a:t>
          </a:r>
          <a:r>
            <a:rPr lang="en-US" dirty="0">
              <a:latin typeface="Calibri Light" panose="020F0302020204030204" pitchFamily="34" charset="0"/>
              <a:cs typeface="Calibri Light" panose="020F0302020204030204" pitchFamily="34" charset="0"/>
            </a:rPr>
            <a:t>Indigenous Peoples outside Canada </a:t>
          </a:r>
        </a:p>
      </dgm:t>
    </dgm:pt>
    <dgm:pt modelId="{899223BF-59F5-4D93-84B7-EB41F4E4A674}" type="parTrans" cxnId="{37D75421-3F50-40D7-9DB3-219BDEBDBCF6}">
      <dgm:prSet/>
      <dgm:spPr/>
      <dgm:t>
        <a:bodyPr/>
        <a:lstStyle/>
        <a:p>
          <a:endParaRPr lang="en-US"/>
        </a:p>
      </dgm:t>
    </dgm:pt>
    <dgm:pt modelId="{5890E06B-A22F-41C0-9B29-8C7B6E22CD50}" type="sibTrans" cxnId="{37D75421-3F50-40D7-9DB3-219BDEBDBCF6}">
      <dgm:prSet/>
      <dgm:spPr/>
      <dgm:t>
        <a:bodyPr/>
        <a:lstStyle/>
        <a:p>
          <a:endParaRPr lang="en-US"/>
        </a:p>
      </dgm:t>
    </dgm:pt>
    <dgm:pt modelId="{1ECB2B2E-1F7C-4B1B-8CAA-B76EA2A2114C}">
      <dgm:prSet phldrT="[Text]"/>
      <dgm:spPr/>
      <dgm:t>
        <a:bodyPr/>
        <a:lstStyle/>
        <a:p>
          <a:r>
            <a:rPr lang="en-US" dirty="0">
              <a:latin typeface="Calibri Light" panose="020F0302020204030204" pitchFamily="34" charset="0"/>
              <a:cs typeface="Calibri Light" panose="020F0302020204030204" pitchFamily="34" charset="0"/>
            </a:rPr>
            <a:t>Indigenous Peoples inside Canada</a:t>
          </a:r>
        </a:p>
      </dgm:t>
    </dgm:pt>
    <dgm:pt modelId="{9F1353DE-6240-4971-AB35-832EAD615FAF}" type="parTrans" cxnId="{5FFF640C-4E5F-4DCD-B721-8DD95FE2F4FD}">
      <dgm:prSet/>
      <dgm:spPr/>
      <dgm:t>
        <a:bodyPr/>
        <a:lstStyle/>
        <a:p>
          <a:endParaRPr lang="en-US"/>
        </a:p>
      </dgm:t>
    </dgm:pt>
    <dgm:pt modelId="{5BDA107E-CBBA-4FD7-A40D-B9745BBE2A29}" type="sibTrans" cxnId="{5FFF640C-4E5F-4DCD-B721-8DD95FE2F4FD}">
      <dgm:prSet/>
      <dgm:spPr/>
      <dgm:t>
        <a:bodyPr/>
        <a:lstStyle/>
        <a:p>
          <a:endParaRPr lang="en-US"/>
        </a:p>
      </dgm:t>
    </dgm:pt>
    <dgm:pt modelId="{792A4123-2D6D-4127-AD4C-FA48456356A6}">
      <dgm:prSet phldrT="[Text]" custT="1"/>
      <dgm:spPr/>
      <dgm:t>
        <a:bodyPr/>
        <a:lstStyle/>
        <a:p>
          <a:r>
            <a:rPr lang="en-US" sz="3200" b="1" dirty="0"/>
            <a:t>Documentation </a:t>
          </a:r>
        </a:p>
      </dgm:t>
    </dgm:pt>
    <dgm:pt modelId="{8B7D6C06-C68A-4C74-A064-B1691C14CC98}" type="parTrans" cxnId="{B7E2DC9D-6E9C-488B-BE96-DFE32C2ED789}">
      <dgm:prSet/>
      <dgm:spPr/>
      <dgm:t>
        <a:bodyPr/>
        <a:lstStyle/>
        <a:p>
          <a:endParaRPr lang="en-US"/>
        </a:p>
      </dgm:t>
    </dgm:pt>
    <dgm:pt modelId="{71F34FD3-89E2-4736-ADD5-9F017A6BE34A}" type="sibTrans" cxnId="{B7E2DC9D-6E9C-488B-BE96-DFE32C2ED789}">
      <dgm:prSet/>
      <dgm:spPr/>
      <dgm:t>
        <a:bodyPr/>
        <a:lstStyle/>
        <a:p>
          <a:endParaRPr lang="en-US"/>
        </a:p>
      </dgm:t>
    </dgm:pt>
    <dgm:pt modelId="{B82F35D3-BEC5-4D0E-924D-A240C3900DFF}">
      <dgm:prSet phldrT="[Text]"/>
      <dgm:spPr/>
      <dgm:t>
        <a:bodyPr/>
        <a:lstStyle/>
        <a:p>
          <a:r>
            <a:rPr lang="en-US" dirty="0">
              <a:latin typeface="Calibri Light" panose="020F0302020204030204" pitchFamily="34" charset="0"/>
              <a:cs typeface="Calibri Light" panose="020F0302020204030204" pitchFamily="34" charset="0"/>
            </a:rPr>
            <a:t>What documents could be presented at a Port of Entry</a:t>
          </a:r>
        </a:p>
      </dgm:t>
    </dgm:pt>
    <dgm:pt modelId="{3BBC50A7-0706-45BC-9DC1-F000A3025D20}" type="parTrans" cxnId="{D0253810-F835-4D3E-98F8-736C9FAFC42C}">
      <dgm:prSet/>
      <dgm:spPr/>
      <dgm:t>
        <a:bodyPr/>
        <a:lstStyle/>
        <a:p>
          <a:endParaRPr lang="en-US"/>
        </a:p>
      </dgm:t>
    </dgm:pt>
    <dgm:pt modelId="{F8A9FDE5-3422-42BE-8B8E-EF9356E0074F}" type="sibTrans" cxnId="{D0253810-F835-4D3E-98F8-736C9FAFC42C}">
      <dgm:prSet/>
      <dgm:spPr/>
      <dgm:t>
        <a:bodyPr/>
        <a:lstStyle/>
        <a:p>
          <a:endParaRPr lang="en-US"/>
        </a:p>
      </dgm:t>
    </dgm:pt>
    <dgm:pt modelId="{3198F596-15C7-4C56-870A-7138CD6BB944}">
      <dgm:prSet phldrT="[Text]" custT="1"/>
      <dgm:spPr>
        <a:solidFill>
          <a:schemeClr val="accent1">
            <a:lumMod val="75000"/>
          </a:schemeClr>
        </a:solidFill>
      </dgm:spPr>
      <dgm:t>
        <a:bodyPr/>
        <a:lstStyle/>
        <a:p>
          <a:r>
            <a:rPr lang="en-US" sz="3200" b="1" dirty="0"/>
            <a:t>Accompanying Priorities</a:t>
          </a:r>
        </a:p>
      </dgm:t>
    </dgm:pt>
    <dgm:pt modelId="{74C01EF4-7929-414D-89E3-B3782DC933ED}" type="parTrans" cxnId="{92BF4497-0E9D-4C3A-8468-FC45ED787985}">
      <dgm:prSet/>
      <dgm:spPr/>
      <dgm:t>
        <a:bodyPr/>
        <a:lstStyle/>
        <a:p>
          <a:endParaRPr lang="en-US"/>
        </a:p>
      </dgm:t>
    </dgm:pt>
    <dgm:pt modelId="{7EE2B055-3723-4F77-9391-08C977049024}" type="sibTrans" cxnId="{92BF4497-0E9D-4C3A-8468-FC45ED787985}">
      <dgm:prSet/>
      <dgm:spPr/>
      <dgm:t>
        <a:bodyPr/>
        <a:lstStyle/>
        <a:p>
          <a:endParaRPr lang="en-US"/>
        </a:p>
      </dgm:t>
    </dgm:pt>
    <dgm:pt modelId="{BE562698-C76A-4DD8-A10E-7BBB72449721}">
      <dgm:prSet phldrT="[Text]"/>
      <dgm:spPr/>
      <dgm:t>
        <a:bodyPr/>
        <a:lstStyle/>
        <a:p>
          <a:r>
            <a:rPr lang="en-US" dirty="0">
              <a:latin typeface="Calibri Light" panose="020F0302020204030204" pitchFamily="34" charset="0"/>
              <a:cs typeface="Calibri Light" panose="020F0302020204030204" pitchFamily="34" charset="0"/>
            </a:rPr>
            <a:t>Working and Studying</a:t>
          </a:r>
          <a:r>
            <a:rPr lang="en-US" dirty="0"/>
            <a:t>	</a:t>
          </a:r>
        </a:p>
      </dgm:t>
    </dgm:pt>
    <dgm:pt modelId="{67EFCCDD-316C-4EFF-8108-E0BAAA15C42D}" type="parTrans" cxnId="{D4D96BD8-A514-442A-AE1F-91E3DBA15178}">
      <dgm:prSet/>
      <dgm:spPr/>
      <dgm:t>
        <a:bodyPr/>
        <a:lstStyle/>
        <a:p>
          <a:endParaRPr lang="en-US"/>
        </a:p>
      </dgm:t>
    </dgm:pt>
    <dgm:pt modelId="{8A5B4A8B-230B-4771-812A-B14275F5EB99}" type="sibTrans" cxnId="{D4D96BD8-A514-442A-AE1F-91E3DBA15178}">
      <dgm:prSet/>
      <dgm:spPr/>
      <dgm:t>
        <a:bodyPr/>
        <a:lstStyle/>
        <a:p>
          <a:endParaRPr lang="en-US"/>
        </a:p>
      </dgm:t>
    </dgm:pt>
    <dgm:pt modelId="{28147855-4C00-4D7F-A2A9-D2FD14C5FD46}">
      <dgm:prSet phldrT="[Text]"/>
      <dgm:spPr/>
      <dgm:t>
        <a:bodyPr/>
        <a:lstStyle/>
        <a:p>
          <a:r>
            <a:rPr lang="en-US" dirty="0">
              <a:latin typeface="Calibri Light" panose="020F0302020204030204" pitchFamily="34" charset="0"/>
              <a:cs typeface="Calibri Light" panose="020F0302020204030204" pitchFamily="34" charset="0"/>
            </a:rPr>
            <a:t>Provincial/Territorial Services</a:t>
          </a:r>
        </a:p>
      </dgm:t>
    </dgm:pt>
    <dgm:pt modelId="{46623469-90B8-4B1B-907E-157203509E56}" type="parTrans" cxnId="{E3478D1A-AAF5-44FC-879C-B76E13A843C8}">
      <dgm:prSet/>
      <dgm:spPr/>
      <dgm:t>
        <a:bodyPr/>
        <a:lstStyle/>
        <a:p>
          <a:endParaRPr lang="en-US"/>
        </a:p>
      </dgm:t>
    </dgm:pt>
    <dgm:pt modelId="{5C3C3818-2CBB-4487-AA7D-9301554AA607}" type="sibTrans" cxnId="{E3478D1A-AAF5-44FC-879C-B76E13A843C8}">
      <dgm:prSet/>
      <dgm:spPr/>
      <dgm:t>
        <a:bodyPr/>
        <a:lstStyle/>
        <a:p>
          <a:endParaRPr lang="en-US"/>
        </a:p>
      </dgm:t>
    </dgm:pt>
    <dgm:pt modelId="{1868402D-11CD-488A-95A5-1598F94FAA90}" type="pres">
      <dgm:prSet presAssocID="{6D9B1158-42BF-44BE-B9D5-C8108859C80D}" presName="Name0" presStyleCnt="0">
        <dgm:presLayoutVars>
          <dgm:dir/>
          <dgm:animLvl val="lvl"/>
          <dgm:resizeHandles val="exact"/>
        </dgm:presLayoutVars>
      </dgm:prSet>
      <dgm:spPr/>
    </dgm:pt>
    <dgm:pt modelId="{CB170CB3-6B41-4378-BF67-069C5141587A}" type="pres">
      <dgm:prSet presAssocID="{3198F596-15C7-4C56-870A-7138CD6BB944}" presName="boxAndChildren" presStyleCnt="0"/>
      <dgm:spPr/>
    </dgm:pt>
    <dgm:pt modelId="{2C41D63B-AC2C-494D-8AEE-41B7A7F4DCB3}" type="pres">
      <dgm:prSet presAssocID="{3198F596-15C7-4C56-870A-7138CD6BB944}" presName="parentTextBox" presStyleLbl="node1" presStyleIdx="0" presStyleCnt="3"/>
      <dgm:spPr/>
    </dgm:pt>
    <dgm:pt modelId="{E3A2679D-66C9-4172-8AD8-F8A421D81201}" type="pres">
      <dgm:prSet presAssocID="{3198F596-15C7-4C56-870A-7138CD6BB944}" presName="entireBox" presStyleLbl="node1" presStyleIdx="0" presStyleCnt="3" custLinFactNeighborY="-3687"/>
      <dgm:spPr/>
    </dgm:pt>
    <dgm:pt modelId="{91AEE772-46FB-45AF-9256-A4219BCFED23}" type="pres">
      <dgm:prSet presAssocID="{3198F596-15C7-4C56-870A-7138CD6BB944}" presName="descendantBox" presStyleCnt="0"/>
      <dgm:spPr/>
    </dgm:pt>
    <dgm:pt modelId="{F449FA93-2708-4FB4-84DC-95CDD009ACC5}" type="pres">
      <dgm:prSet presAssocID="{BE562698-C76A-4DD8-A10E-7BBB72449721}" presName="childTextBox" presStyleLbl="fgAccFollowNode1" presStyleIdx="0" presStyleCnt="5">
        <dgm:presLayoutVars>
          <dgm:bulletEnabled val="1"/>
        </dgm:presLayoutVars>
      </dgm:prSet>
      <dgm:spPr/>
    </dgm:pt>
    <dgm:pt modelId="{42428A4E-8C1D-4FD3-816C-D2742E8805FE}" type="pres">
      <dgm:prSet presAssocID="{28147855-4C00-4D7F-A2A9-D2FD14C5FD46}" presName="childTextBox" presStyleLbl="fgAccFollowNode1" presStyleIdx="1" presStyleCnt="5">
        <dgm:presLayoutVars>
          <dgm:bulletEnabled val="1"/>
        </dgm:presLayoutVars>
      </dgm:prSet>
      <dgm:spPr/>
    </dgm:pt>
    <dgm:pt modelId="{96D51503-F891-4E66-98C9-0307B642120F}" type="pres">
      <dgm:prSet presAssocID="{71F34FD3-89E2-4736-ADD5-9F017A6BE34A}" presName="sp" presStyleCnt="0"/>
      <dgm:spPr/>
    </dgm:pt>
    <dgm:pt modelId="{45E23F7D-5DC5-4383-8DF8-7BFD1C8AC0FA}" type="pres">
      <dgm:prSet presAssocID="{792A4123-2D6D-4127-AD4C-FA48456356A6}" presName="arrowAndChildren" presStyleCnt="0"/>
      <dgm:spPr/>
    </dgm:pt>
    <dgm:pt modelId="{81D87646-2D87-4CE3-AAE8-E605BE072ECB}" type="pres">
      <dgm:prSet presAssocID="{792A4123-2D6D-4127-AD4C-FA48456356A6}" presName="parentTextArrow" presStyleLbl="node1" presStyleIdx="0" presStyleCnt="3"/>
      <dgm:spPr/>
    </dgm:pt>
    <dgm:pt modelId="{C7528C29-C3E0-414B-A3B2-34D3777155CC}" type="pres">
      <dgm:prSet presAssocID="{792A4123-2D6D-4127-AD4C-FA48456356A6}" presName="arrow" presStyleLbl="node1" presStyleIdx="1" presStyleCnt="3"/>
      <dgm:spPr/>
    </dgm:pt>
    <dgm:pt modelId="{31726C6C-30F5-4C68-B890-53E06CA59F4F}" type="pres">
      <dgm:prSet presAssocID="{792A4123-2D6D-4127-AD4C-FA48456356A6}" presName="descendantArrow" presStyleCnt="0"/>
      <dgm:spPr/>
    </dgm:pt>
    <dgm:pt modelId="{EB9DC531-3328-4B92-98DB-A5F2AED577F9}" type="pres">
      <dgm:prSet presAssocID="{B82F35D3-BEC5-4D0E-924D-A240C3900DFF}" presName="childTextArrow" presStyleLbl="fgAccFollowNode1" presStyleIdx="2" presStyleCnt="5">
        <dgm:presLayoutVars>
          <dgm:bulletEnabled val="1"/>
        </dgm:presLayoutVars>
      </dgm:prSet>
      <dgm:spPr/>
    </dgm:pt>
    <dgm:pt modelId="{36E1A8CF-4119-476D-B0B8-379C9A9748B2}" type="pres">
      <dgm:prSet presAssocID="{1D5AA996-A680-4C9B-BD5D-342935EBC96F}" presName="sp" presStyleCnt="0"/>
      <dgm:spPr/>
    </dgm:pt>
    <dgm:pt modelId="{9444B69B-5802-4B13-A1CC-3688C929C470}" type="pres">
      <dgm:prSet presAssocID="{35086E2E-6D27-44AB-9ED3-8B481A462C55}" presName="arrowAndChildren" presStyleCnt="0"/>
      <dgm:spPr/>
    </dgm:pt>
    <dgm:pt modelId="{8BAC3EDA-C982-44B7-A7E4-DDE165630854}" type="pres">
      <dgm:prSet presAssocID="{35086E2E-6D27-44AB-9ED3-8B481A462C55}" presName="parentTextArrow" presStyleLbl="node1" presStyleIdx="1" presStyleCnt="3"/>
      <dgm:spPr/>
    </dgm:pt>
    <dgm:pt modelId="{94C627F2-29B5-461C-AFA5-1B6755FEBF21}" type="pres">
      <dgm:prSet presAssocID="{35086E2E-6D27-44AB-9ED3-8B481A462C55}" presName="arrow" presStyleLbl="node1" presStyleIdx="2" presStyleCnt="3"/>
      <dgm:spPr/>
    </dgm:pt>
    <dgm:pt modelId="{FE2BFF10-3692-4D51-8668-808723AB5EA7}" type="pres">
      <dgm:prSet presAssocID="{35086E2E-6D27-44AB-9ED3-8B481A462C55}" presName="descendantArrow" presStyleCnt="0"/>
      <dgm:spPr/>
    </dgm:pt>
    <dgm:pt modelId="{E669A820-4207-4994-A7E0-F02702CD4180}" type="pres">
      <dgm:prSet presAssocID="{A58E6961-BE79-4554-8395-62A52F9EF231}" presName="childTextArrow" presStyleLbl="fgAccFollowNode1" presStyleIdx="3" presStyleCnt="5">
        <dgm:presLayoutVars>
          <dgm:bulletEnabled val="1"/>
        </dgm:presLayoutVars>
      </dgm:prSet>
      <dgm:spPr/>
    </dgm:pt>
    <dgm:pt modelId="{869923B8-A185-4056-962D-982930DEFE61}" type="pres">
      <dgm:prSet presAssocID="{1ECB2B2E-1F7C-4B1B-8CAA-B76EA2A2114C}" presName="childTextArrow" presStyleLbl="fgAccFollowNode1" presStyleIdx="4" presStyleCnt="5">
        <dgm:presLayoutVars>
          <dgm:bulletEnabled val="1"/>
        </dgm:presLayoutVars>
      </dgm:prSet>
      <dgm:spPr/>
    </dgm:pt>
  </dgm:ptLst>
  <dgm:cxnLst>
    <dgm:cxn modelId="{5FFF640C-4E5F-4DCD-B721-8DD95FE2F4FD}" srcId="{35086E2E-6D27-44AB-9ED3-8B481A462C55}" destId="{1ECB2B2E-1F7C-4B1B-8CAA-B76EA2A2114C}" srcOrd="1" destOrd="0" parTransId="{9F1353DE-6240-4971-AB35-832EAD615FAF}" sibTransId="{5BDA107E-CBBA-4FD7-A40D-B9745BBE2A29}"/>
    <dgm:cxn modelId="{2BFDA70F-30EC-4A22-9A7E-E43E9688A689}" type="presOf" srcId="{A58E6961-BE79-4554-8395-62A52F9EF231}" destId="{E669A820-4207-4994-A7E0-F02702CD4180}" srcOrd="0" destOrd="0" presId="urn:microsoft.com/office/officeart/2005/8/layout/process4"/>
    <dgm:cxn modelId="{D0253810-F835-4D3E-98F8-736C9FAFC42C}" srcId="{792A4123-2D6D-4127-AD4C-FA48456356A6}" destId="{B82F35D3-BEC5-4D0E-924D-A240C3900DFF}" srcOrd="0" destOrd="0" parTransId="{3BBC50A7-0706-45BC-9DC1-F000A3025D20}" sibTransId="{F8A9FDE5-3422-42BE-8B8E-EF9356E0074F}"/>
    <dgm:cxn modelId="{E3478D1A-AAF5-44FC-879C-B76E13A843C8}" srcId="{3198F596-15C7-4C56-870A-7138CD6BB944}" destId="{28147855-4C00-4D7F-A2A9-D2FD14C5FD46}" srcOrd="1" destOrd="0" parTransId="{46623469-90B8-4B1B-907E-157203509E56}" sibTransId="{5C3C3818-2CBB-4487-AA7D-9301554AA607}"/>
    <dgm:cxn modelId="{37D75421-3F50-40D7-9DB3-219BDEBDBCF6}" srcId="{35086E2E-6D27-44AB-9ED3-8B481A462C55}" destId="{A58E6961-BE79-4554-8395-62A52F9EF231}" srcOrd="0" destOrd="0" parTransId="{899223BF-59F5-4D93-84B7-EB41F4E4A674}" sibTransId="{5890E06B-A22F-41C0-9B29-8C7B6E22CD50}"/>
    <dgm:cxn modelId="{AC520245-2C22-41E3-9C65-9D0286157F81}" srcId="{6D9B1158-42BF-44BE-B9D5-C8108859C80D}" destId="{35086E2E-6D27-44AB-9ED3-8B481A462C55}" srcOrd="0" destOrd="0" parTransId="{E35CAFAC-4486-4ED5-B029-C50BB67C105D}" sibTransId="{1D5AA996-A680-4C9B-BD5D-342935EBC96F}"/>
    <dgm:cxn modelId="{0E10F25D-AD7C-4B40-A28B-E0E6BCDFE0A6}" type="presOf" srcId="{792A4123-2D6D-4127-AD4C-FA48456356A6}" destId="{C7528C29-C3E0-414B-A3B2-34D3777155CC}" srcOrd="1" destOrd="0" presId="urn:microsoft.com/office/officeart/2005/8/layout/process4"/>
    <dgm:cxn modelId="{9AC27476-D177-4520-8E3E-72930E352D74}" type="presOf" srcId="{BE562698-C76A-4DD8-A10E-7BBB72449721}" destId="{F449FA93-2708-4FB4-84DC-95CDD009ACC5}" srcOrd="0" destOrd="0" presId="urn:microsoft.com/office/officeart/2005/8/layout/process4"/>
    <dgm:cxn modelId="{1BEAF079-2276-447C-AF6D-326DFFFD8032}" type="presOf" srcId="{3198F596-15C7-4C56-870A-7138CD6BB944}" destId="{E3A2679D-66C9-4172-8AD8-F8A421D81201}" srcOrd="1" destOrd="0" presId="urn:microsoft.com/office/officeart/2005/8/layout/process4"/>
    <dgm:cxn modelId="{49FE427C-6C7E-41FB-BEB0-2A01A304A27D}" type="presOf" srcId="{28147855-4C00-4D7F-A2A9-D2FD14C5FD46}" destId="{42428A4E-8C1D-4FD3-816C-D2742E8805FE}" srcOrd="0" destOrd="0" presId="urn:microsoft.com/office/officeart/2005/8/layout/process4"/>
    <dgm:cxn modelId="{92BF4497-0E9D-4C3A-8468-FC45ED787985}" srcId="{6D9B1158-42BF-44BE-B9D5-C8108859C80D}" destId="{3198F596-15C7-4C56-870A-7138CD6BB944}" srcOrd="2" destOrd="0" parTransId="{74C01EF4-7929-414D-89E3-B3782DC933ED}" sibTransId="{7EE2B055-3723-4F77-9391-08C977049024}"/>
    <dgm:cxn modelId="{B7E2DC9D-6E9C-488B-BE96-DFE32C2ED789}" srcId="{6D9B1158-42BF-44BE-B9D5-C8108859C80D}" destId="{792A4123-2D6D-4127-AD4C-FA48456356A6}" srcOrd="1" destOrd="0" parTransId="{8B7D6C06-C68A-4C74-A064-B1691C14CC98}" sibTransId="{71F34FD3-89E2-4736-ADD5-9F017A6BE34A}"/>
    <dgm:cxn modelId="{C425D0B1-595D-48D9-B7AC-9FEA56E6292E}" type="presOf" srcId="{35086E2E-6D27-44AB-9ED3-8B481A462C55}" destId="{94C627F2-29B5-461C-AFA5-1B6755FEBF21}" srcOrd="1" destOrd="0" presId="urn:microsoft.com/office/officeart/2005/8/layout/process4"/>
    <dgm:cxn modelId="{663320BF-2F32-4CC8-8698-246040683F60}" type="presOf" srcId="{35086E2E-6D27-44AB-9ED3-8B481A462C55}" destId="{8BAC3EDA-C982-44B7-A7E4-DDE165630854}" srcOrd="0" destOrd="0" presId="urn:microsoft.com/office/officeart/2005/8/layout/process4"/>
    <dgm:cxn modelId="{EA5A01CF-51A4-475E-BEC0-F4935E9119EA}" type="presOf" srcId="{6D9B1158-42BF-44BE-B9D5-C8108859C80D}" destId="{1868402D-11CD-488A-95A5-1598F94FAA90}" srcOrd="0" destOrd="0" presId="urn:microsoft.com/office/officeart/2005/8/layout/process4"/>
    <dgm:cxn modelId="{D4D96BD8-A514-442A-AE1F-91E3DBA15178}" srcId="{3198F596-15C7-4C56-870A-7138CD6BB944}" destId="{BE562698-C76A-4DD8-A10E-7BBB72449721}" srcOrd="0" destOrd="0" parTransId="{67EFCCDD-316C-4EFF-8108-E0BAAA15C42D}" sibTransId="{8A5B4A8B-230B-4771-812A-B14275F5EB99}"/>
    <dgm:cxn modelId="{736998DF-EE11-4693-8506-48E4EDAFA906}" type="presOf" srcId="{B82F35D3-BEC5-4D0E-924D-A240C3900DFF}" destId="{EB9DC531-3328-4B92-98DB-A5F2AED577F9}" srcOrd="0" destOrd="0" presId="urn:microsoft.com/office/officeart/2005/8/layout/process4"/>
    <dgm:cxn modelId="{C3EF25EE-799A-4F77-9F2F-A87903F72AB5}" type="presOf" srcId="{792A4123-2D6D-4127-AD4C-FA48456356A6}" destId="{81D87646-2D87-4CE3-AAE8-E605BE072ECB}" srcOrd="0" destOrd="0" presId="urn:microsoft.com/office/officeart/2005/8/layout/process4"/>
    <dgm:cxn modelId="{37A259F1-7004-4A8B-8F2F-CCE426F17126}" type="presOf" srcId="{1ECB2B2E-1F7C-4B1B-8CAA-B76EA2A2114C}" destId="{869923B8-A185-4056-962D-982930DEFE61}" srcOrd="0" destOrd="0" presId="urn:microsoft.com/office/officeart/2005/8/layout/process4"/>
    <dgm:cxn modelId="{A065CDF1-A2E0-4217-9B35-2920696B19E2}" type="presOf" srcId="{3198F596-15C7-4C56-870A-7138CD6BB944}" destId="{2C41D63B-AC2C-494D-8AEE-41B7A7F4DCB3}" srcOrd="0" destOrd="0" presId="urn:microsoft.com/office/officeart/2005/8/layout/process4"/>
    <dgm:cxn modelId="{90E337D6-AD90-463F-99C7-09C7DE92C946}" type="presParOf" srcId="{1868402D-11CD-488A-95A5-1598F94FAA90}" destId="{CB170CB3-6B41-4378-BF67-069C5141587A}" srcOrd="0" destOrd="0" presId="urn:microsoft.com/office/officeart/2005/8/layout/process4"/>
    <dgm:cxn modelId="{EF7684A4-82FC-4D38-86A2-6E6881FF6143}" type="presParOf" srcId="{CB170CB3-6B41-4378-BF67-069C5141587A}" destId="{2C41D63B-AC2C-494D-8AEE-41B7A7F4DCB3}" srcOrd="0" destOrd="0" presId="urn:microsoft.com/office/officeart/2005/8/layout/process4"/>
    <dgm:cxn modelId="{2058F89A-9D54-44AE-A842-5D5DC8079A2B}" type="presParOf" srcId="{CB170CB3-6B41-4378-BF67-069C5141587A}" destId="{E3A2679D-66C9-4172-8AD8-F8A421D81201}" srcOrd="1" destOrd="0" presId="urn:microsoft.com/office/officeart/2005/8/layout/process4"/>
    <dgm:cxn modelId="{90C4CD3B-F029-43BC-885B-75E1797E6444}" type="presParOf" srcId="{CB170CB3-6B41-4378-BF67-069C5141587A}" destId="{91AEE772-46FB-45AF-9256-A4219BCFED23}" srcOrd="2" destOrd="0" presId="urn:microsoft.com/office/officeart/2005/8/layout/process4"/>
    <dgm:cxn modelId="{1DAA8395-831D-400D-BDDA-0E0A52BDFF62}" type="presParOf" srcId="{91AEE772-46FB-45AF-9256-A4219BCFED23}" destId="{F449FA93-2708-4FB4-84DC-95CDD009ACC5}" srcOrd="0" destOrd="0" presId="urn:microsoft.com/office/officeart/2005/8/layout/process4"/>
    <dgm:cxn modelId="{17D9D242-67E2-457E-811C-53C14945BACB}" type="presParOf" srcId="{91AEE772-46FB-45AF-9256-A4219BCFED23}" destId="{42428A4E-8C1D-4FD3-816C-D2742E8805FE}" srcOrd="1" destOrd="0" presId="urn:microsoft.com/office/officeart/2005/8/layout/process4"/>
    <dgm:cxn modelId="{7D99FC06-F7EA-43F1-B0CB-908B5A63A3EB}" type="presParOf" srcId="{1868402D-11CD-488A-95A5-1598F94FAA90}" destId="{96D51503-F891-4E66-98C9-0307B642120F}" srcOrd="1" destOrd="0" presId="urn:microsoft.com/office/officeart/2005/8/layout/process4"/>
    <dgm:cxn modelId="{BD5E58BB-02B1-4D75-8A02-9E35A513F733}" type="presParOf" srcId="{1868402D-11CD-488A-95A5-1598F94FAA90}" destId="{45E23F7D-5DC5-4383-8DF8-7BFD1C8AC0FA}" srcOrd="2" destOrd="0" presId="urn:microsoft.com/office/officeart/2005/8/layout/process4"/>
    <dgm:cxn modelId="{22650CE6-02E3-449E-B43F-3845CFAED371}" type="presParOf" srcId="{45E23F7D-5DC5-4383-8DF8-7BFD1C8AC0FA}" destId="{81D87646-2D87-4CE3-AAE8-E605BE072ECB}" srcOrd="0" destOrd="0" presId="urn:microsoft.com/office/officeart/2005/8/layout/process4"/>
    <dgm:cxn modelId="{5F9CBA99-827A-4310-B1E8-9E11D6A85FB3}" type="presParOf" srcId="{45E23F7D-5DC5-4383-8DF8-7BFD1C8AC0FA}" destId="{C7528C29-C3E0-414B-A3B2-34D3777155CC}" srcOrd="1" destOrd="0" presId="urn:microsoft.com/office/officeart/2005/8/layout/process4"/>
    <dgm:cxn modelId="{AD565CC0-683C-4912-B51A-3AF3246A62F6}" type="presParOf" srcId="{45E23F7D-5DC5-4383-8DF8-7BFD1C8AC0FA}" destId="{31726C6C-30F5-4C68-B890-53E06CA59F4F}" srcOrd="2" destOrd="0" presId="urn:microsoft.com/office/officeart/2005/8/layout/process4"/>
    <dgm:cxn modelId="{C3062707-4E2D-47CA-A456-DAF2BD82323C}" type="presParOf" srcId="{31726C6C-30F5-4C68-B890-53E06CA59F4F}" destId="{EB9DC531-3328-4B92-98DB-A5F2AED577F9}" srcOrd="0" destOrd="0" presId="urn:microsoft.com/office/officeart/2005/8/layout/process4"/>
    <dgm:cxn modelId="{2DADE257-3E26-48F4-AE38-8785F91A113C}" type="presParOf" srcId="{1868402D-11CD-488A-95A5-1598F94FAA90}" destId="{36E1A8CF-4119-476D-B0B8-379C9A9748B2}" srcOrd="3" destOrd="0" presId="urn:microsoft.com/office/officeart/2005/8/layout/process4"/>
    <dgm:cxn modelId="{5B6092DC-FF3C-4AAD-B980-213A61A4730C}" type="presParOf" srcId="{1868402D-11CD-488A-95A5-1598F94FAA90}" destId="{9444B69B-5802-4B13-A1CC-3688C929C470}" srcOrd="4" destOrd="0" presId="urn:microsoft.com/office/officeart/2005/8/layout/process4"/>
    <dgm:cxn modelId="{436D4E8E-300C-4188-A482-00165C5091AA}" type="presParOf" srcId="{9444B69B-5802-4B13-A1CC-3688C929C470}" destId="{8BAC3EDA-C982-44B7-A7E4-DDE165630854}" srcOrd="0" destOrd="0" presId="urn:microsoft.com/office/officeart/2005/8/layout/process4"/>
    <dgm:cxn modelId="{9A9CE5DC-5B2F-405B-B2A8-5F84D7DED7D2}" type="presParOf" srcId="{9444B69B-5802-4B13-A1CC-3688C929C470}" destId="{94C627F2-29B5-461C-AFA5-1B6755FEBF21}" srcOrd="1" destOrd="0" presId="urn:microsoft.com/office/officeart/2005/8/layout/process4"/>
    <dgm:cxn modelId="{8E4B7476-C5D2-490F-9F62-A9526F82B8DB}" type="presParOf" srcId="{9444B69B-5802-4B13-A1CC-3688C929C470}" destId="{FE2BFF10-3692-4D51-8668-808723AB5EA7}" srcOrd="2" destOrd="0" presId="urn:microsoft.com/office/officeart/2005/8/layout/process4"/>
    <dgm:cxn modelId="{24C42DC0-1673-491B-8D6F-B2F3F4066811}" type="presParOf" srcId="{FE2BFF10-3692-4D51-8668-808723AB5EA7}" destId="{E669A820-4207-4994-A7E0-F02702CD4180}" srcOrd="0" destOrd="0" presId="urn:microsoft.com/office/officeart/2005/8/layout/process4"/>
    <dgm:cxn modelId="{EBCD56F1-8EF5-49FA-90E6-FCA71FB3D90F}" type="presParOf" srcId="{FE2BFF10-3692-4D51-8668-808723AB5EA7}" destId="{869923B8-A185-4056-962D-982930DEFE61}"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FDA7B4-DD66-4247-9D2C-A404CF7C2645}" type="doc">
      <dgm:prSet loTypeId="urn:diagrams.loki3.com/VaryingWidthList" loCatId="list" qsTypeId="urn:microsoft.com/office/officeart/2005/8/quickstyle/simple4" qsCatId="simple" csTypeId="urn:microsoft.com/office/officeart/2005/8/colors/accent4_5" csCatId="accent4" phldr="1"/>
      <dgm:spPr/>
    </dgm:pt>
    <dgm:pt modelId="{D9240536-B508-4FA3-A077-EBF0491626A1}">
      <dgm:prSet phldrT="[Text]"/>
      <dgm:spPr/>
      <dgm:t>
        <a:bodyPr/>
        <a:lstStyle/>
        <a:p>
          <a:r>
            <a:rPr lang="en-US" dirty="0"/>
            <a:t>Identification</a:t>
          </a:r>
        </a:p>
      </dgm:t>
    </dgm:pt>
    <dgm:pt modelId="{7CE9D5CC-6325-4D0C-BA2B-D1CE62C96D77}" type="parTrans" cxnId="{1FBDC0FC-1269-49BA-B769-AD9FC0ECD3DB}">
      <dgm:prSet/>
      <dgm:spPr/>
      <dgm:t>
        <a:bodyPr/>
        <a:lstStyle/>
        <a:p>
          <a:endParaRPr lang="en-US"/>
        </a:p>
      </dgm:t>
    </dgm:pt>
    <dgm:pt modelId="{E7CC0C82-5B51-4DE4-A6F1-FBB65B58A69A}" type="sibTrans" cxnId="{1FBDC0FC-1269-49BA-B769-AD9FC0ECD3DB}">
      <dgm:prSet/>
      <dgm:spPr/>
      <dgm:t>
        <a:bodyPr/>
        <a:lstStyle/>
        <a:p>
          <a:endParaRPr lang="en-US"/>
        </a:p>
      </dgm:t>
    </dgm:pt>
    <dgm:pt modelId="{6D1CC68C-0F1D-41BE-9841-0C91FCC3EAF3}">
      <dgm:prSet phldrT="[Text]"/>
      <dgm:spPr/>
      <dgm:t>
        <a:bodyPr/>
        <a:lstStyle/>
        <a:p>
          <a:r>
            <a:rPr lang="en-US" dirty="0"/>
            <a:t>Regional Availability</a:t>
          </a:r>
        </a:p>
      </dgm:t>
    </dgm:pt>
    <dgm:pt modelId="{8231647C-6AE3-47F8-B947-52CD8017A098}" type="parTrans" cxnId="{E2D457F1-41BE-4A33-93FE-FD1EFBFF53EF}">
      <dgm:prSet/>
      <dgm:spPr/>
      <dgm:t>
        <a:bodyPr/>
        <a:lstStyle/>
        <a:p>
          <a:endParaRPr lang="en-US"/>
        </a:p>
      </dgm:t>
    </dgm:pt>
    <dgm:pt modelId="{50950DA7-FC42-4937-808F-0D2152CB7E2A}" type="sibTrans" cxnId="{E2D457F1-41BE-4A33-93FE-FD1EFBFF53EF}">
      <dgm:prSet/>
      <dgm:spPr/>
      <dgm:t>
        <a:bodyPr/>
        <a:lstStyle/>
        <a:p>
          <a:endParaRPr lang="en-US"/>
        </a:p>
      </dgm:t>
    </dgm:pt>
    <dgm:pt modelId="{D771835F-2921-4E3F-A51D-537F44AC1724}">
      <dgm:prSet phldrT="[Text]"/>
      <dgm:spPr/>
      <dgm:t>
        <a:bodyPr/>
        <a:lstStyle/>
        <a:p>
          <a:r>
            <a:rPr lang="en-US" dirty="0"/>
            <a:t>Specialized Training</a:t>
          </a:r>
        </a:p>
      </dgm:t>
    </dgm:pt>
    <dgm:pt modelId="{DAE2C75D-CE2C-4707-B067-115DF909C3D5}" type="parTrans" cxnId="{9752C0FF-4ABC-433E-8CB9-878BF140116D}">
      <dgm:prSet/>
      <dgm:spPr/>
      <dgm:t>
        <a:bodyPr/>
        <a:lstStyle/>
        <a:p>
          <a:endParaRPr lang="en-US"/>
        </a:p>
      </dgm:t>
    </dgm:pt>
    <dgm:pt modelId="{F2C9751A-063A-45C8-98B0-F1D2A7C266E4}" type="sibTrans" cxnId="{9752C0FF-4ABC-433E-8CB9-878BF140116D}">
      <dgm:prSet/>
      <dgm:spPr/>
      <dgm:t>
        <a:bodyPr/>
        <a:lstStyle/>
        <a:p>
          <a:endParaRPr lang="en-US"/>
        </a:p>
      </dgm:t>
    </dgm:pt>
    <dgm:pt modelId="{C540820D-5570-4C40-8E41-51F2FD945FEF}" type="pres">
      <dgm:prSet presAssocID="{E7FDA7B4-DD66-4247-9D2C-A404CF7C2645}" presName="Name0" presStyleCnt="0">
        <dgm:presLayoutVars>
          <dgm:resizeHandles/>
        </dgm:presLayoutVars>
      </dgm:prSet>
      <dgm:spPr/>
    </dgm:pt>
    <dgm:pt modelId="{9EF15ECD-C6E2-4F79-9464-F9E13BCC703D}" type="pres">
      <dgm:prSet presAssocID="{D9240536-B508-4FA3-A077-EBF0491626A1}" presName="text" presStyleLbl="node1" presStyleIdx="0" presStyleCnt="3">
        <dgm:presLayoutVars>
          <dgm:bulletEnabled val="1"/>
        </dgm:presLayoutVars>
      </dgm:prSet>
      <dgm:spPr/>
    </dgm:pt>
    <dgm:pt modelId="{9D3AAB34-CF87-4C01-B399-3E1E9D0A831B}" type="pres">
      <dgm:prSet presAssocID="{E7CC0C82-5B51-4DE4-A6F1-FBB65B58A69A}" presName="space" presStyleCnt="0"/>
      <dgm:spPr/>
    </dgm:pt>
    <dgm:pt modelId="{A663FC1D-70D1-4419-B4E1-66841F59AA78}" type="pres">
      <dgm:prSet presAssocID="{6D1CC68C-0F1D-41BE-9841-0C91FCC3EAF3}" presName="text" presStyleLbl="node1" presStyleIdx="1" presStyleCnt="3">
        <dgm:presLayoutVars>
          <dgm:bulletEnabled val="1"/>
        </dgm:presLayoutVars>
      </dgm:prSet>
      <dgm:spPr/>
    </dgm:pt>
    <dgm:pt modelId="{A16F1A0D-AF3A-45F3-9D10-66125ACF6A6B}" type="pres">
      <dgm:prSet presAssocID="{50950DA7-FC42-4937-808F-0D2152CB7E2A}" presName="space" presStyleCnt="0"/>
      <dgm:spPr/>
    </dgm:pt>
    <dgm:pt modelId="{BC37A0C0-173A-4667-A87C-216A74D4CBE0}" type="pres">
      <dgm:prSet presAssocID="{D771835F-2921-4E3F-A51D-537F44AC1724}" presName="text" presStyleLbl="node1" presStyleIdx="2" presStyleCnt="3">
        <dgm:presLayoutVars>
          <dgm:bulletEnabled val="1"/>
        </dgm:presLayoutVars>
      </dgm:prSet>
      <dgm:spPr/>
    </dgm:pt>
  </dgm:ptLst>
  <dgm:cxnLst>
    <dgm:cxn modelId="{94F39E0F-AB76-417B-B8D0-5A7393B6EB14}" type="presOf" srcId="{E7FDA7B4-DD66-4247-9D2C-A404CF7C2645}" destId="{C540820D-5570-4C40-8E41-51F2FD945FEF}" srcOrd="0" destOrd="0" presId="urn:diagrams.loki3.com/VaryingWidthList"/>
    <dgm:cxn modelId="{4A604E3C-C600-42B7-B2A6-DD9EE93551A0}" type="presOf" srcId="{D771835F-2921-4E3F-A51D-537F44AC1724}" destId="{BC37A0C0-173A-4667-A87C-216A74D4CBE0}" srcOrd="0" destOrd="0" presId="urn:diagrams.loki3.com/VaryingWidthList"/>
    <dgm:cxn modelId="{3E38FBBF-CC40-4F2A-B528-36646E71BE99}" type="presOf" srcId="{D9240536-B508-4FA3-A077-EBF0491626A1}" destId="{9EF15ECD-C6E2-4F79-9464-F9E13BCC703D}" srcOrd="0" destOrd="0" presId="urn:diagrams.loki3.com/VaryingWidthList"/>
    <dgm:cxn modelId="{9356B9CB-C167-4D02-98F1-9E475DC7D7FD}" type="presOf" srcId="{6D1CC68C-0F1D-41BE-9841-0C91FCC3EAF3}" destId="{A663FC1D-70D1-4419-B4E1-66841F59AA78}" srcOrd="0" destOrd="0" presId="urn:diagrams.loki3.com/VaryingWidthList"/>
    <dgm:cxn modelId="{E2D457F1-41BE-4A33-93FE-FD1EFBFF53EF}" srcId="{E7FDA7B4-DD66-4247-9D2C-A404CF7C2645}" destId="{6D1CC68C-0F1D-41BE-9841-0C91FCC3EAF3}" srcOrd="1" destOrd="0" parTransId="{8231647C-6AE3-47F8-B947-52CD8017A098}" sibTransId="{50950DA7-FC42-4937-808F-0D2152CB7E2A}"/>
    <dgm:cxn modelId="{1FBDC0FC-1269-49BA-B769-AD9FC0ECD3DB}" srcId="{E7FDA7B4-DD66-4247-9D2C-A404CF7C2645}" destId="{D9240536-B508-4FA3-A077-EBF0491626A1}" srcOrd="0" destOrd="0" parTransId="{7CE9D5CC-6325-4D0C-BA2B-D1CE62C96D77}" sibTransId="{E7CC0C82-5B51-4DE4-A6F1-FBB65B58A69A}"/>
    <dgm:cxn modelId="{9752C0FF-4ABC-433E-8CB9-878BF140116D}" srcId="{E7FDA7B4-DD66-4247-9D2C-A404CF7C2645}" destId="{D771835F-2921-4E3F-A51D-537F44AC1724}" srcOrd="2" destOrd="0" parTransId="{DAE2C75D-CE2C-4707-B067-115DF909C3D5}" sibTransId="{F2C9751A-063A-45C8-98B0-F1D2A7C266E4}"/>
    <dgm:cxn modelId="{263293CD-437A-41B9-9485-7F274B5F01FC}" type="presParOf" srcId="{C540820D-5570-4C40-8E41-51F2FD945FEF}" destId="{9EF15ECD-C6E2-4F79-9464-F9E13BCC703D}" srcOrd="0" destOrd="0" presId="urn:diagrams.loki3.com/VaryingWidthList"/>
    <dgm:cxn modelId="{4645AF37-0BFB-42DF-B080-4FB998EC345F}" type="presParOf" srcId="{C540820D-5570-4C40-8E41-51F2FD945FEF}" destId="{9D3AAB34-CF87-4C01-B399-3E1E9D0A831B}" srcOrd="1" destOrd="0" presId="urn:diagrams.loki3.com/VaryingWidthList"/>
    <dgm:cxn modelId="{CB076CDD-F4A0-4704-A516-799BF6A66737}" type="presParOf" srcId="{C540820D-5570-4C40-8E41-51F2FD945FEF}" destId="{A663FC1D-70D1-4419-B4E1-66841F59AA78}" srcOrd="2" destOrd="0" presId="urn:diagrams.loki3.com/VaryingWidthList"/>
    <dgm:cxn modelId="{95E3F0F8-10F2-4BA6-8E56-4708022B343F}" type="presParOf" srcId="{C540820D-5570-4C40-8E41-51F2FD945FEF}" destId="{A16F1A0D-AF3A-45F3-9D10-66125ACF6A6B}" srcOrd="3" destOrd="0" presId="urn:diagrams.loki3.com/VaryingWidthList"/>
    <dgm:cxn modelId="{7D54332F-34C9-4E4C-8698-0A6722B1D556}" type="presParOf" srcId="{C540820D-5570-4C40-8E41-51F2FD945FEF}" destId="{BC37A0C0-173A-4667-A87C-216A74D4CBE0}"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579DD-081A-41C9-B08F-8BE855459573}">
      <dsp:nvSpPr>
        <dsp:cNvPr id="0" name=""/>
        <dsp:cNvSpPr/>
      </dsp:nvSpPr>
      <dsp:spPr>
        <a:xfrm>
          <a:off x="0" y="254053"/>
          <a:ext cx="7385262" cy="17482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3178" tIns="312420" rIns="573178" bIns="106680" numCol="1" spcCol="1270" anchor="t" anchorCtr="0">
          <a:noAutofit/>
        </a:bodyPr>
        <a:lstStyle/>
        <a:p>
          <a:pPr marL="114300" lvl="1" indent="-114300" algn="l" defTabSz="666750">
            <a:lnSpc>
              <a:spcPct val="90000"/>
            </a:lnSpc>
            <a:spcBef>
              <a:spcPct val="0"/>
            </a:spcBef>
            <a:spcAft>
              <a:spcPct val="15000"/>
            </a:spcAft>
            <a:buChar char="•"/>
          </a:pPr>
          <a:r>
            <a:rPr lang="en-CA" sz="1500" b="1" kern="1200" dirty="0">
              <a:latin typeface="Calibri Light" panose="020F0302020204030204" pitchFamily="34" charset="0"/>
              <a:cs typeface="Calibri Light" panose="020F0302020204030204" pitchFamily="34" charset="0"/>
            </a:rPr>
            <a:t>Continue efforts through JTBA-CI </a:t>
          </a:r>
          <a:r>
            <a:rPr lang="en-CA" sz="1500" kern="1200" dirty="0">
              <a:latin typeface="Calibri Light" panose="020F0302020204030204" pitchFamily="34" charset="0"/>
              <a:cs typeface="Calibri Light" panose="020F0302020204030204" pitchFamily="34" charset="0"/>
            </a:rPr>
            <a:t>on enhancing border crossing experience, right of entry, identification and travel documents, and entry of goods (led by Governance Table; informed by Technical Tables)</a:t>
          </a:r>
          <a:endParaRPr lang="en-US" sz="1500" kern="1200" dirty="0"/>
        </a:p>
        <a:p>
          <a:pPr marL="114300" lvl="1" indent="-114300" algn="l" defTabSz="666750">
            <a:lnSpc>
              <a:spcPct val="90000"/>
            </a:lnSpc>
            <a:spcBef>
              <a:spcPct val="0"/>
            </a:spcBef>
            <a:spcAft>
              <a:spcPct val="15000"/>
            </a:spcAft>
            <a:buChar char="•"/>
          </a:pPr>
          <a:r>
            <a:rPr lang="en-US" sz="1500" b="1" kern="1200" dirty="0">
              <a:latin typeface="Calibri Light" panose="020F0302020204030204" pitchFamily="34" charset="0"/>
              <a:cs typeface="Calibri Light" panose="020F0302020204030204" pitchFamily="34" charset="0"/>
            </a:rPr>
            <a:t>Consultation and cooperation with First Nations, Inuit and Métis partners </a:t>
          </a:r>
          <a:r>
            <a:rPr lang="en-US" sz="1500" b="0" kern="1200" dirty="0">
              <a:latin typeface="Calibri Light" panose="020F0302020204030204" pitchFamily="34" charset="0"/>
              <a:cs typeface="Calibri Light" panose="020F0302020204030204" pitchFamily="34" charset="0"/>
            </a:rPr>
            <a:t>on UNDA APM SP52 commitment (e.g</a:t>
          </a:r>
          <a:r>
            <a:rPr lang="en-US" sz="1500" kern="1200" dirty="0">
              <a:latin typeface="Calibri Light" panose="020F0302020204030204" pitchFamily="34" charset="0"/>
              <a:cs typeface="Calibri Light" panose="020F0302020204030204" pitchFamily="34" charset="0"/>
            </a:rPr>
            <a:t>. distinctions-based Regional Roundtables and other discussions)</a:t>
          </a:r>
          <a:endParaRPr lang="en-US" sz="1500" b="1" kern="1200" dirty="0">
            <a:latin typeface="Calibri Light" panose="020F0302020204030204" pitchFamily="34" charset="0"/>
            <a:cs typeface="Calibri Light" panose="020F0302020204030204" pitchFamily="34" charset="0"/>
          </a:endParaRPr>
        </a:p>
      </dsp:txBody>
      <dsp:txXfrm>
        <a:off x="0" y="254053"/>
        <a:ext cx="7385262" cy="1748250"/>
      </dsp:txXfrm>
    </dsp:sp>
    <dsp:sp modelId="{8C76BC13-E40E-4602-B706-77B0CBD05427}">
      <dsp:nvSpPr>
        <dsp:cNvPr id="0" name=""/>
        <dsp:cNvSpPr/>
      </dsp:nvSpPr>
      <dsp:spPr>
        <a:xfrm>
          <a:off x="369263" y="32653"/>
          <a:ext cx="5169683" cy="442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402" tIns="0" rIns="195402" bIns="0" numCol="1" spcCol="1270" anchor="ctr" anchorCtr="0">
          <a:noAutofit/>
        </a:bodyPr>
        <a:lstStyle/>
        <a:p>
          <a:pPr marL="0" lvl="0" indent="0" algn="l" defTabSz="1244600">
            <a:lnSpc>
              <a:spcPct val="90000"/>
            </a:lnSpc>
            <a:spcBef>
              <a:spcPct val="0"/>
            </a:spcBef>
            <a:spcAft>
              <a:spcPct val="35000"/>
            </a:spcAft>
            <a:buNone/>
          </a:pPr>
          <a:r>
            <a:rPr lang="en-US" sz="2800" b="1" kern="1200" dirty="0"/>
            <a:t>Fall 2023/Winter 2024</a:t>
          </a:r>
        </a:p>
      </dsp:txBody>
      <dsp:txXfrm>
        <a:off x="390879" y="54269"/>
        <a:ext cx="5126451" cy="399568"/>
      </dsp:txXfrm>
    </dsp:sp>
    <dsp:sp modelId="{94E4392A-A788-4DF2-B15A-F79CD412EE0F}">
      <dsp:nvSpPr>
        <dsp:cNvPr id="0" name=""/>
        <dsp:cNvSpPr/>
      </dsp:nvSpPr>
      <dsp:spPr>
        <a:xfrm>
          <a:off x="0" y="2304704"/>
          <a:ext cx="7385262" cy="1063125"/>
        </a:xfrm>
        <a:prstGeom prst="rect">
          <a:avLst/>
        </a:prstGeom>
        <a:solidFill>
          <a:schemeClr val="lt1">
            <a:alpha val="90000"/>
            <a:hueOff val="0"/>
            <a:satOff val="0"/>
            <a:lumOff val="0"/>
            <a:alphaOff val="0"/>
          </a:schemeClr>
        </a:solidFill>
        <a:ln w="12700" cap="flat" cmpd="sng" algn="ctr">
          <a:solidFill>
            <a:schemeClr val="accent3">
              <a:hueOff val="8747419"/>
              <a:satOff val="50995"/>
              <a:lumOff val="-278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3178" tIns="312420" rIns="573178" bIns="106680" numCol="1" spcCol="1270" anchor="t" anchorCtr="0">
          <a:noAutofit/>
        </a:bodyPr>
        <a:lstStyle/>
        <a:p>
          <a:pPr marL="114300" lvl="1" indent="-114300" algn="l" defTabSz="666750">
            <a:lnSpc>
              <a:spcPct val="90000"/>
            </a:lnSpc>
            <a:spcBef>
              <a:spcPct val="0"/>
            </a:spcBef>
            <a:spcAft>
              <a:spcPct val="15000"/>
            </a:spcAft>
            <a:buChar char="•"/>
          </a:pPr>
          <a:r>
            <a:rPr lang="en-CA" sz="1500" b="1" kern="1200" dirty="0">
              <a:latin typeface="Calibri Light" panose="020F0302020204030204" pitchFamily="34" charset="0"/>
              <a:cs typeface="Calibri Light" panose="020F0302020204030204" pitchFamily="34" charset="0"/>
            </a:rPr>
            <a:t>Pursue legislative and policy amendments </a:t>
          </a:r>
          <a:r>
            <a:rPr lang="en-CA" sz="1500" b="0" kern="1200" dirty="0">
              <a:latin typeface="Calibri Light" panose="020F0302020204030204" pitchFamily="34" charset="0"/>
              <a:cs typeface="Calibri Light" panose="020F0302020204030204" pitchFamily="34" charset="0"/>
            </a:rPr>
            <a:t>i</a:t>
          </a:r>
          <a:r>
            <a:rPr lang="en-CA" sz="1500" kern="1200" dirty="0">
              <a:latin typeface="Calibri Light" panose="020F0302020204030204" pitchFamily="34" charset="0"/>
              <a:cs typeface="Calibri Light" panose="020F0302020204030204" pitchFamily="34" charset="0"/>
            </a:rPr>
            <a:t>nformed by work of JTBA-CI as well as broader consultation and cooperation with Indigenous peoples and representative organizations</a:t>
          </a:r>
          <a:endParaRPr lang="en-US" sz="1500" kern="1200" dirty="0"/>
        </a:p>
      </dsp:txBody>
      <dsp:txXfrm>
        <a:off x="0" y="2304704"/>
        <a:ext cx="7385262" cy="1063125"/>
      </dsp:txXfrm>
    </dsp:sp>
    <dsp:sp modelId="{F271BFB9-2E41-4968-B5FD-0E8AC99FF8F1}">
      <dsp:nvSpPr>
        <dsp:cNvPr id="0" name=""/>
        <dsp:cNvSpPr/>
      </dsp:nvSpPr>
      <dsp:spPr>
        <a:xfrm>
          <a:off x="369263" y="2083303"/>
          <a:ext cx="5169683" cy="442800"/>
        </a:xfrm>
        <a:prstGeom prst="roundRect">
          <a:avLst/>
        </a:prstGeom>
        <a:solidFill>
          <a:schemeClr val="accent3">
            <a:hueOff val="8747419"/>
            <a:satOff val="50995"/>
            <a:lumOff val="-278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402" tIns="0" rIns="195402" bIns="0" numCol="1" spcCol="1270" anchor="ctr" anchorCtr="0">
          <a:noAutofit/>
        </a:bodyPr>
        <a:lstStyle/>
        <a:p>
          <a:pPr marL="0" lvl="0" indent="0" algn="l" defTabSz="1244600">
            <a:lnSpc>
              <a:spcPct val="90000"/>
            </a:lnSpc>
            <a:spcBef>
              <a:spcPct val="0"/>
            </a:spcBef>
            <a:spcAft>
              <a:spcPct val="35000"/>
            </a:spcAft>
            <a:buNone/>
          </a:pPr>
          <a:r>
            <a:rPr lang="en-US" sz="2800" b="1" kern="1200" dirty="0"/>
            <a:t>2024</a:t>
          </a:r>
        </a:p>
      </dsp:txBody>
      <dsp:txXfrm>
        <a:off x="390879" y="2104919"/>
        <a:ext cx="5126451"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679D-66C9-4172-8AD8-F8A421D81201}">
      <dsp:nvSpPr>
        <dsp:cNvPr id="0" name=""/>
        <dsp:cNvSpPr/>
      </dsp:nvSpPr>
      <dsp:spPr>
        <a:xfrm>
          <a:off x="0" y="2239178"/>
          <a:ext cx="7886700" cy="74395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Accompanying Priorities</a:t>
          </a:r>
        </a:p>
      </dsp:txBody>
      <dsp:txXfrm>
        <a:off x="0" y="2239178"/>
        <a:ext cx="7886700" cy="401733"/>
      </dsp:txXfrm>
    </dsp:sp>
    <dsp:sp modelId="{F449FA93-2708-4FB4-84DC-95CDD009ACC5}">
      <dsp:nvSpPr>
        <dsp:cNvPr id="0" name=""/>
        <dsp:cNvSpPr/>
      </dsp:nvSpPr>
      <dsp:spPr>
        <a:xfrm>
          <a:off x="0" y="2653462"/>
          <a:ext cx="3943349" cy="34221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Light" panose="020F0302020204030204" pitchFamily="34" charset="0"/>
              <a:cs typeface="Calibri Light" panose="020F0302020204030204" pitchFamily="34" charset="0"/>
            </a:rPr>
            <a:t>Working and Studying</a:t>
          </a:r>
          <a:r>
            <a:rPr lang="en-US" sz="1900" kern="1200" dirty="0"/>
            <a:t>	</a:t>
          </a:r>
        </a:p>
      </dsp:txBody>
      <dsp:txXfrm>
        <a:off x="0" y="2653462"/>
        <a:ext cx="3943349" cy="342217"/>
      </dsp:txXfrm>
    </dsp:sp>
    <dsp:sp modelId="{42428A4E-8C1D-4FD3-816C-D2742E8805FE}">
      <dsp:nvSpPr>
        <dsp:cNvPr id="0" name=""/>
        <dsp:cNvSpPr/>
      </dsp:nvSpPr>
      <dsp:spPr>
        <a:xfrm>
          <a:off x="3943350" y="2653462"/>
          <a:ext cx="3943349" cy="34221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Light" panose="020F0302020204030204" pitchFamily="34" charset="0"/>
              <a:cs typeface="Calibri Light" panose="020F0302020204030204" pitchFamily="34" charset="0"/>
            </a:rPr>
            <a:t>Provincial/Territorial Services</a:t>
          </a:r>
        </a:p>
      </dsp:txBody>
      <dsp:txXfrm>
        <a:off x="3943350" y="2653462"/>
        <a:ext cx="3943349" cy="342217"/>
      </dsp:txXfrm>
    </dsp:sp>
    <dsp:sp modelId="{C7528C29-C3E0-414B-A3B2-34D3777155CC}">
      <dsp:nvSpPr>
        <dsp:cNvPr id="0" name=""/>
        <dsp:cNvSpPr/>
      </dsp:nvSpPr>
      <dsp:spPr>
        <a:xfrm rot="10800000">
          <a:off x="0" y="1133569"/>
          <a:ext cx="7886700" cy="1144196"/>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Documentation </a:t>
          </a:r>
        </a:p>
      </dsp:txBody>
      <dsp:txXfrm rot="-10800000">
        <a:off x="0" y="1133569"/>
        <a:ext cx="7886700" cy="401613"/>
      </dsp:txXfrm>
    </dsp:sp>
    <dsp:sp modelId="{EB9DC531-3328-4B92-98DB-A5F2AED577F9}">
      <dsp:nvSpPr>
        <dsp:cNvPr id="0" name=""/>
        <dsp:cNvSpPr/>
      </dsp:nvSpPr>
      <dsp:spPr>
        <a:xfrm>
          <a:off x="0" y="1535183"/>
          <a:ext cx="7886700" cy="34211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Light" panose="020F0302020204030204" pitchFamily="34" charset="0"/>
              <a:cs typeface="Calibri Light" panose="020F0302020204030204" pitchFamily="34" charset="0"/>
            </a:rPr>
            <a:t>What documents could be presented at a Port of Entry</a:t>
          </a:r>
        </a:p>
      </dsp:txBody>
      <dsp:txXfrm>
        <a:off x="0" y="1535183"/>
        <a:ext cx="7886700" cy="342114"/>
      </dsp:txXfrm>
    </dsp:sp>
    <dsp:sp modelId="{94C627F2-29B5-461C-AFA5-1B6755FEBF21}">
      <dsp:nvSpPr>
        <dsp:cNvPr id="0" name=""/>
        <dsp:cNvSpPr/>
      </dsp:nvSpPr>
      <dsp:spPr>
        <a:xfrm rot="10800000">
          <a:off x="0" y="532"/>
          <a:ext cx="7886700" cy="1144196"/>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Scope</a:t>
          </a:r>
        </a:p>
      </dsp:txBody>
      <dsp:txXfrm rot="-10800000">
        <a:off x="0" y="532"/>
        <a:ext cx="7886700" cy="401613"/>
      </dsp:txXfrm>
    </dsp:sp>
    <dsp:sp modelId="{E669A820-4207-4994-A7E0-F02702CD4180}">
      <dsp:nvSpPr>
        <dsp:cNvPr id="0" name=""/>
        <dsp:cNvSpPr/>
      </dsp:nvSpPr>
      <dsp:spPr>
        <a:xfrm>
          <a:off x="0" y="402145"/>
          <a:ext cx="3943349" cy="34211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 </a:t>
          </a:r>
          <a:r>
            <a:rPr lang="en-US" sz="1900" kern="1200" dirty="0">
              <a:latin typeface="Calibri Light" panose="020F0302020204030204" pitchFamily="34" charset="0"/>
              <a:cs typeface="Calibri Light" panose="020F0302020204030204" pitchFamily="34" charset="0"/>
            </a:rPr>
            <a:t>Indigenous Peoples outside Canada </a:t>
          </a:r>
        </a:p>
      </dsp:txBody>
      <dsp:txXfrm>
        <a:off x="0" y="402145"/>
        <a:ext cx="3943349" cy="342114"/>
      </dsp:txXfrm>
    </dsp:sp>
    <dsp:sp modelId="{869923B8-A185-4056-962D-982930DEFE61}">
      <dsp:nvSpPr>
        <dsp:cNvPr id="0" name=""/>
        <dsp:cNvSpPr/>
      </dsp:nvSpPr>
      <dsp:spPr>
        <a:xfrm>
          <a:off x="3943350" y="402145"/>
          <a:ext cx="3943349" cy="342114"/>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Light" panose="020F0302020204030204" pitchFamily="34" charset="0"/>
              <a:cs typeface="Calibri Light" panose="020F0302020204030204" pitchFamily="34" charset="0"/>
            </a:rPr>
            <a:t>Indigenous Peoples inside Canada</a:t>
          </a:r>
        </a:p>
      </dsp:txBody>
      <dsp:txXfrm>
        <a:off x="3943350" y="402145"/>
        <a:ext cx="3943349" cy="342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15ECD-C6E2-4F79-9464-F9E13BCC703D}">
      <dsp:nvSpPr>
        <dsp:cNvPr id="0" name=""/>
        <dsp:cNvSpPr/>
      </dsp:nvSpPr>
      <dsp:spPr>
        <a:xfrm>
          <a:off x="579838" y="1515"/>
          <a:ext cx="2385000" cy="999966"/>
        </a:xfrm>
        <a:prstGeom prst="rect">
          <a:avLst/>
        </a:prstGeom>
        <a:gradFill rotWithShape="0">
          <a:gsLst>
            <a:gs pos="0">
              <a:schemeClr val="accent4">
                <a:alpha val="90000"/>
                <a:hueOff val="0"/>
                <a:satOff val="0"/>
                <a:lumOff val="0"/>
                <a:alphaOff val="0"/>
                <a:satMod val="103000"/>
                <a:lumMod val="102000"/>
                <a:tint val="94000"/>
              </a:schemeClr>
            </a:gs>
            <a:gs pos="50000">
              <a:schemeClr val="accent4">
                <a:alpha val="90000"/>
                <a:hueOff val="0"/>
                <a:satOff val="0"/>
                <a:lumOff val="0"/>
                <a:alphaOff val="0"/>
                <a:satMod val="110000"/>
                <a:lumMod val="100000"/>
                <a:shade val="100000"/>
              </a:schemeClr>
            </a:gs>
            <a:gs pos="100000">
              <a:schemeClr val="accent4">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Identification</a:t>
          </a:r>
        </a:p>
      </dsp:txBody>
      <dsp:txXfrm>
        <a:off x="579838" y="1515"/>
        <a:ext cx="2385000" cy="999966"/>
      </dsp:txXfrm>
    </dsp:sp>
    <dsp:sp modelId="{A663FC1D-70D1-4419-B4E1-66841F59AA78}">
      <dsp:nvSpPr>
        <dsp:cNvPr id="0" name=""/>
        <dsp:cNvSpPr/>
      </dsp:nvSpPr>
      <dsp:spPr>
        <a:xfrm>
          <a:off x="17338" y="1051479"/>
          <a:ext cx="3510000" cy="999966"/>
        </a:xfrm>
        <a:prstGeom prst="rect">
          <a:avLst/>
        </a:prstGeom>
        <a:gradFill rotWithShape="0">
          <a:gsLst>
            <a:gs pos="0">
              <a:schemeClr val="accent4">
                <a:alpha val="90000"/>
                <a:hueOff val="0"/>
                <a:satOff val="0"/>
                <a:lumOff val="0"/>
                <a:alphaOff val="-20000"/>
                <a:satMod val="103000"/>
                <a:lumMod val="102000"/>
                <a:tint val="94000"/>
              </a:schemeClr>
            </a:gs>
            <a:gs pos="50000">
              <a:schemeClr val="accent4">
                <a:alpha val="90000"/>
                <a:hueOff val="0"/>
                <a:satOff val="0"/>
                <a:lumOff val="0"/>
                <a:alphaOff val="-20000"/>
                <a:satMod val="110000"/>
                <a:lumMod val="100000"/>
                <a:shade val="100000"/>
              </a:schemeClr>
            </a:gs>
            <a:gs pos="100000">
              <a:schemeClr val="accent4">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Regional Availability</a:t>
          </a:r>
        </a:p>
      </dsp:txBody>
      <dsp:txXfrm>
        <a:off x="17338" y="1051479"/>
        <a:ext cx="3510000" cy="999966"/>
      </dsp:txXfrm>
    </dsp:sp>
    <dsp:sp modelId="{BC37A0C0-173A-4667-A87C-216A74D4CBE0}">
      <dsp:nvSpPr>
        <dsp:cNvPr id="0" name=""/>
        <dsp:cNvSpPr/>
      </dsp:nvSpPr>
      <dsp:spPr>
        <a:xfrm>
          <a:off x="62338" y="2101444"/>
          <a:ext cx="3420000" cy="999966"/>
        </a:xfrm>
        <a:prstGeom prst="rect">
          <a:avLst/>
        </a:prstGeom>
        <a:gradFill rotWithShape="0">
          <a:gsLst>
            <a:gs pos="0">
              <a:schemeClr val="accent4">
                <a:alpha val="90000"/>
                <a:hueOff val="0"/>
                <a:satOff val="0"/>
                <a:lumOff val="0"/>
                <a:alphaOff val="-40000"/>
                <a:satMod val="103000"/>
                <a:lumMod val="102000"/>
                <a:tint val="94000"/>
              </a:schemeClr>
            </a:gs>
            <a:gs pos="50000">
              <a:schemeClr val="accent4">
                <a:alpha val="90000"/>
                <a:hueOff val="0"/>
                <a:satOff val="0"/>
                <a:lumOff val="0"/>
                <a:alphaOff val="-40000"/>
                <a:satMod val="110000"/>
                <a:lumMod val="100000"/>
                <a:shade val="100000"/>
              </a:schemeClr>
            </a:gs>
            <a:gs pos="100000">
              <a:schemeClr val="accent4">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Specialized Training</a:t>
          </a:r>
        </a:p>
      </dsp:txBody>
      <dsp:txXfrm>
        <a:off x="62338" y="2101444"/>
        <a:ext cx="3420000" cy="99996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3550"/>
          </a:xfrm>
          <a:prstGeom prst="rect">
            <a:avLst/>
          </a:prstGeom>
        </p:spPr>
        <p:txBody>
          <a:bodyPr vert="horz" lIns="92846" tIns="46424" rIns="92846" bIns="46424" rtlCol="0"/>
          <a:lstStyle>
            <a:lvl1pPr algn="l">
              <a:defRPr sz="1200"/>
            </a:lvl1pPr>
          </a:lstStyle>
          <a:p>
            <a:endParaRPr lang="en-US"/>
          </a:p>
        </p:txBody>
      </p:sp>
      <p:sp>
        <p:nvSpPr>
          <p:cNvPr id="3" name="Date Placeholder 2"/>
          <p:cNvSpPr>
            <a:spLocks noGrp="1"/>
          </p:cNvSpPr>
          <p:nvPr>
            <p:ph type="dt" idx="1"/>
          </p:nvPr>
        </p:nvSpPr>
        <p:spPr>
          <a:xfrm>
            <a:off x="3956551" y="0"/>
            <a:ext cx="3026833" cy="463550"/>
          </a:xfrm>
          <a:prstGeom prst="rect">
            <a:avLst/>
          </a:prstGeom>
        </p:spPr>
        <p:txBody>
          <a:bodyPr vert="horz" lIns="92846" tIns="46424" rIns="92846" bIns="46424" rtlCol="0"/>
          <a:lstStyle>
            <a:lvl1pPr algn="r">
              <a:defRPr sz="1200"/>
            </a:lvl1pPr>
          </a:lstStyle>
          <a:p>
            <a:fld id="{D11B58C4-30CB-47C3-A908-43A78A6909FC}" type="datetimeFigureOut">
              <a:rPr lang="en-US" smtClean="0"/>
              <a:pPr/>
              <a:t>10/12/23</a:t>
            </a:fld>
            <a:endParaRPr lang="en-US"/>
          </a:p>
        </p:txBody>
      </p:sp>
      <p:sp>
        <p:nvSpPr>
          <p:cNvPr id="4" name="Slide Image Placeholder 3"/>
          <p:cNvSpPr>
            <a:spLocks noGrp="1" noRot="1" noChangeAspect="1"/>
          </p:cNvSpPr>
          <p:nvPr>
            <p:ph type="sldImg" idx="2"/>
          </p:nvPr>
        </p:nvSpPr>
        <p:spPr>
          <a:xfrm>
            <a:off x="1174750" y="693738"/>
            <a:ext cx="4635500" cy="3476625"/>
          </a:xfrm>
          <a:prstGeom prst="rect">
            <a:avLst/>
          </a:prstGeom>
          <a:noFill/>
          <a:ln w="12700">
            <a:solidFill>
              <a:prstClr val="black"/>
            </a:solidFill>
          </a:ln>
        </p:spPr>
        <p:txBody>
          <a:bodyPr vert="horz" lIns="92846" tIns="46424" rIns="92846" bIns="46424"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46" tIns="46424" rIns="92846" bIns="464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05841"/>
            <a:ext cx="3026833" cy="463550"/>
          </a:xfrm>
          <a:prstGeom prst="rect">
            <a:avLst/>
          </a:prstGeom>
        </p:spPr>
        <p:txBody>
          <a:bodyPr vert="horz" lIns="92846" tIns="46424" rIns="92846" bIns="46424"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05841"/>
            <a:ext cx="3026833" cy="463550"/>
          </a:xfrm>
          <a:prstGeom prst="rect">
            <a:avLst/>
          </a:prstGeom>
        </p:spPr>
        <p:txBody>
          <a:bodyPr vert="horz" lIns="92846" tIns="46424" rIns="92846" bIns="46424" rtlCol="0" anchor="b"/>
          <a:lstStyle>
            <a:lvl1pPr algn="r">
              <a:defRPr sz="1200"/>
            </a:lvl1pPr>
          </a:lstStyle>
          <a:p>
            <a:fld id="{B29D79EE-C4C4-4933-BD77-7AC086FBA674}" type="slidenum">
              <a:rPr lang="en-US" smtClean="0"/>
              <a:pPr/>
              <a:t>‹#›</a:t>
            </a:fld>
            <a:endParaRPr lang="en-US"/>
          </a:p>
        </p:txBody>
      </p:sp>
    </p:spTree>
    <p:extLst>
      <p:ext uri="{BB962C8B-B14F-4D97-AF65-F5344CB8AC3E}">
        <p14:creationId xmlns:p14="http://schemas.microsoft.com/office/powerpoint/2010/main" val="1479360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a:t>
            </a:fld>
            <a:endParaRPr lang="en-US"/>
          </a:p>
        </p:txBody>
      </p:sp>
    </p:spTree>
    <p:extLst>
      <p:ext uri="{BB962C8B-B14F-4D97-AF65-F5344CB8AC3E}">
        <p14:creationId xmlns:p14="http://schemas.microsoft.com/office/powerpoint/2010/main" val="3585200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10</a:t>
            </a:fld>
            <a:endParaRPr lang="en-US" dirty="0"/>
          </a:p>
        </p:txBody>
      </p:sp>
    </p:spTree>
    <p:extLst>
      <p:ext uri="{BB962C8B-B14F-4D97-AF65-F5344CB8AC3E}">
        <p14:creationId xmlns:p14="http://schemas.microsoft.com/office/powerpoint/2010/main" val="102531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11</a:t>
            </a:fld>
            <a:endParaRPr lang="en-US"/>
          </a:p>
        </p:txBody>
      </p:sp>
    </p:spTree>
    <p:extLst>
      <p:ext uri="{BB962C8B-B14F-4D97-AF65-F5344CB8AC3E}">
        <p14:creationId xmlns:p14="http://schemas.microsoft.com/office/powerpoint/2010/main" val="748705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12</a:t>
            </a:fld>
            <a:endParaRPr lang="en-US"/>
          </a:p>
        </p:txBody>
      </p:sp>
    </p:spTree>
    <p:extLst>
      <p:ext uri="{BB962C8B-B14F-4D97-AF65-F5344CB8AC3E}">
        <p14:creationId xmlns:p14="http://schemas.microsoft.com/office/powerpoint/2010/main" val="244609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13</a:t>
            </a:fld>
            <a:endParaRPr lang="en-US"/>
          </a:p>
        </p:txBody>
      </p:sp>
    </p:spTree>
    <p:extLst>
      <p:ext uri="{BB962C8B-B14F-4D97-AF65-F5344CB8AC3E}">
        <p14:creationId xmlns:p14="http://schemas.microsoft.com/office/powerpoint/2010/main" val="1522554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14</a:t>
            </a:fld>
            <a:endParaRPr lang="en-US"/>
          </a:p>
        </p:txBody>
      </p:sp>
    </p:spTree>
    <p:extLst>
      <p:ext uri="{BB962C8B-B14F-4D97-AF65-F5344CB8AC3E}">
        <p14:creationId xmlns:p14="http://schemas.microsoft.com/office/powerpoint/2010/main" val="834420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15</a:t>
            </a:fld>
            <a:endParaRPr lang="en-US"/>
          </a:p>
        </p:txBody>
      </p:sp>
    </p:spTree>
    <p:extLst>
      <p:ext uri="{BB962C8B-B14F-4D97-AF65-F5344CB8AC3E}">
        <p14:creationId xmlns:p14="http://schemas.microsoft.com/office/powerpoint/2010/main" val="3987460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16</a:t>
            </a:fld>
            <a:endParaRPr lang="en-US"/>
          </a:p>
        </p:txBody>
      </p:sp>
    </p:spTree>
    <p:extLst>
      <p:ext uri="{BB962C8B-B14F-4D97-AF65-F5344CB8AC3E}">
        <p14:creationId xmlns:p14="http://schemas.microsoft.com/office/powerpoint/2010/main" val="2246372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17</a:t>
            </a:fld>
            <a:endParaRPr lang="en-US"/>
          </a:p>
        </p:txBody>
      </p:sp>
    </p:spTree>
    <p:extLst>
      <p:ext uri="{BB962C8B-B14F-4D97-AF65-F5344CB8AC3E}">
        <p14:creationId xmlns:p14="http://schemas.microsoft.com/office/powerpoint/2010/main" val="2258284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002776"/>
                </a:solidFill>
                <a:effectLst/>
                <a:uLnTx/>
                <a:uFillTx/>
                <a:latin typeface="Calibri" panose="020F0502020204030204" pitchFamily="34" charset="0"/>
                <a:ea typeface="Calibri" panose="020F0502020204030204" pitchFamily="34" charset="0"/>
                <a:cs typeface="Calibri" panose="020F0502020204030204" pitchFamily="34" charset="0"/>
              </a:rPr>
              <a:t>Act of April 2, 1928 (the Act of 1928):</a:t>
            </a:r>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18</a:t>
            </a:fld>
            <a:endParaRPr lang="en-US"/>
          </a:p>
        </p:txBody>
      </p:sp>
    </p:spTree>
    <p:extLst>
      <p:ext uri="{BB962C8B-B14F-4D97-AF65-F5344CB8AC3E}">
        <p14:creationId xmlns:p14="http://schemas.microsoft.com/office/powerpoint/2010/main" val="561635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002776"/>
                </a:solidFill>
                <a:effectLst/>
                <a:uLnTx/>
                <a:uFillTx/>
                <a:latin typeface="Calibri" panose="020F0502020204030204" pitchFamily="34" charset="0"/>
                <a:ea typeface="Calibri" panose="020F0502020204030204" pitchFamily="34" charset="0"/>
                <a:cs typeface="Calibri" panose="020F0502020204030204" pitchFamily="34" charset="0"/>
              </a:rPr>
              <a:t>Act of April 2, 1928 (the Act of 1928):</a:t>
            </a:r>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19</a:t>
            </a:fld>
            <a:endParaRPr lang="en-US"/>
          </a:p>
        </p:txBody>
      </p:sp>
    </p:spTree>
    <p:extLst>
      <p:ext uri="{BB962C8B-B14F-4D97-AF65-F5344CB8AC3E}">
        <p14:creationId xmlns:p14="http://schemas.microsoft.com/office/powerpoint/2010/main" val="33196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a:t>
            </a:fld>
            <a:endParaRPr lang="en-US"/>
          </a:p>
        </p:txBody>
      </p:sp>
    </p:spTree>
    <p:extLst>
      <p:ext uri="{BB962C8B-B14F-4D97-AF65-F5344CB8AC3E}">
        <p14:creationId xmlns:p14="http://schemas.microsoft.com/office/powerpoint/2010/main" val="272985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NewRoman,Italic"/>
              </a:rPr>
              <a:t> </a:t>
            </a:r>
            <a:endParaRPr lang="en-US"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20</a:t>
            </a:fld>
            <a:endParaRPr lang="en-US"/>
          </a:p>
        </p:txBody>
      </p:sp>
    </p:spTree>
    <p:extLst>
      <p:ext uri="{BB962C8B-B14F-4D97-AF65-F5344CB8AC3E}">
        <p14:creationId xmlns:p14="http://schemas.microsoft.com/office/powerpoint/2010/main" val="2140312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NewRoman,Italic"/>
              </a:rPr>
              <a:t>See </a:t>
            </a:r>
            <a:r>
              <a:rPr lang="en-US" sz="1200" dirty="0">
                <a:effectLst/>
                <a:latin typeface="TimesNewRoman"/>
              </a:rPr>
              <a:t>INS General Counsel’s Opinion No. 93-65 (Aug, 27, 1993); UNITED STATES CITIZENSHIP AND IMMIGRATION SERVICES, ADJUDICATOR’S FIELD </a:t>
            </a:r>
            <a:endParaRPr lang="en-US" dirty="0"/>
          </a:p>
          <a:p>
            <a:r>
              <a:rPr lang="en-US" sz="1200" dirty="0">
                <a:effectLst/>
                <a:latin typeface="TimesNewRoman"/>
              </a:rPr>
              <a:t>MANUAL 23.8(a).</a:t>
            </a:r>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21</a:t>
            </a:fld>
            <a:endParaRPr lang="en-US"/>
          </a:p>
        </p:txBody>
      </p:sp>
    </p:spTree>
    <p:extLst>
      <p:ext uri="{BB962C8B-B14F-4D97-AF65-F5344CB8AC3E}">
        <p14:creationId xmlns:p14="http://schemas.microsoft.com/office/powerpoint/2010/main" val="275034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22</a:t>
            </a:fld>
            <a:endParaRPr lang="en-US"/>
          </a:p>
        </p:txBody>
      </p:sp>
    </p:spTree>
    <p:extLst>
      <p:ext uri="{BB962C8B-B14F-4D97-AF65-F5344CB8AC3E}">
        <p14:creationId xmlns:p14="http://schemas.microsoft.com/office/powerpoint/2010/main" val="1014972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23</a:t>
            </a:fld>
            <a:endParaRPr lang="en-US"/>
          </a:p>
        </p:txBody>
      </p:sp>
    </p:spTree>
    <p:extLst>
      <p:ext uri="{BB962C8B-B14F-4D97-AF65-F5344CB8AC3E}">
        <p14:creationId xmlns:p14="http://schemas.microsoft.com/office/powerpoint/2010/main" val="2493903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24</a:t>
            </a:fld>
            <a:endParaRPr lang="en-US"/>
          </a:p>
        </p:txBody>
      </p:sp>
    </p:spTree>
    <p:extLst>
      <p:ext uri="{BB962C8B-B14F-4D97-AF65-F5344CB8AC3E}">
        <p14:creationId xmlns:p14="http://schemas.microsoft.com/office/powerpoint/2010/main" val="236820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25</a:t>
            </a:fld>
            <a:endParaRPr lang="en-US" dirty="0"/>
          </a:p>
        </p:txBody>
      </p:sp>
    </p:spTree>
    <p:extLst>
      <p:ext uri="{BB962C8B-B14F-4D97-AF65-F5344CB8AC3E}">
        <p14:creationId xmlns:p14="http://schemas.microsoft.com/office/powerpoint/2010/main" val="3527459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26</a:t>
            </a:fld>
            <a:endParaRPr lang="en-US" dirty="0"/>
          </a:p>
        </p:txBody>
      </p:sp>
    </p:spTree>
    <p:extLst>
      <p:ext uri="{BB962C8B-B14F-4D97-AF65-F5344CB8AC3E}">
        <p14:creationId xmlns:p14="http://schemas.microsoft.com/office/powerpoint/2010/main" val="355994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27</a:t>
            </a:fld>
            <a:endParaRPr lang="en-US" dirty="0"/>
          </a:p>
        </p:txBody>
      </p:sp>
    </p:spTree>
    <p:extLst>
      <p:ext uri="{BB962C8B-B14F-4D97-AF65-F5344CB8AC3E}">
        <p14:creationId xmlns:p14="http://schemas.microsoft.com/office/powerpoint/2010/main" val="35282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28</a:t>
            </a:fld>
            <a:endParaRPr lang="en-US" dirty="0"/>
          </a:p>
        </p:txBody>
      </p:sp>
    </p:spTree>
    <p:extLst>
      <p:ext uri="{BB962C8B-B14F-4D97-AF65-F5344CB8AC3E}">
        <p14:creationId xmlns:p14="http://schemas.microsoft.com/office/powerpoint/2010/main" val="3059784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29</a:t>
            </a:fld>
            <a:endParaRPr lang="en-US" dirty="0"/>
          </a:p>
        </p:txBody>
      </p:sp>
    </p:spTree>
    <p:extLst>
      <p:ext uri="{BB962C8B-B14F-4D97-AF65-F5344CB8AC3E}">
        <p14:creationId xmlns:p14="http://schemas.microsoft.com/office/powerpoint/2010/main" val="258084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a:t>
            </a:fld>
            <a:endParaRPr lang="en-US"/>
          </a:p>
        </p:txBody>
      </p:sp>
    </p:spTree>
    <p:extLst>
      <p:ext uri="{BB962C8B-B14F-4D97-AF65-F5344CB8AC3E}">
        <p14:creationId xmlns:p14="http://schemas.microsoft.com/office/powerpoint/2010/main" val="1614110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30</a:t>
            </a:fld>
            <a:endParaRPr lang="en-US" dirty="0"/>
          </a:p>
        </p:txBody>
      </p:sp>
    </p:spTree>
    <p:extLst>
      <p:ext uri="{BB962C8B-B14F-4D97-AF65-F5344CB8AC3E}">
        <p14:creationId xmlns:p14="http://schemas.microsoft.com/office/powerpoint/2010/main" val="347857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31</a:t>
            </a:fld>
            <a:endParaRPr lang="en-US" dirty="0"/>
          </a:p>
        </p:txBody>
      </p:sp>
    </p:spTree>
    <p:extLst>
      <p:ext uri="{BB962C8B-B14F-4D97-AF65-F5344CB8AC3E}">
        <p14:creationId xmlns:p14="http://schemas.microsoft.com/office/powerpoint/2010/main" val="435732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32</a:t>
            </a:fld>
            <a:endParaRPr lang="en-US"/>
          </a:p>
        </p:txBody>
      </p:sp>
    </p:spTree>
    <p:extLst>
      <p:ext uri="{BB962C8B-B14F-4D97-AF65-F5344CB8AC3E}">
        <p14:creationId xmlns:p14="http://schemas.microsoft.com/office/powerpoint/2010/main" val="2265404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33</a:t>
            </a:fld>
            <a:endParaRPr lang="en-US" dirty="0"/>
          </a:p>
        </p:txBody>
      </p:sp>
    </p:spTree>
    <p:extLst>
      <p:ext uri="{BB962C8B-B14F-4D97-AF65-F5344CB8AC3E}">
        <p14:creationId xmlns:p14="http://schemas.microsoft.com/office/powerpoint/2010/main" val="3570158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34</a:t>
            </a:fld>
            <a:endParaRPr lang="en-US" dirty="0"/>
          </a:p>
        </p:txBody>
      </p:sp>
    </p:spTree>
    <p:extLst>
      <p:ext uri="{BB962C8B-B14F-4D97-AF65-F5344CB8AC3E}">
        <p14:creationId xmlns:p14="http://schemas.microsoft.com/office/powerpoint/2010/main" val="457680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35</a:t>
            </a:fld>
            <a:endParaRPr lang="en-US"/>
          </a:p>
        </p:txBody>
      </p:sp>
    </p:spTree>
    <p:extLst>
      <p:ext uri="{BB962C8B-B14F-4D97-AF65-F5344CB8AC3E}">
        <p14:creationId xmlns:p14="http://schemas.microsoft.com/office/powerpoint/2010/main" val="1013900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36</a:t>
            </a:fld>
            <a:endParaRPr lang="en-US"/>
          </a:p>
        </p:txBody>
      </p:sp>
    </p:spTree>
    <p:extLst>
      <p:ext uri="{BB962C8B-B14F-4D97-AF65-F5344CB8AC3E}">
        <p14:creationId xmlns:p14="http://schemas.microsoft.com/office/powerpoint/2010/main" val="143602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37</a:t>
            </a:fld>
            <a:endParaRPr lang="en-US"/>
          </a:p>
        </p:txBody>
      </p:sp>
    </p:spTree>
    <p:extLst>
      <p:ext uri="{BB962C8B-B14F-4D97-AF65-F5344CB8AC3E}">
        <p14:creationId xmlns:p14="http://schemas.microsoft.com/office/powerpoint/2010/main" val="1057938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53</a:t>
            </a:fld>
            <a:endParaRPr lang="en-US"/>
          </a:p>
        </p:txBody>
      </p:sp>
    </p:spTree>
    <p:extLst>
      <p:ext uri="{BB962C8B-B14F-4D97-AF65-F5344CB8AC3E}">
        <p14:creationId xmlns:p14="http://schemas.microsoft.com/office/powerpoint/2010/main" val="3533219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54</a:t>
            </a:fld>
            <a:endParaRPr lang="en-US"/>
          </a:p>
        </p:txBody>
      </p:sp>
    </p:spTree>
    <p:extLst>
      <p:ext uri="{BB962C8B-B14F-4D97-AF65-F5344CB8AC3E}">
        <p14:creationId xmlns:p14="http://schemas.microsoft.com/office/powerpoint/2010/main" val="219725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a:t>
            </a:fld>
            <a:endParaRPr lang="en-US"/>
          </a:p>
        </p:txBody>
      </p:sp>
    </p:spTree>
    <p:extLst>
      <p:ext uri="{BB962C8B-B14F-4D97-AF65-F5344CB8AC3E}">
        <p14:creationId xmlns:p14="http://schemas.microsoft.com/office/powerpoint/2010/main" val="411340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55514-D877-408B-8A97-70B66E44D400}" type="slidenum">
              <a:rPr lang="en-CA" smtClean="0"/>
              <a:t>55</a:t>
            </a:fld>
            <a:endParaRPr lang="en-CA"/>
          </a:p>
        </p:txBody>
      </p:sp>
    </p:spTree>
    <p:extLst>
      <p:ext uri="{BB962C8B-B14F-4D97-AF65-F5344CB8AC3E}">
        <p14:creationId xmlns:p14="http://schemas.microsoft.com/office/powerpoint/2010/main" val="1288640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66</a:t>
            </a:fld>
            <a:endParaRPr lang="en-US"/>
          </a:p>
        </p:txBody>
      </p:sp>
    </p:spTree>
    <p:extLst>
      <p:ext uri="{BB962C8B-B14F-4D97-AF65-F5344CB8AC3E}">
        <p14:creationId xmlns:p14="http://schemas.microsoft.com/office/powerpoint/2010/main" val="1847497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67</a:t>
            </a:fld>
            <a:endParaRPr lang="en-US"/>
          </a:p>
        </p:txBody>
      </p:sp>
    </p:spTree>
    <p:extLst>
      <p:ext uri="{BB962C8B-B14F-4D97-AF65-F5344CB8AC3E}">
        <p14:creationId xmlns:p14="http://schemas.microsoft.com/office/powerpoint/2010/main" val="3107736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68</a:t>
            </a:fld>
            <a:endParaRPr lang="en-US"/>
          </a:p>
        </p:txBody>
      </p:sp>
    </p:spTree>
    <p:extLst>
      <p:ext uri="{BB962C8B-B14F-4D97-AF65-F5344CB8AC3E}">
        <p14:creationId xmlns:p14="http://schemas.microsoft.com/office/powerpoint/2010/main" val="1774859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69</a:t>
            </a:fld>
            <a:endParaRPr lang="en-US"/>
          </a:p>
        </p:txBody>
      </p:sp>
    </p:spTree>
    <p:extLst>
      <p:ext uri="{BB962C8B-B14F-4D97-AF65-F5344CB8AC3E}">
        <p14:creationId xmlns:p14="http://schemas.microsoft.com/office/powerpoint/2010/main" val="518573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5</a:t>
            </a:fld>
            <a:endParaRPr lang="en-US"/>
          </a:p>
        </p:txBody>
      </p:sp>
    </p:spTree>
    <p:extLst>
      <p:ext uri="{BB962C8B-B14F-4D97-AF65-F5344CB8AC3E}">
        <p14:creationId xmlns:p14="http://schemas.microsoft.com/office/powerpoint/2010/main" val="351731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6</a:t>
            </a:fld>
            <a:endParaRPr lang="en-US"/>
          </a:p>
        </p:txBody>
      </p:sp>
    </p:spTree>
    <p:extLst>
      <p:ext uri="{BB962C8B-B14F-4D97-AF65-F5344CB8AC3E}">
        <p14:creationId xmlns:p14="http://schemas.microsoft.com/office/powerpoint/2010/main" val="220946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7</a:t>
            </a:fld>
            <a:endParaRPr lang="en-US" dirty="0"/>
          </a:p>
        </p:txBody>
      </p:sp>
    </p:spTree>
    <p:extLst>
      <p:ext uri="{BB962C8B-B14F-4D97-AF65-F5344CB8AC3E}">
        <p14:creationId xmlns:p14="http://schemas.microsoft.com/office/powerpoint/2010/main" val="5257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8</a:t>
            </a:fld>
            <a:endParaRPr lang="en-US" dirty="0"/>
          </a:p>
        </p:txBody>
      </p:sp>
    </p:spTree>
    <p:extLst>
      <p:ext uri="{BB962C8B-B14F-4D97-AF65-F5344CB8AC3E}">
        <p14:creationId xmlns:p14="http://schemas.microsoft.com/office/powerpoint/2010/main" val="240716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9</a:t>
            </a:fld>
            <a:endParaRPr lang="en-US" dirty="0"/>
          </a:p>
        </p:txBody>
      </p:sp>
    </p:spTree>
    <p:extLst>
      <p:ext uri="{BB962C8B-B14F-4D97-AF65-F5344CB8AC3E}">
        <p14:creationId xmlns:p14="http://schemas.microsoft.com/office/powerpoint/2010/main" val="203690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background2.jpg"/>
          <p:cNvPicPr>
            <a:picLocks noChangeAspect="1"/>
          </p:cNvPicPr>
          <p:nvPr userDrawn="1"/>
        </p:nvPicPr>
        <p:blipFill>
          <a:blip r:embed="rId5" cstate="print"/>
          <a:stretch>
            <a:fillRect/>
          </a:stretch>
        </p:blipFill>
        <p:spPr>
          <a:xfrm>
            <a:off x="0" y="0"/>
            <a:ext cx="9144000" cy="6858000"/>
          </a:xfrm>
          <a:prstGeom prst="rect">
            <a:avLst/>
          </a:prstGeom>
        </p:spPr>
      </p:pic>
      <p:graphicFrame>
        <p:nvGraphicFramePr>
          <p:cNvPr id="13" name="Object 12" hidden="1"/>
          <p:cNvGraphicFramePr>
            <a:graphicFrameLocks/>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6" imgW="0" imgH="0" progId="">
                  <p:embed/>
                </p:oleObj>
              </mc:Choice>
              <mc:Fallback>
                <p:oleObj name="think-cell Slide" r:id="rId6" imgW="0" imgH="0" progId="">
                  <p:embed/>
                  <p:pic>
                    <p:nvPicPr>
                      <p:cNvPr id="0" name="AutoShape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p:custDataLst>
              <p:tags r:id="rId2"/>
            </p:custDataLst>
          </p:nvPr>
        </p:nvSpPr>
        <p:spPr>
          <a:xfrm>
            <a:off x="3338060" y="2505074"/>
            <a:ext cx="5805940" cy="1160463"/>
          </a:xfrm>
          <a:prstGeom prst="rect">
            <a:avLst/>
          </a:prstGeom>
        </p:spPr>
        <p:txBody>
          <a:bodyPr anchor="ctr">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custDataLst>
              <p:tags r:id="rId3"/>
            </p:custDataLst>
          </p:nvPr>
        </p:nvSpPr>
        <p:spPr>
          <a:xfrm>
            <a:off x="3450995" y="3705225"/>
            <a:ext cx="5805940" cy="409947"/>
          </a:xfrm>
          <a:prstGeom prst="rect">
            <a:avLst/>
          </a:prstGeom>
        </p:spPr>
        <p:txBody>
          <a:bodyPr vert="horz" lIns="0" tIns="45720" rIns="0" bIns="45720" rtlCol="0">
            <a:normAutofit/>
          </a:bodyPr>
          <a:lstStyle>
            <a:lvl1pPr marL="0" indent="0" algn="l" defTabSz="914400" rtl="0" eaLnBrk="1" latinLnBrk="0" hangingPunct="1">
              <a:lnSpc>
                <a:spcPts val="1800"/>
              </a:lnSpc>
              <a:spcBef>
                <a:spcPct val="20000"/>
              </a:spcBef>
              <a:buFont typeface="Arial" pitchFamily="34" charset="0"/>
              <a:buNone/>
              <a:defRPr lang="en-US" sz="2000" b="1" i="1" kern="1200" dirty="0" smtClean="0">
                <a:solidFill>
                  <a:schemeClr val="bg1"/>
                </a:solidFill>
                <a:latin typeface="Arial Narrow"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TextBox 21"/>
          <p:cNvSpPr txBox="1"/>
          <p:nvPr userDrawn="1"/>
        </p:nvSpPr>
        <p:spPr>
          <a:xfrm>
            <a:off x="914400" y="6464528"/>
            <a:ext cx="7772400" cy="215444"/>
          </a:xfrm>
          <a:prstGeom prst="rect">
            <a:avLst/>
          </a:prstGeom>
          <a:noFill/>
        </p:spPr>
        <p:txBody>
          <a:bodyPr wrap="square" lIns="0" rIns="0" rtlCol="0" anchor="ctr">
            <a:spAutoFit/>
          </a:bodyPr>
          <a:lstStyle/>
          <a:p>
            <a:pPr algn="r"/>
            <a:r>
              <a:rPr lang="en-US" sz="800" dirty="0">
                <a:solidFill>
                  <a:schemeClr val="bg1">
                    <a:lumMod val="65000"/>
                  </a:schemeClr>
                </a:solidFill>
                <a:latin typeface="Arial" pitchFamily="34" charset="0"/>
                <a:cs typeface="Arial" pitchFamily="34" charset="0"/>
              </a:rPr>
              <a:t>Copyright</a:t>
            </a:r>
            <a:r>
              <a:rPr lang="en-US" sz="800" baseline="0" dirty="0">
                <a:solidFill>
                  <a:schemeClr val="bg1">
                    <a:lumMod val="65000"/>
                  </a:schemeClr>
                </a:solidFill>
                <a:latin typeface="Arial" pitchFamily="34" charset="0"/>
                <a:cs typeface="Arial" pitchFamily="34" charset="0"/>
              </a:rPr>
              <a:t> © 2016 Holland &amp; Knight LLP.  All Rights Reserved</a:t>
            </a:r>
            <a:endParaRPr lang="en-US" sz="800" dirty="0">
              <a:solidFill>
                <a:schemeClr val="bg1">
                  <a:lumMod val="65000"/>
                </a:schemeClr>
              </a:solidFill>
              <a:latin typeface="Arial" pitchFamily="34" charset="0"/>
              <a:cs typeface="Arial" pitchFamily="34" charset="0"/>
            </a:endParaRPr>
          </a:p>
        </p:txBody>
      </p:sp>
      <p:sp>
        <p:nvSpPr>
          <p:cNvPr id="11" name="Text Placeholder 10"/>
          <p:cNvSpPr>
            <a:spLocks noGrp="1"/>
          </p:cNvSpPr>
          <p:nvPr>
            <p:ph type="body" sz="quarter" idx="10" hasCustomPrompt="1"/>
          </p:nvPr>
        </p:nvSpPr>
        <p:spPr>
          <a:xfrm>
            <a:off x="3460520" y="4181847"/>
            <a:ext cx="5805940" cy="560387"/>
          </a:xfrm>
          <a:prstGeom prst="rect">
            <a:avLst/>
          </a:prstGeom>
        </p:spPr>
        <p:txBody>
          <a:bodyPr vert="horz" lIns="0" tIns="45720" rIns="0" bIns="45720" rtlCol="0">
            <a:normAutofit/>
          </a:bodyPr>
          <a:lstStyle>
            <a:lvl1pPr marL="0" indent="0" algn="l" defTabSz="914400" rtl="0" eaLnBrk="1" latinLnBrk="0" hangingPunct="1">
              <a:lnSpc>
                <a:spcPts val="1800"/>
              </a:lnSpc>
              <a:spcBef>
                <a:spcPct val="20000"/>
              </a:spcBef>
              <a:buFont typeface="Arial" pitchFamily="34" charset="0"/>
              <a:buNone/>
              <a:defRPr lang="en-US" sz="1600" b="1" i="1" kern="1200" baseline="0" smtClean="0">
                <a:solidFill>
                  <a:schemeClr val="bg1"/>
                </a:solidFill>
                <a:latin typeface="Arial Narrow" pitchFamily="34" charset="0"/>
                <a:ea typeface="+mn-ea"/>
                <a:cs typeface="Arial" pitchFamily="34" charset="0"/>
              </a:defRPr>
            </a:lvl1pPr>
            <a:lvl2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2pPr>
            <a:lvl3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3pPr>
            <a:lvl4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4pPr>
            <a:lvl5pPr marL="0" indent="0" algn="r" defTabSz="914400" rtl="0" eaLnBrk="1" latinLnBrk="0" hangingPunct="1">
              <a:lnSpc>
                <a:spcPts val="1800"/>
              </a:lnSpc>
              <a:spcBef>
                <a:spcPct val="20000"/>
              </a:spcBef>
              <a:buFont typeface="Arial" pitchFamily="34" charset="0"/>
              <a:buNone/>
              <a:defRPr lang="en-US" sz="2000" b="1" i="1" kern="1200" dirty="0" smtClean="0">
                <a:solidFill>
                  <a:schemeClr val="bg1"/>
                </a:solidFill>
                <a:latin typeface="Arial Narrow" pitchFamily="34" charset="0"/>
                <a:ea typeface="+mn-ea"/>
                <a:cs typeface="Arial" pitchFamily="34" charset="0"/>
              </a:defRPr>
            </a:lvl5pPr>
          </a:lstStyle>
          <a:p>
            <a:r>
              <a:rPr lang="en-US" dirty="0"/>
              <a:t>Location, Date</a:t>
            </a:r>
          </a:p>
        </p:txBody>
      </p:sp>
      <p:sp>
        <p:nvSpPr>
          <p:cNvPr id="16" name="Picture Placeholder 15"/>
          <p:cNvSpPr>
            <a:spLocks noGrp="1"/>
          </p:cNvSpPr>
          <p:nvPr>
            <p:ph type="pic" sz="quarter" idx="12" hasCustomPrompt="1"/>
          </p:nvPr>
        </p:nvSpPr>
        <p:spPr>
          <a:xfrm>
            <a:off x="6791325" y="330374"/>
            <a:ext cx="1909845" cy="703263"/>
          </a:xfrm>
          <a:prstGeom prst="rect">
            <a:avLst/>
          </a:prstGeom>
        </p:spPr>
        <p:txBody>
          <a:bodyPr anchor="ctr"/>
          <a:lstStyle>
            <a:lvl1pPr algn="ctr">
              <a:defRPr>
                <a:solidFill>
                  <a:srgbClr val="000000"/>
                </a:solidFill>
              </a:defRPr>
            </a:lvl1pPr>
          </a:lstStyle>
          <a:p>
            <a:r>
              <a:rPr lang="en-US" dirty="0"/>
              <a:t>Client’s 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aphicFrame>
        <p:nvGraphicFramePr>
          <p:cNvPr id="13" name="Object 12" hidden="1"/>
          <p:cNvGraphicFramePr>
            <a:graphicFrameLocks/>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3" imgW="0" imgH="0" progId="">
                  <p:embed/>
                </p:oleObj>
              </mc:Choice>
              <mc:Fallback>
                <p:oleObj name="think-cell Slide" r:id="rId3" imgW="0" imgH="0" progId="">
                  <p:embed/>
                  <p:pic>
                    <p:nvPicPr>
                      <p:cNvPr id="0" name="AutoShape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809625" y="3162300"/>
            <a:ext cx="4419600" cy="876300"/>
          </a:xfrm>
        </p:spPr>
        <p:txBody>
          <a:bodyPr>
            <a:normAutofit/>
          </a:bodyPr>
          <a:lstStyle>
            <a:lvl1pPr>
              <a:defRPr kumimoji="0" lang="en-US" sz="3000" b="1" i="0" u="none" strike="noStrike" kern="1200" cap="none" spc="0" normalizeH="0" baseline="0" noProof="0" dirty="0" smtClean="0">
                <a:ln>
                  <a:noFill/>
                </a:ln>
                <a:solidFill>
                  <a:srgbClr val="002776"/>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Thank You!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a:xfrm>
            <a:off x="904875" y="194267"/>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a:p>
        </p:txBody>
      </p:sp>
      <p:sp>
        <p:nvSpPr>
          <p:cNvPr id="12" name="Text Placeholder 4"/>
          <p:cNvSpPr>
            <a:spLocks noGrp="1"/>
          </p:cNvSpPr>
          <p:nvPr>
            <p:ph type="body" sz="quarter" idx="11" hasCustomPrompt="1"/>
          </p:nvPr>
        </p:nvSpPr>
        <p:spPr>
          <a:xfrm>
            <a:off x="904875" y="1598613"/>
            <a:ext cx="3724275" cy="4240212"/>
          </a:xfrm>
          <a:prstGeom prst="rect">
            <a:avLst/>
          </a:prstGeom>
        </p:spPr>
        <p:txBody>
          <a:bodyPr>
            <a:noAutofit/>
          </a:bodyPr>
          <a:lstStyle>
            <a:lvl1pPr marL="233363" indent="-233363">
              <a:buClr>
                <a:srgbClr val="00A9E0"/>
              </a:buClr>
              <a:buFont typeface="Arial" pitchFamily="34" charset="0"/>
              <a:buChar char="»"/>
              <a:defRPr kumimoji="0" lang="en-US" sz="2000" b="1" i="0" u="none" strike="noStrike" kern="1200" cap="none" spc="0" normalizeH="0" baseline="0" noProof="0" smtClean="0">
                <a:ln>
                  <a:noFill/>
                </a:ln>
                <a:solidFill>
                  <a:srgbClr val="002776"/>
                </a:solidFill>
                <a:effectLst/>
                <a:uLnTx/>
                <a:uFillTx/>
              </a:defRPr>
            </a:lvl1pPr>
          </a:lstStyle>
          <a:p>
            <a:pPr lvl="0"/>
            <a:r>
              <a:rPr lang="en-US" dirty="0"/>
              <a:t>Type Name Here</a:t>
            </a:r>
            <a:br>
              <a:rPr lang="en-US" dirty="0"/>
            </a:br>
            <a:br>
              <a:rPr lang="en-US" dirty="0"/>
            </a:br>
            <a:r>
              <a:rPr kumimoji="0" lang="en-US" sz="2000" b="1" i="0" u="none" strike="noStrike" kern="1200" cap="none" spc="0" normalizeH="0" baseline="0" noProof="0" dirty="0">
                <a:ln>
                  <a:noFill/>
                </a:ln>
                <a:solidFill>
                  <a:srgbClr val="002776"/>
                </a:solidFill>
                <a:effectLst/>
                <a:uLnTx/>
                <a:uFillTx/>
                <a:latin typeface="+mj-lt"/>
                <a:ea typeface="+mj-ea"/>
                <a:cs typeface="+mj-cs"/>
              </a:rPr>
              <a:t>Address</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City, State, Zip</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Phone</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Email</a:t>
            </a:r>
            <a:endParaRPr lang="en-US" dirty="0"/>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hasCustomPrompt="1"/>
          </p:nvPr>
        </p:nvSpPr>
        <p:spPr>
          <a:xfrm>
            <a:off x="4953000" y="1598614"/>
            <a:ext cx="3724275" cy="4240212"/>
          </a:xfrm>
          <a:prstGeom prst="rect">
            <a:avLst/>
          </a:prstGeom>
        </p:spPr>
        <p:txBody>
          <a:bodyPr>
            <a:noAutofit/>
          </a:bodyPr>
          <a:lstStyle>
            <a:lvl1pPr marL="233363" indent="-233363">
              <a:buClr>
                <a:srgbClr val="00A9E0"/>
              </a:buClr>
              <a:buFont typeface="Arial" pitchFamily="34" charset="0"/>
              <a:buChar char="»"/>
              <a:defRPr kumimoji="0" lang="en-US" sz="2000" b="1" i="0" u="none" strike="noStrike" kern="1200" cap="none" spc="0" normalizeH="0" baseline="0" noProof="0" smtClean="0">
                <a:ln>
                  <a:noFill/>
                </a:ln>
                <a:solidFill>
                  <a:srgbClr val="002776"/>
                </a:solidFill>
                <a:effectLst/>
                <a:uLnTx/>
                <a:uFillTx/>
              </a:defRPr>
            </a:lvl1pPr>
          </a:lstStyle>
          <a:p>
            <a:pPr lvl="0"/>
            <a:r>
              <a:rPr lang="en-US" dirty="0"/>
              <a:t>Type Name Here</a:t>
            </a:r>
            <a:br>
              <a:rPr lang="en-US" dirty="0"/>
            </a:br>
            <a:br>
              <a:rPr lang="en-US" dirty="0"/>
            </a:br>
            <a:r>
              <a:rPr kumimoji="0" lang="en-US" sz="2000" b="1" i="0" u="none" strike="noStrike" kern="1200" cap="none" spc="0" normalizeH="0" baseline="0" noProof="0" dirty="0">
                <a:ln>
                  <a:noFill/>
                </a:ln>
                <a:solidFill>
                  <a:srgbClr val="002776"/>
                </a:solidFill>
                <a:effectLst/>
                <a:uLnTx/>
                <a:uFillTx/>
                <a:latin typeface="+mj-lt"/>
                <a:ea typeface="+mj-ea"/>
                <a:cs typeface="+mj-cs"/>
              </a:rPr>
              <a:t>Address</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City, State, Zip</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Phone</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Email</a:t>
            </a:r>
            <a:endParaRPr lang="en-US" dirty="0"/>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 Add source or notes here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descr="HKLogo_KepL280_V2_1208"/>
          <p:cNvPicPr>
            <a:picLocks noChangeAspect="1" noChangeArrowheads="1"/>
          </p:cNvPicPr>
          <p:nvPr userDrawn="1"/>
        </p:nvPicPr>
        <p:blipFill>
          <a:blip r:embed="rId3" cstate="print"/>
          <a:srcRect/>
          <a:stretch>
            <a:fillRect/>
          </a:stretch>
        </p:blipFill>
        <p:spPr bwMode="auto">
          <a:xfrm>
            <a:off x="457200" y="6361113"/>
            <a:ext cx="1750423" cy="227919"/>
          </a:xfrm>
          <a:prstGeom prst="rect">
            <a:avLst/>
          </a:prstGeom>
          <a:noFill/>
        </p:spPr>
      </p:pic>
    </p:spTree>
    <p:extLst>
      <p:ext uri="{BB962C8B-B14F-4D97-AF65-F5344CB8AC3E}">
        <p14:creationId xmlns:p14="http://schemas.microsoft.com/office/powerpoint/2010/main" val="206010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5">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 Add source or notes here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descr="HKLogo_KepL280_V2_1208"/>
          <p:cNvPicPr>
            <a:picLocks noChangeAspect="1" noChangeArrowheads="1"/>
          </p:cNvPicPr>
          <p:nvPr userDrawn="1"/>
        </p:nvPicPr>
        <p:blipFill>
          <a:blip r:embed="rId3" cstate="print"/>
          <a:srcRect/>
          <a:stretch>
            <a:fillRect/>
          </a:stretch>
        </p:blipFill>
        <p:spPr bwMode="auto">
          <a:xfrm>
            <a:off x="457200" y="6361113"/>
            <a:ext cx="1750423" cy="227919"/>
          </a:xfrm>
          <a:prstGeom prst="rect">
            <a:avLst/>
          </a:prstGeom>
          <a:noFill/>
        </p:spPr>
      </p:pic>
    </p:spTree>
    <p:extLst>
      <p:ext uri="{BB962C8B-B14F-4D97-AF65-F5344CB8AC3E}">
        <p14:creationId xmlns:p14="http://schemas.microsoft.com/office/powerpoint/2010/main" val="1227106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103DD8-8F60-324E-9290-8BE22B092118}" type="datetimeFigureOut">
              <a:rPr lang="en-US" smtClean="0"/>
              <a:t>10/12/23</a:t>
            </a:fld>
            <a:endParaRPr lang="en-US"/>
          </a:p>
        </p:txBody>
      </p:sp>
      <p:sp>
        <p:nvSpPr>
          <p:cNvPr id="5" name="Footer Placeholder 4"/>
          <p:cNvSpPr>
            <a:spLocks noGrp="1"/>
          </p:cNvSpPr>
          <p:nvPr>
            <p:ph type="ftr" sz="quarter" idx="11"/>
          </p:nvPr>
        </p:nvSpPr>
        <p:spPr/>
        <p:txBody>
          <a:bodyPr/>
          <a:lstStyle/>
          <a:p>
            <a:r>
              <a:rPr lang="en-US"/>
              <a:t> Add source or notes here</a:t>
            </a:r>
            <a:endParaRPr lang="en-US" dirty="0"/>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17232648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103DD8-8F60-324E-9290-8BE22B092118}" type="datetimeFigureOut">
              <a:rPr lang="en-US" smtClean="0"/>
              <a:t>10/12/23</a:t>
            </a:fld>
            <a:endParaRPr lang="en-US"/>
          </a:p>
        </p:txBody>
      </p:sp>
      <p:sp>
        <p:nvSpPr>
          <p:cNvPr id="5" name="Footer Placeholder 4"/>
          <p:cNvSpPr>
            <a:spLocks noGrp="1"/>
          </p:cNvSpPr>
          <p:nvPr>
            <p:ph type="ftr" sz="quarter" idx="11"/>
          </p:nvPr>
        </p:nvSpPr>
        <p:spPr/>
        <p:txBody>
          <a:bodyPr/>
          <a:lstStyle/>
          <a:p>
            <a:r>
              <a:rPr lang="en-US"/>
              <a:t> Add source or notes here</a:t>
            </a:r>
            <a:endParaRPr lang="en-US" dirty="0"/>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268882521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03DD8-8F60-324E-9290-8BE22B092118}" type="datetimeFigureOut">
              <a:rPr lang="en-US" smtClean="0"/>
              <a:t>10/12/23</a:t>
            </a:fld>
            <a:endParaRPr lang="en-US"/>
          </a:p>
        </p:txBody>
      </p:sp>
      <p:sp>
        <p:nvSpPr>
          <p:cNvPr id="5" name="Footer Placeholder 4"/>
          <p:cNvSpPr>
            <a:spLocks noGrp="1"/>
          </p:cNvSpPr>
          <p:nvPr>
            <p:ph type="ftr" sz="quarter" idx="11"/>
          </p:nvPr>
        </p:nvSpPr>
        <p:spPr/>
        <p:txBody>
          <a:bodyPr/>
          <a:lstStyle/>
          <a:p>
            <a:r>
              <a:rPr lang="en-US"/>
              <a:t> Add source or notes here</a:t>
            </a:r>
            <a:endParaRPr lang="en-US" dirty="0"/>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426635365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103DD8-8F60-324E-9290-8BE22B092118}" type="datetimeFigureOut">
              <a:rPr lang="en-US" smtClean="0"/>
              <a:t>10/12/23</a:t>
            </a:fld>
            <a:endParaRPr lang="en-US"/>
          </a:p>
        </p:txBody>
      </p:sp>
      <p:sp>
        <p:nvSpPr>
          <p:cNvPr id="6" name="Footer Placeholder 5"/>
          <p:cNvSpPr>
            <a:spLocks noGrp="1"/>
          </p:cNvSpPr>
          <p:nvPr>
            <p:ph type="ftr" sz="quarter" idx="11"/>
          </p:nvPr>
        </p:nvSpPr>
        <p:spPr/>
        <p:txBody>
          <a:bodyPr/>
          <a:lstStyle/>
          <a:p>
            <a:r>
              <a:rPr lang="en-US"/>
              <a:t> Add source or notes here</a:t>
            </a:r>
            <a:endParaRPr lang="en-US" dirty="0"/>
          </a:p>
        </p:txBody>
      </p:sp>
      <p:sp>
        <p:nvSpPr>
          <p:cNvPr id="7" name="Slide Number Placeholder 6"/>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340834020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103DD8-8F60-324E-9290-8BE22B092118}" type="datetimeFigureOut">
              <a:rPr lang="en-US" smtClean="0"/>
              <a:t>10/12/23</a:t>
            </a:fld>
            <a:endParaRPr lang="en-US"/>
          </a:p>
        </p:txBody>
      </p:sp>
      <p:sp>
        <p:nvSpPr>
          <p:cNvPr id="8" name="Footer Placeholder 7"/>
          <p:cNvSpPr>
            <a:spLocks noGrp="1"/>
          </p:cNvSpPr>
          <p:nvPr>
            <p:ph type="ftr" sz="quarter" idx="11"/>
          </p:nvPr>
        </p:nvSpPr>
        <p:spPr/>
        <p:txBody>
          <a:bodyPr/>
          <a:lstStyle/>
          <a:p>
            <a:r>
              <a:rPr lang="en-US"/>
              <a:t> Add source or notes here</a:t>
            </a:r>
            <a:endParaRPr lang="en-US" dirty="0"/>
          </a:p>
        </p:txBody>
      </p:sp>
      <p:sp>
        <p:nvSpPr>
          <p:cNvPr id="9" name="Slide Number Placeholder 8"/>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221473109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103DD8-8F60-324E-9290-8BE22B092118}" type="datetimeFigureOut">
              <a:rPr lang="en-US" smtClean="0"/>
              <a:t>10/12/23</a:t>
            </a:fld>
            <a:endParaRPr lang="en-US"/>
          </a:p>
        </p:txBody>
      </p:sp>
      <p:sp>
        <p:nvSpPr>
          <p:cNvPr id="4" name="Footer Placeholder 3"/>
          <p:cNvSpPr>
            <a:spLocks noGrp="1"/>
          </p:cNvSpPr>
          <p:nvPr>
            <p:ph type="ftr" sz="quarter" idx="11"/>
          </p:nvPr>
        </p:nvSpPr>
        <p:spPr/>
        <p:txBody>
          <a:bodyPr/>
          <a:lstStyle/>
          <a:p>
            <a:r>
              <a:rPr lang="en-US"/>
              <a:t> Add source or notes here</a:t>
            </a:r>
            <a:endParaRPr lang="en-US" dirty="0"/>
          </a:p>
        </p:txBody>
      </p:sp>
      <p:sp>
        <p:nvSpPr>
          <p:cNvPr id="5" name="Slide Number Placeholder 4"/>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20269043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lumn with SubTitle Layout">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2"/>
            <a:ext cx="7781924" cy="539158"/>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904875" y="1877440"/>
            <a:ext cx="7781924" cy="4382311"/>
          </a:xfrm>
          <a:prstGeom prst="rect">
            <a:avLst/>
          </a:prstGeom>
        </p:spPr>
        <p:txBody>
          <a:bodyPr>
            <a:noAutofit/>
          </a:bodyPr>
          <a:lstStyle>
            <a:lvl1pPr marL="233363" indent="-233363">
              <a:buClr>
                <a:srgbClr val="00A9E0"/>
              </a:buClr>
              <a:buFont typeface="Arial" pitchFamily="34" charset="0"/>
              <a:buChar char="»"/>
              <a:defRPr sz="1800">
                <a:solidFill>
                  <a:srgbClr val="000000"/>
                </a:solidFill>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400">
                <a:solidFill>
                  <a:srgbClr val="000000"/>
                </a:solidFill>
              </a:defRPr>
            </a:lvl4pPr>
            <a:lvl5pPr>
              <a:buClr>
                <a:srgbClr val="00A9E0"/>
              </a:buClr>
              <a:buFont typeface="Wingdings" pitchFamily="2" charset="2"/>
              <a:buChar char="§"/>
              <a:defRPr sz="1200">
                <a:solidFill>
                  <a:srgbClr val="000000"/>
                </a:solidFill>
              </a:defRPr>
            </a:lvl5pPr>
            <a:lvl6pPr marL="1371600" indent="-282575">
              <a:buClr>
                <a:srgbClr val="00A9E0"/>
              </a:buClr>
              <a:buFont typeface="Courier New" pitchFamily="49" charset="0"/>
              <a:buChar char="o"/>
              <a:defRPr sz="1000">
                <a:solidFill>
                  <a:srgbClr val="000000"/>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
        <p:nvSpPr>
          <p:cNvPr id="17"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4"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 Add source or notes here</a:t>
            </a:r>
          </a:p>
        </p:txBody>
      </p:sp>
      <p:sp>
        <p:nvSpPr>
          <p:cNvPr id="12" name="Content Placeholder 2"/>
          <p:cNvSpPr>
            <a:spLocks noGrp="1"/>
          </p:cNvSpPr>
          <p:nvPr>
            <p:ph idx="14" hasCustomPrompt="1"/>
          </p:nvPr>
        </p:nvSpPr>
        <p:spPr>
          <a:xfrm>
            <a:off x="891905" y="1173804"/>
            <a:ext cx="7781924" cy="343712"/>
          </a:xfrm>
          <a:prstGeom prst="rect">
            <a:avLst/>
          </a:prstGeom>
        </p:spPr>
        <p:txBody>
          <a:bodyPr>
            <a:noAutofit/>
          </a:bodyPr>
          <a:lstStyle>
            <a:lvl1pPr marL="233363" indent="-233363">
              <a:buClr>
                <a:srgbClr val="00A9E0"/>
              </a:buClr>
              <a:buFontTx/>
              <a:buNone/>
              <a:defRPr sz="2000" b="1" baseline="0">
                <a:solidFill>
                  <a:srgbClr val="002776"/>
                </a:solidFill>
                <a:latin typeface="+mj-lt"/>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600">
                <a:solidFill>
                  <a:srgbClr val="000000"/>
                </a:solidFill>
              </a:defRPr>
            </a:lvl4pPr>
            <a:lvl5pPr>
              <a:buClr>
                <a:srgbClr val="00A9E0"/>
              </a:buClr>
              <a:buFont typeface="Arial" pitchFamily="34" charset="0"/>
              <a:buChar char="•"/>
              <a:defRPr sz="1600">
                <a:solidFill>
                  <a:srgbClr val="000000"/>
                </a:solidFill>
              </a:defRPr>
            </a:lvl5pPr>
            <a:lvl6pPr marL="1371600" indent="-282575">
              <a:buClr>
                <a:srgbClr val="00A9E0"/>
              </a:buClr>
              <a:buFont typeface="Wingdings" pitchFamily="2" charset="2"/>
              <a:buChar char="§"/>
              <a:defRPr sz="1600">
                <a:solidFill>
                  <a:srgbClr val="000000"/>
                </a:solidFill>
              </a:defRPr>
            </a:lvl6pPr>
          </a:lstStyle>
          <a:p>
            <a:pPr lvl="0"/>
            <a:r>
              <a:rPr lang="en-US" dirty="0"/>
              <a:t>Subtitle</a:t>
            </a:r>
          </a:p>
        </p:txBody>
      </p:sp>
      <p:sp>
        <p:nvSpPr>
          <p:cNvPr id="13" name="Content Placeholder 2"/>
          <p:cNvSpPr>
            <a:spLocks noGrp="1"/>
          </p:cNvSpPr>
          <p:nvPr>
            <p:ph idx="15" hasCustomPrompt="1"/>
          </p:nvPr>
        </p:nvSpPr>
        <p:spPr>
          <a:xfrm>
            <a:off x="898390" y="1530485"/>
            <a:ext cx="7781924" cy="343712"/>
          </a:xfrm>
          <a:prstGeom prst="rect">
            <a:avLst/>
          </a:prstGeom>
        </p:spPr>
        <p:txBody>
          <a:bodyPr>
            <a:noAutofit/>
          </a:bodyPr>
          <a:lstStyle>
            <a:lvl1pPr marL="233363" indent="-233363">
              <a:buClr>
                <a:srgbClr val="00A9E0"/>
              </a:buClr>
              <a:buFontTx/>
              <a:buNone/>
              <a:defRPr sz="1800" b="0" baseline="0">
                <a:solidFill>
                  <a:srgbClr val="002776"/>
                </a:solidFill>
                <a:latin typeface="+mj-lt"/>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600">
                <a:solidFill>
                  <a:srgbClr val="000000"/>
                </a:solidFill>
              </a:defRPr>
            </a:lvl4pPr>
            <a:lvl5pPr>
              <a:buClr>
                <a:srgbClr val="00A9E0"/>
              </a:buClr>
              <a:buFont typeface="Arial" pitchFamily="34" charset="0"/>
              <a:buChar char="•"/>
              <a:defRPr sz="1600">
                <a:solidFill>
                  <a:srgbClr val="000000"/>
                </a:solidFill>
              </a:defRPr>
            </a:lvl5pPr>
            <a:lvl6pPr marL="1371600" indent="-282575">
              <a:buClr>
                <a:srgbClr val="00A9E0"/>
              </a:buClr>
              <a:buFont typeface="Wingdings" pitchFamily="2" charset="2"/>
              <a:buChar char="§"/>
              <a:defRPr sz="1600">
                <a:solidFill>
                  <a:srgbClr val="000000"/>
                </a:solidFill>
              </a:defRPr>
            </a:lvl6pPr>
          </a:lstStyle>
          <a:p>
            <a:pPr lvl="0"/>
            <a:r>
              <a:rPr lang="en-US" dirty="0"/>
              <a:t>Chart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103DD8-8F60-324E-9290-8BE22B092118}" type="datetimeFigureOut">
              <a:rPr lang="en-US" smtClean="0"/>
              <a:t>10/12/23</a:t>
            </a:fld>
            <a:endParaRPr lang="en-US"/>
          </a:p>
        </p:txBody>
      </p:sp>
      <p:sp>
        <p:nvSpPr>
          <p:cNvPr id="3" name="Footer Placeholder 2"/>
          <p:cNvSpPr>
            <a:spLocks noGrp="1"/>
          </p:cNvSpPr>
          <p:nvPr>
            <p:ph type="ftr" sz="quarter" idx="11"/>
          </p:nvPr>
        </p:nvSpPr>
        <p:spPr/>
        <p:txBody>
          <a:bodyPr/>
          <a:lstStyle/>
          <a:p>
            <a:r>
              <a:rPr lang="en-US"/>
              <a:t> Add source or notes here</a:t>
            </a:r>
            <a:endParaRPr lang="en-US" dirty="0"/>
          </a:p>
        </p:txBody>
      </p:sp>
      <p:sp>
        <p:nvSpPr>
          <p:cNvPr id="4" name="Slide Number Placeholder 3"/>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51767855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103DD8-8F60-324E-9290-8BE22B092118}" type="datetimeFigureOut">
              <a:rPr lang="en-US" smtClean="0"/>
              <a:t>10/12/23</a:t>
            </a:fld>
            <a:endParaRPr lang="en-US"/>
          </a:p>
        </p:txBody>
      </p:sp>
      <p:sp>
        <p:nvSpPr>
          <p:cNvPr id="6" name="Footer Placeholder 5"/>
          <p:cNvSpPr>
            <a:spLocks noGrp="1"/>
          </p:cNvSpPr>
          <p:nvPr>
            <p:ph type="ftr" sz="quarter" idx="11"/>
          </p:nvPr>
        </p:nvSpPr>
        <p:spPr/>
        <p:txBody>
          <a:bodyPr/>
          <a:lstStyle/>
          <a:p>
            <a:r>
              <a:rPr lang="en-US"/>
              <a:t> Add source or notes here</a:t>
            </a:r>
            <a:endParaRPr lang="en-US" dirty="0"/>
          </a:p>
        </p:txBody>
      </p:sp>
      <p:sp>
        <p:nvSpPr>
          <p:cNvPr id="7" name="Slide Number Placeholder 6"/>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316783318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103DD8-8F60-324E-9290-8BE22B092118}" type="datetimeFigureOut">
              <a:rPr lang="en-US" smtClean="0"/>
              <a:t>10/12/23</a:t>
            </a:fld>
            <a:endParaRPr lang="en-US"/>
          </a:p>
        </p:txBody>
      </p:sp>
      <p:sp>
        <p:nvSpPr>
          <p:cNvPr id="6" name="Footer Placeholder 5"/>
          <p:cNvSpPr>
            <a:spLocks noGrp="1"/>
          </p:cNvSpPr>
          <p:nvPr>
            <p:ph type="ftr" sz="quarter" idx="11"/>
          </p:nvPr>
        </p:nvSpPr>
        <p:spPr/>
        <p:txBody>
          <a:bodyPr/>
          <a:lstStyle/>
          <a:p>
            <a:r>
              <a:rPr lang="en-US"/>
              <a:t> Add source or notes here</a:t>
            </a:r>
            <a:endParaRPr lang="en-US" dirty="0"/>
          </a:p>
        </p:txBody>
      </p:sp>
      <p:sp>
        <p:nvSpPr>
          <p:cNvPr id="7" name="Slide Number Placeholder 6"/>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335973860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103DD8-8F60-324E-9290-8BE22B092118}" type="datetimeFigureOut">
              <a:rPr lang="en-US" smtClean="0"/>
              <a:t>10/12/23</a:t>
            </a:fld>
            <a:endParaRPr lang="en-US"/>
          </a:p>
        </p:txBody>
      </p:sp>
      <p:sp>
        <p:nvSpPr>
          <p:cNvPr id="5" name="Footer Placeholder 4"/>
          <p:cNvSpPr>
            <a:spLocks noGrp="1"/>
          </p:cNvSpPr>
          <p:nvPr>
            <p:ph type="ftr" sz="quarter" idx="11"/>
          </p:nvPr>
        </p:nvSpPr>
        <p:spPr/>
        <p:txBody>
          <a:bodyPr/>
          <a:lstStyle/>
          <a:p>
            <a:r>
              <a:rPr lang="en-US"/>
              <a:t> Add source or notes here</a:t>
            </a:r>
            <a:endParaRPr lang="en-US" dirty="0"/>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253943341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103DD8-8F60-324E-9290-8BE22B092118}" type="datetimeFigureOut">
              <a:rPr lang="en-US" smtClean="0"/>
              <a:t>10/12/23</a:t>
            </a:fld>
            <a:endParaRPr lang="en-US"/>
          </a:p>
        </p:txBody>
      </p:sp>
      <p:sp>
        <p:nvSpPr>
          <p:cNvPr id="5" name="Footer Placeholder 4"/>
          <p:cNvSpPr>
            <a:spLocks noGrp="1"/>
          </p:cNvSpPr>
          <p:nvPr>
            <p:ph type="ftr" sz="quarter" idx="11"/>
          </p:nvPr>
        </p:nvSpPr>
        <p:spPr/>
        <p:txBody>
          <a:bodyPr/>
          <a:lstStyle/>
          <a:p>
            <a:r>
              <a:rPr lang="en-US"/>
              <a:t> Add source or notes here</a:t>
            </a:r>
            <a:endParaRPr lang="en-US" dirty="0"/>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Tree>
    <p:extLst>
      <p:ext uri="{BB962C8B-B14F-4D97-AF65-F5344CB8AC3E}">
        <p14:creationId xmlns:p14="http://schemas.microsoft.com/office/powerpoint/2010/main" val="410410287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ingle Column ">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2"/>
            <a:ext cx="7781924" cy="539158"/>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904875" y="1189038"/>
            <a:ext cx="7781924" cy="4983162"/>
          </a:xfrm>
          <a:prstGeom prst="rect">
            <a:avLst/>
          </a:prstGeom>
        </p:spPr>
        <p:txBody>
          <a:bodyPr>
            <a:noAutofit/>
          </a:bodyPr>
          <a:lstStyle>
            <a:lvl1pPr marL="233363" indent="-233363">
              <a:buClr>
                <a:srgbClr val="00A9E0"/>
              </a:buClr>
              <a:buFont typeface="Arial" pitchFamily="34" charset="0"/>
              <a:buChar char="»"/>
              <a:defRPr sz="1800">
                <a:solidFill>
                  <a:srgbClr val="000000"/>
                </a:solidFill>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400">
                <a:solidFill>
                  <a:srgbClr val="000000"/>
                </a:solidFill>
              </a:defRPr>
            </a:lvl4pPr>
            <a:lvl5pPr>
              <a:buClr>
                <a:srgbClr val="00A9E0"/>
              </a:buClr>
              <a:buFont typeface="Wingdings" pitchFamily="2" charset="2"/>
              <a:buChar char="§"/>
              <a:defRPr sz="1200">
                <a:solidFill>
                  <a:srgbClr val="000000"/>
                </a:solidFill>
              </a:defRPr>
            </a:lvl5pPr>
            <a:lvl6pPr marL="1371600" indent="-282575">
              <a:buClr>
                <a:srgbClr val="00A9E0"/>
              </a:buClr>
              <a:buFont typeface="Courier New" pitchFamily="49" charset="0"/>
              <a:buChar char="o"/>
              <a:defRPr sz="1000">
                <a:solidFill>
                  <a:srgbClr val="000000"/>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
        <p:nvSpPr>
          <p:cNvPr id="17"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4"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 Add source or notes here</a:t>
            </a:r>
          </a:p>
        </p:txBody>
      </p:sp>
    </p:spTree>
    <p:extLst>
      <p:ext uri="{BB962C8B-B14F-4D97-AF65-F5344CB8AC3E}">
        <p14:creationId xmlns:p14="http://schemas.microsoft.com/office/powerpoint/2010/main" val="3002977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F3F3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5765-7B70-6FEC-CE80-650AF31C0C71}"/>
              </a:ext>
            </a:extLst>
          </p:cNvPr>
          <p:cNvSpPr>
            <a:spLocks noGrp="1"/>
          </p:cNvSpPr>
          <p:nvPr>
            <p:ph type="title"/>
          </p:nvPr>
        </p:nvSpPr>
        <p:spPr>
          <a:xfrm>
            <a:off x="5273679" y="329615"/>
            <a:ext cx="3594558" cy="4904459"/>
          </a:xfrm>
        </p:spPr>
        <p:txBody>
          <a:bodyPr>
            <a:normAutofit/>
          </a:bodyPr>
          <a:lstStyle>
            <a:lvl1pPr algn="r">
              <a:defRPr sz="2700" b="1">
                <a:solidFill>
                  <a:srgbClr val="006F5E"/>
                </a:solidFill>
                <a:latin typeface="Montserrat" pitchFamily="2" charset="0"/>
              </a:defRPr>
            </a:lvl1pPr>
          </a:lstStyle>
          <a:p>
            <a:r>
              <a:rPr lang="en-US" dirty="0"/>
              <a:t>Click to edit Master title style</a:t>
            </a:r>
            <a:endParaRPr lang="en-CA" dirty="0"/>
          </a:p>
        </p:txBody>
      </p:sp>
      <p:pic>
        <p:nvPicPr>
          <p:cNvPr id="6" name="Picture 5" descr="A picture containing drawing, art, painting, graphics&#10;&#10;Description automatically generated">
            <a:extLst>
              <a:ext uri="{FF2B5EF4-FFF2-40B4-BE49-F238E27FC236}">
                <a16:creationId xmlns:a16="http://schemas.microsoft.com/office/drawing/2014/main" id="{A7B175C3-AD50-78B3-ACC6-DA64DB5A80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254" y="-197582"/>
            <a:ext cx="5926968" cy="7253164"/>
          </a:xfrm>
          <a:prstGeom prst="rect">
            <a:avLst/>
          </a:prstGeom>
        </p:spPr>
      </p:pic>
      <p:pic>
        <p:nvPicPr>
          <p:cNvPr id="9" name="Graphic 8">
            <a:extLst>
              <a:ext uri="{FF2B5EF4-FFF2-40B4-BE49-F238E27FC236}">
                <a16:creationId xmlns:a16="http://schemas.microsoft.com/office/drawing/2014/main" id="{CD2462F8-9CE8-B093-FD5C-35650E5308DC}"/>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9617" y="6357953"/>
            <a:ext cx="1021556" cy="32385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84438" y="6415736"/>
            <a:ext cx="2108254" cy="260850"/>
          </a:xfrm>
          <a:prstGeom prst="rect">
            <a:avLst/>
          </a:prstGeom>
        </p:spPr>
      </p:pic>
    </p:spTree>
    <p:extLst>
      <p:ext uri="{BB962C8B-B14F-4D97-AF65-F5344CB8AC3E}">
        <p14:creationId xmlns:p14="http://schemas.microsoft.com/office/powerpoint/2010/main" val="2902565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54F1-9F7E-E765-3029-DFAFC7337F5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F1774EC-8B1E-AEAC-A7F6-6EF1F1953A6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883166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9246-0B25-A30F-A0F2-7C95F75C3E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9F851A-D10A-DFAC-612F-E3F01D3536E5}"/>
              </a:ext>
            </a:extLst>
          </p:cNvPr>
          <p:cNvSpPr>
            <a:spLocks noGrp="1"/>
          </p:cNvSpPr>
          <p:nvPr>
            <p:ph idx="1"/>
          </p:nvPr>
        </p:nvSpPr>
        <p:spPr>
          <a:xfrm>
            <a:off x="628650" y="1825625"/>
            <a:ext cx="7886700" cy="4014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69B0283-C9FF-C677-947B-B29C12C981E0}"/>
              </a:ext>
            </a:extLst>
          </p:cNvPr>
          <p:cNvSpPr>
            <a:spLocks noGrp="1"/>
          </p:cNvSpPr>
          <p:nvPr>
            <p:ph type="sldNum" sz="quarter" idx="12"/>
          </p:nvPr>
        </p:nvSpPr>
        <p:spPr>
          <a:xfrm>
            <a:off x="8146073" y="6153518"/>
            <a:ext cx="677008" cy="365125"/>
          </a:xfrm>
          <a:prstGeom prst="rect">
            <a:avLst/>
          </a:prstGeom>
        </p:spPr>
        <p:txBody>
          <a:bodyPr/>
          <a:lstStyle>
            <a:lvl1pPr>
              <a:defRPr sz="1050" baseline="0"/>
            </a:lvl1pPr>
          </a:lstStyle>
          <a:p>
            <a:fld id="{E1E27D68-7001-2D40-B8EF-C2B38D2F0430}" type="slidenum">
              <a:rPr lang="en-US" smtClean="0"/>
              <a:pPr/>
              <a:t>‹#›</a:t>
            </a:fld>
            <a:endParaRPr lang="en-US" dirty="0"/>
          </a:p>
        </p:txBody>
      </p:sp>
      <p:pic>
        <p:nvPicPr>
          <p:cNvPr id="8" name="Picture 7">
            <a:extLst>
              <a:ext uri="{FF2B5EF4-FFF2-40B4-BE49-F238E27FC236}">
                <a16:creationId xmlns:a16="http://schemas.microsoft.com/office/drawing/2014/main" id="{1D1EF22F-D6C0-F520-17EA-21D3BFC53137}"/>
              </a:ext>
            </a:extLst>
          </p:cNvPr>
          <p:cNvPicPr>
            <a:picLocks noChangeAspect="1"/>
          </p:cNvPicPr>
          <p:nvPr userDrawn="1"/>
        </p:nvPicPr>
        <p:blipFill>
          <a:blip r:embed="rId3"/>
          <a:stretch>
            <a:fillRect/>
          </a:stretch>
        </p:blipFill>
        <p:spPr>
          <a:xfrm>
            <a:off x="5647163" y="5886696"/>
            <a:ext cx="2534079" cy="702285"/>
          </a:xfrm>
          <a:prstGeom prst="rect">
            <a:avLst/>
          </a:prstGeom>
        </p:spPr>
      </p:pic>
    </p:spTree>
    <p:extLst>
      <p:ext uri="{BB962C8B-B14F-4D97-AF65-F5344CB8AC3E}">
        <p14:creationId xmlns:p14="http://schemas.microsoft.com/office/powerpoint/2010/main" val="1035222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2C0BD-E0FE-3D34-E3D8-1B5CD4BC0B1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2805F81-D8CA-8150-DF3F-178F1FD2097F}"/>
              </a:ext>
            </a:extLst>
          </p:cNvPr>
          <p:cNvSpPr>
            <a:spLocks noGrp="1"/>
          </p:cNvSpPr>
          <p:nvPr>
            <p:ph sz="half" idx="1"/>
          </p:nvPr>
        </p:nvSpPr>
        <p:spPr>
          <a:xfrm>
            <a:off x="628650" y="1825625"/>
            <a:ext cx="3886200" cy="4014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DD55C4-30BE-5308-C417-E6CC9FFE4AF5}"/>
              </a:ext>
            </a:extLst>
          </p:cNvPr>
          <p:cNvSpPr>
            <a:spLocks noGrp="1"/>
          </p:cNvSpPr>
          <p:nvPr>
            <p:ph sz="half" idx="2"/>
          </p:nvPr>
        </p:nvSpPr>
        <p:spPr>
          <a:xfrm>
            <a:off x="4629150" y="1825625"/>
            <a:ext cx="3886200" cy="4014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31FC252-8FB1-703A-CFC0-0C97B73725D4}"/>
              </a:ext>
            </a:extLst>
          </p:cNvPr>
          <p:cNvPicPr>
            <a:picLocks noChangeAspect="1"/>
          </p:cNvPicPr>
          <p:nvPr userDrawn="1"/>
        </p:nvPicPr>
        <p:blipFill>
          <a:blip r:embed="rId2"/>
          <a:stretch>
            <a:fillRect/>
          </a:stretch>
        </p:blipFill>
        <p:spPr>
          <a:xfrm>
            <a:off x="5647163" y="5886696"/>
            <a:ext cx="2534079" cy="702285"/>
          </a:xfrm>
          <a:prstGeom prst="rect">
            <a:avLst/>
          </a:prstGeom>
        </p:spPr>
      </p:pic>
      <p:sp>
        <p:nvSpPr>
          <p:cNvPr id="11" name="Slide Number Placeholder 6">
            <a:extLst>
              <a:ext uri="{FF2B5EF4-FFF2-40B4-BE49-F238E27FC236}">
                <a16:creationId xmlns:a16="http://schemas.microsoft.com/office/drawing/2014/main" id="{D091C0C6-70AE-8B59-5B44-7C8008C13F61}"/>
              </a:ext>
            </a:extLst>
          </p:cNvPr>
          <p:cNvSpPr>
            <a:spLocks noGrp="1"/>
          </p:cNvSpPr>
          <p:nvPr>
            <p:ph type="sldNum" sz="quarter" idx="12"/>
          </p:nvPr>
        </p:nvSpPr>
        <p:spPr>
          <a:xfrm>
            <a:off x="8146073" y="6153518"/>
            <a:ext cx="677008" cy="365125"/>
          </a:xfrm>
          <a:prstGeom prst="rect">
            <a:avLst/>
          </a:prstGeom>
        </p:spPr>
        <p:txBody>
          <a:bodyPr/>
          <a:lstStyle>
            <a:lvl1pPr>
              <a:defRPr sz="1050" baseline="0"/>
            </a:lvl1pPr>
          </a:lstStyle>
          <a:p>
            <a:fld id="{E1E27D68-7001-2D40-B8EF-C2B38D2F0430}" type="slidenum">
              <a:rPr lang="en-US" smtClean="0"/>
              <a:pPr/>
              <a:t>‹#›</a:t>
            </a:fld>
            <a:endParaRPr lang="en-US" dirty="0"/>
          </a:p>
        </p:txBody>
      </p:sp>
    </p:spTree>
    <p:extLst>
      <p:ext uri="{BB962C8B-B14F-4D97-AF65-F5344CB8AC3E}">
        <p14:creationId xmlns:p14="http://schemas.microsoft.com/office/powerpoint/2010/main" val="353912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ingle Column ">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2"/>
            <a:ext cx="7781924" cy="539158"/>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904875" y="1189038"/>
            <a:ext cx="7781924" cy="4983162"/>
          </a:xfrm>
          <a:prstGeom prst="rect">
            <a:avLst/>
          </a:prstGeom>
        </p:spPr>
        <p:txBody>
          <a:bodyPr>
            <a:noAutofit/>
          </a:bodyPr>
          <a:lstStyle>
            <a:lvl1pPr marL="233363" indent="-233363">
              <a:buClr>
                <a:srgbClr val="00A9E0"/>
              </a:buClr>
              <a:buFont typeface="Arial" pitchFamily="34" charset="0"/>
              <a:buChar char="»"/>
              <a:defRPr sz="1800">
                <a:solidFill>
                  <a:srgbClr val="000000"/>
                </a:solidFill>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400">
                <a:solidFill>
                  <a:srgbClr val="000000"/>
                </a:solidFill>
              </a:defRPr>
            </a:lvl4pPr>
            <a:lvl5pPr>
              <a:buClr>
                <a:srgbClr val="00A9E0"/>
              </a:buClr>
              <a:buFont typeface="Wingdings" pitchFamily="2" charset="2"/>
              <a:buChar char="§"/>
              <a:defRPr sz="1200">
                <a:solidFill>
                  <a:srgbClr val="000000"/>
                </a:solidFill>
              </a:defRPr>
            </a:lvl5pPr>
            <a:lvl6pPr marL="1371600" indent="-282575">
              <a:buClr>
                <a:srgbClr val="00A9E0"/>
              </a:buClr>
              <a:buFont typeface="Courier New" pitchFamily="49" charset="0"/>
              <a:buChar char="o"/>
              <a:defRPr sz="1000">
                <a:solidFill>
                  <a:srgbClr val="000000"/>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
        <p:nvSpPr>
          <p:cNvPr id="17"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4"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 Add source or notes here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2C0BD-E0FE-3D34-E3D8-1B5CD4BC0B1C}"/>
              </a:ext>
            </a:extLst>
          </p:cNvPr>
          <p:cNvSpPr>
            <a:spLocks noGrp="1"/>
          </p:cNvSpPr>
          <p:nvPr>
            <p:ph type="title" hasCustomPrompt="1"/>
          </p:nvPr>
        </p:nvSpPr>
        <p:spPr>
          <a:xfrm>
            <a:off x="628650" y="365126"/>
            <a:ext cx="4945673" cy="1325563"/>
          </a:xfrm>
        </p:spPr>
        <p:txBody>
          <a:body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62805F81-D8CA-8150-DF3F-178F1FD2097F}"/>
              </a:ext>
            </a:extLst>
          </p:cNvPr>
          <p:cNvSpPr>
            <a:spLocks noGrp="1"/>
          </p:cNvSpPr>
          <p:nvPr>
            <p:ph sz="half" idx="1"/>
          </p:nvPr>
        </p:nvSpPr>
        <p:spPr>
          <a:xfrm>
            <a:off x="628650" y="1825625"/>
            <a:ext cx="4945673" cy="4014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DD55C4-30BE-5308-C417-E6CC9FFE4AF5}"/>
              </a:ext>
            </a:extLst>
          </p:cNvPr>
          <p:cNvSpPr>
            <a:spLocks noGrp="1"/>
          </p:cNvSpPr>
          <p:nvPr>
            <p:ph sz="half" idx="2"/>
          </p:nvPr>
        </p:nvSpPr>
        <p:spPr>
          <a:xfrm>
            <a:off x="5723792" y="365125"/>
            <a:ext cx="3033347" cy="5474678"/>
          </a:xfrm>
          <a:solidFill>
            <a:schemeClr val="bg1">
              <a:lumMod val="85000"/>
            </a:schemeClr>
          </a:solidFill>
        </p:spPr>
        <p:txBody>
          <a:bodyPr/>
          <a:lstStyle>
            <a:lvl1pPr marL="0" indent="0">
              <a:buNone/>
              <a:defRPr/>
            </a:lvl1pPr>
          </a:lstStyle>
          <a:p>
            <a:pPr lvl="0"/>
            <a:endParaRPr lang="en-US" dirty="0"/>
          </a:p>
        </p:txBody>
      </p:sp>
      <p:pic>
        <p:nvPicPr>
          <p:cNvPr id="10" name="Picture 9">
            <a:extLst>
              <a:ext uri="{FF2B5EF4-FFF2-40B4-BE49-F238E27FC236}">
                <a16:creationId xmlns:a16="http://schemas.microsoft.com/office/drawing/2014/main" id="{B31FC252-8FB1-703A-CFC0-0C97B73725D4}"/>
              </a:ext>
            </a:extLst>
          </p:cNvPr>
          <p:cNvPicPr>
            <a:picLocks noChangeAspect="1"/>
          </p:cNvPicPr>
          <p:nvPr userDrawn="1"/>
        </p:nvPicPr>
        <p:blipFill>
          <a:blip r:embed="rId2"/>
          <a:stretch>
            <a:fillRect/>
          </a:stretch>
        </p:blipFill>
        <p:spPr>
          <a:xfrm>
            <a:off x="5647163" y="5886696"/>
            <a:ext cx="2534079" cy="702285"/>
          </a:xfrm>
          <a:prstGeom prst="rect">
            <a:avLst/>
          </a:prstGeom>
        </p:spPr>
      </p:pic>
      <p:sp>
        <p:nvSpPr>
          <p:cNvPr id="11" name="Slide Number Placeholder 6">
            <a:extLst>
              <a:ext uri="{FF2B5EF4-FFF2-40B4-BE49-F238E27FC236}">
                <a16:creationId xmlns:a16="http://schemas.microsoft.com/office/drawing/2014/main" id="{D091C0C6-70AE-8B59-5B44-7C8008C13F61}"/>
              </a:ext>
            </a:extLst>
          </p:cNvPr>
          <p:cNvSpPr>
            <a:spLocks noGrp="1"/>
          </p:cNvSpPr>
          <p:nvPr>
            <p:ph type="sldNum" sz="quarter" idx="12"/>
          </p:nvPr>
        </p:nvSpPr>
        <p:spPr>
          <a:xfrm>
            <a:off x="8146073" y="6153518"/>
            <a:ext cx="677008" cy="365125"/>
          </a:xfrm>
          <a:prstGeom prst="rect">
            <a:avLst/>
          </a:prstGeom>
        </p:spPr>
        <p:txBody>
          <a:bodyPr/>
          <a:lstStyle>
            <a:lvl1pPr>
              <a:defRPr sz="1050" baseline="0"/>
            </a:lvl1pPr>
          </a:lstStyle>
          <a:p>
            <a:fld id="{E1E27D68-7001-2D40-B8EF-C2B38D2F0430}" type="slidenum">
              <a:rPr lang="en-US" smtClean="0"/>
              <a:pPr/>
              <a:t>‹#›</a:t>
            </a:fld>
            <a:endParaRPr lang="en-US" dirty="0"/>
          </a:p>
        </p:txBody>
      </p:sp>
    </p:spTree>
    <p:extLst>
      <p:ext uri="{BB962C8B-B14F-4D97-AF65-F5344CB8AC3E}">
        <p14:creationId xmlns:p14="http://schemas.microsoft.com/office/powerpoint/2010/main" val="1257962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B88B-1276-D33E-D20E-B33D23B116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F39F9-CB36-A645-9190-98791DDF96B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04DB7-AB3E-0906-9FE6-D6DFAC8F2343}"/>
              </a:ext>
            </a:extLst>
          </p:cNvPr>
          <p:cNvSpPr>
            <a:spLocks noGrp="1"/>
          </p:cNvSpPr>
          <p:nvPr>
            <p:ph sz="half" idx="2"/>
          </p:nvPr>
        </p:nvSpPr>
        <p:spPr>
          <a:xfrm>
            <a:off x="629842" y="2505077"/>
            <a:ext cx="3868340" cy="331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C8F639-C3B8-3B78-C217-600184DECE1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64717-FBE0-6E0D-DC72-291F7AD681EE}"/>
              </a:ext>
            </a:extLst>
          </p:cNvPr>
          <p:cNvSpPr>
            <a:spLocks noGrp="1"/>
          </p:cNvSpPr>
          <p:nvPr>
            <p:ph sz="quarter" idx="4"/>
          </p:nvPr>
        </p:nvSpPr>
        <p:spPr>
          <a:xfrm>
            <a:off x="4629150" y="2505077"/>
            <a:ext cx="3887391" cy="3311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6">
            <a:extLst>
              <a:ext uri="{FF2B5EF4-FFF2-40B4-BE49-F238E27FC236}">
                <a16:creationId xmlns:a16="http://schemas.microsoft.com/office/drawing/2014/main" id="{293A1061-6543-663B-8720-F10C551284E3}"/>
              </a:ext>
            </a:extLst>
          </p:cNvPr>
          <p:cNvSpPr>
            <a:spLocks noGrp="1"/>
          </p:cNvSpPr>
          <p:nvPr>
            <p:ph type="sldNum" sz="quarter" idx="12"/>
          </p:nvPr>
        </p:nvSpPr>
        <p:spPr>
          <a:xfrm>
            <a:off x="8146073" y="6153518"/>
            <a:ext cx="677008" cy="365125"/>
          </a:xfrm>
          <a:prstGeom prst="rect">
            <a:avLst/>
          </a:prstGeom>
        </p:spPr>
        <p:txBody>
          <a:bodyPr/>
          <a:lstStyle>
            <a:lvl1pPr>
              <a:defRPr sz="1050" baseline="0"/>
            </a:lvl1pPr>
          </a:lstStyle>
          <a:p>
            <a:fld id="{E1E27D68-7001-2D40-B8EF-C2B38D2F0430}" type="slidenum">
              <a:rPr lang="en-US" smtClean="0"/>
              <a:pPr/>
              <a:t>‹#›</a:t>
            </a:fld>
            <a:endParaRPr lang="en-US" dirty="0"/>
          </a:p>
        </p:txBody>
      </p:sp>
      <p:pic>
        <p:nvPicPr>
          <p:cNvPr id="12" name="Picture 11">
            <a:extLst>
              <a:ext uri="{FF2B5EF4-FFF2-40B4-BE49-F238E27FC236}">
                <a16:creationId xmlns:a16="http://schemas.microsoft.com/office/drawing/2014/main" id="{6BAB5795-C030-8796-7196-8096D086CB28}"/>
              </a:ext>
            </a:extLst>
          </p:cNvPr>
          <p:cNvPicPr>
            <a:picLocks noChangeAspect="1"/>
          </p:cNvPicPr>
          <p:nvPr userDrawn="1"/>
        </p:nvPicPr>
        <p:blipFill>
          <a:blip r:embed="rId2"/>
          <a:stretch>
            <a:fillRect/>
          </a:stretch>
        </p:blipFill>
        <p:spPr>
          <a:xfrm>
            <a:off x="5647163" y="5886696"/>
            <a:ext cx="2534079" cy="702285"/>
          </a:xfrm>
          <a:prstGeom prst="rect">
            <a:avLst/>
          </a:prstGeom>
        </p:spPr>
      </p:pic>
    </p:spTree>
    <p:extLst>
      <p:ext uri="{BB962C8B-B14F-4D97-AF65-F5344CB8AC3E}">
        <p14:creationId xmlns:p14="http://schemas.microsoft.com/office/powerpoint/2010/main" val="3528758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ECDC-E744-21A3-7D31-7F07CC9E7106}"/>
              </a:ext>
            </a:extLst>
          </p:cNvPr>
          <p:cNvSpPr>
            <a:spLocks noGrp="1"/>
          </p:cNvSpPr>
          <p:nvPr>
            <p:ph type="title"/>
          </p:nvPr>
        </p:nvSpPr>
        <p:spPr/>
        <p:txBody>
          <a:bodyPr/>
          <a:lstStyle/>
          <a:p>
            <a:r>
              <a:rPr lang="en-US"/>
              <a:t>Click to edit Master title style</a:t>
            </a:r>
          </a:p>
        </p:txBody>
      </p:sp>
      <p:sp>
        <p:nvSpPr>
          <p:cNvPr id="8" name="Slide Number Placeholder 6">
            <a:extLst>
              <a:ext uri="{FF2B5EF4-FFF2-40B4-BE49-F238E27FC236}">
                <a16:creationId xmlns:a16="http://schemas.microsoft.com/office/drawing/2014/main" id="{F15D0B7C-6D01-48D1-6DDC-71842D44DAA2}"/>
              </a:ext>
            </a:extLst>
          </p:cNvPr>
          <p:cNvSpPr>
            <a:spLocks noGrp="1"/>
          </p:cNvSpPr>
          <p:nvPr>
            <p:ph type="sldNum" sz="quarter" idx="12"/>
          </p:nvPr>
        </p:nvSpPr>
        <p:spPr>
          <a:xfrm>
            <a:off x="8146073" y="6153518"/>
            <a:ext cx="677008" cy="365125"/>
          </a:xfrm>
          <a:prstGeom prst="rect">
            <a:avLst/>
          </a:prstGeom>
        </p:spPr>
        <p:txBody>
          <a:bodyPr/>
          <a:lstStyle>
            <a:lvl1pPr>
              <a:defRPr sz="1050" baseline="0"/>
            </a:lvl1pPr>
          </a:lstStyle>
          <a:p>
            <a:fld id="{E1E27D68-7001-2D40-B8EF-C2B38D2F0430}" type="slidenum">
              <a:rPr lang="en-US" smtClean="0"/>
              <a:pPr/>
              <a:t>‹#›</a:t>
            </a:fld>
            <a:endParaRPr lang="en-US" dirty="0"/>
          </a:p>
        </p:txBody>
      </p:sp>
      <p:pic>
        <p:nvPicPr>
          <p:cNvPr id="9" name="Picture 8">
            <a:extLst>
              <a:ext uri="{FF2B5EF4-FFF2-40B4-BE49-F238E27FC236}">
                <a16:creationId xmlns:a16="http://schemas.microsoft.com/office/drawing/2014/main" id="{6D2F209C-43FA-AE11-EB8D-1630A4DCD5F7}"/>
              </a:ext>
            </a:extLst>
          </p:cNvPr>
          <p:cNvPicPr>
            <a:picLocks noChangeAspect="1"/>
          </p:cNvPicPr>
          <p:nvPr userDrawn="1"/>
        </p:nvPicPr>
        <p:blipFill>
          <a:blip r:embed="rId2"/>
          <a:stretch>
            <a:fillRect/>
          </a:stretch>
        </p:blipFill>
        <p:spPr>
          <a:xfrm>
            <a:off x="5647163" y="5886696"/>
            <a:ext cx="2534079" cy="702285"/>
          </a:xfrm>
          <a:prstGeom prst="rect">
            <a:avLst/>
          </a:prstGeom>
        </p:spPr>
      </p:pic>
      <p:sp>
        <p:nvSpPr>
          <p:cNvPr id="10" name="Content Placeholder 3">
            <a:extLst>
              <a:ext uri="{FF2B5EF4-FFF2-40B4-BE49-F238E27FC236}">
                <a16:creationId xmlns:a16="http://schemas.microsoft.com/office/drawing/2014/main" id="{BA70F01F-5EBE-E475-CD6D-3FD020C320CC}"/>
              </a:ext>
            </a:extLst>
          </p:cNvPr>
          <p:cNvSpPr>
            <a:spLocks noGrp="1"/>
          </p:cNvSpPr>
          <p:nvPr>
            <p:ph sz="half" idx="2"/>
          </p:nvPr>
        </p:nvSpPr>
        <p:spPr>
          <a:xfrm>
            <a:off x="628651" y="1441939"/>
            <a:ext cx="7886700" cy="4397864"/>
          </a:xfrm>
          <a:solidFill>
            <a:schemeClr val="bg1">
              <a:lumMod val="85000"/>
            </a:schemeClr>
          </a:solidFill>
        </p:spPr>
        <p:txBody>
          <a:bodyPr/>
          <a:lstStyle>
            <a:lvl1pPr marL="0" indent="0">
              <a:buNone/>
              <a:defRPr/>
            </a:lvl1pPr>
          </a:lstStyle>
          <a:p>
            <a:pPr lvl="0"/>
            <a:endParaRPr lang="en-US" dirty="0"/>
          </a:p>
        </p:txBody>
      </p:sp>
    </p:spTree>
    <p:extLst>
      <p:ext uri="{BB962C8B-B14F-4D97-AF65-F5344CB8AC3E}">
        <p14:creationId xmlns:p14="http://schemas.microsoft.com/office/powerpoint/2010/main" val="3499989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30AAC3C0-041E-79E2-29DE-2D411B319388}"/>
              </a:ext>
            </a:extLst>
          </p:cNvPr>
          <p:cNvSpPr>
            <a:spLocks noGrp="1"/>
          </p:cNvSpPr>
          <p:nvPr>
            <p:ph type="sldNum" sz="quarter" idx="12"/>
          </p:nvPr>
        </p:nvSpPr>
        <p:spPr>
          <a:xfrm>
            <a:off x="8146073" y="6153518"/>
            <a:ext cx="677008" cy="365125"/>
          </a:xfrm>
          <a:prstGeom prst="rect">
            <a:avLst/>
          </a:prstGeom>
        </p:spPr>
        <p:txBody>
          <a:bodyPr/>
          <a:lstStyle>
            <a:lvl1pPr>
              <a:defRPr sz="1050" baseline="0"/>
            </a:lvl1pPr>
          </a:lstStyle>
          <a:p>
            <a:fld id="{E1E27D68-7001-2D40-B8EF-C2B38D2F0430}" type="slidenum">
              <a:rPr lang="en-US" smtClean="0"/>
              <a:pPr/>
              <a:t>‹#›</a:t>
            </a:fld>
            <a:endParaRPr lang="en-US" dirty="0"/>
          </a:p>
        </p:txBody>
      </p:sp>
      <p:pic>
        <p:nvPicPr>
          <p:cNvPr id="7" name="Picture 6">
            <a:extLst>
              <a:ext uri="{FF2B5EF4-FFF2-40B4-BE49-F238E27FC236}">
                <a16:creationId xmlns:a16="http://schemas.microsoft.com/office/drawing/2014/main" id="{09626721-E3ED-84A9-65C5-3734F81AC0F1}"/>
              </a:ext>
            </a:extLst>
          </p:cNvPr>
          <p:cNvPicPr>
            <a:picLocks noChangeAspect="1"/>
          </p:cNvPicPr>
          <p:nvPr userDrawn="1"/>
        </p:nvPicPr>
        <p:blipFill>
          <a:blip r:embed="rId2"/>
          <a:stretch>
            <a:fillRect/>
          </a:stretch>
        </p:blipFill>
        <p:spPr>
          <a:xfrm>
            <a:off x="5647163" y="5886696"/>
            <a:ext cx="2534079" cy="702285"/>
          </a:xfrm>
          <a:prstGeom prst="rect">
            <a:avLst/>
          </a:prstGeom>
        </p:spPr>
      </p:pic>
      <p:sp>
        <p:nvSpPr>
          <p:cNvPr id="8" name="Content Placeholder 3">
            <a:extLst>
              <a:ext uri="{FF2B5EF4-FFF2-40B4-BE49-F238E27FC236}">
                <a16:creationId xmlns:a16="http://schemas.microsoft.com/office/drawing/2014/main" id="{AD218345-AE49-AC08-39D4-E8C7EBBBBDC6}"/>
              </a:ext>
            </a:extLst>
          </p:cNvPr>
          <p:cNvSpPr>
            <a:spLocks noGrp="1"/>
          </p:cNvSpPr>
          <p:nvPr>
            <p:ph sz="half" idx="2"/>
          </p:nvPr>
        </p:nvSpPr>
        <p:spPr>
          <a:xfrm>
            <a:off x="5723792" y="365125"/>
            <a:ext cx="3033347" cy="5474678"/>
          </a:xfrm>
          <a:solidFill>
            <a:schemeClr val="bg1">
              <a:lumMod val="85000"/>
            </a:schemeClr>
          </a:solidFill>
        </p:spPr>
        <p:txBody>
          <a:bodyPr/>
          <a:lstStyle>
            <a:lvl1pPr marL="0" indent="0">
              <a:buNone/>
              <a:defRPr/>
            </a:lvl1pPr>
          </a:lstStyle>
          <a:p>
            <a:pPr lvl="0"/>
            <a:endParaRPr lang="en-US" dirty="0"/>
          </a:p>
        </p:txBody>
      </p:sp>
      <p:sp>
        <p:nvSpPr>
          <p:cNvPr id="9" name="Content Placeholder 3">
            <a:extLst>
              <a:ext uri="{FF2B5EF4-FFF2-40B4-BE49-F238E27FC236}">
                <a16:creationId xmlns:a16="http://schemas.microsoft.com/office/drawing/2014/main" id="{A9EDAD25-D19E-3FED-D751-FAF26BD6DC23}"/>
              </a:ext>
            </a:extLst>
          </p:cNvPr>
          <p:cNvSpPr>
            <a:spLocks noGrp="1"/>
          </p:cNvSpPr>
          <p:nvPr>
            <p:ph sz="half" idx="13"/>
          </p:nvPr>
        </p:nvSpPr>
        <p:spPr>
          <a:xfrm>
            <a:off x="386862" y="365125"/>
            <a:ext cx="5231424" cy="5474678"/>
          </a:xfrm>
          <a:solidFill>
            <a:schemeClr val="bg1">
              <a:lumMod val="85000"/>
            </a:schemeClr>
          </a:solidFill>
        </p:spPr>
        <p:txBody>
          <a:bodyPr/>
          <a:lstStyle>
            <a:lvl1pPr marL="0" indent="0">
              <a:buNone/>
              <a:defRPr/>
            </a:lvl1pPr>
          </a:lstStyle>
          <a:p>
            <a:pPr lvl="0"/>
            <a:endParaRPr lang="en-US" dirty="0"/>
          </a:p>
        </p:txBody>
      </p:sp>
    </p:spTree>
    <p:extLst>
      <p:ext uri="{BB962C8B-B14F-4D97-AF65-F5344CB8AC3E}">
        <p14:creationId xmlns:p14="http://schemas.microsoft.com/office/powerpoint/2010/main" val="1623887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E29C-6F33-CECA-87D6-50813FC784B8}"/>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89BE08EF-E6FF-41E9-0DB1-F8D88BD2CF2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1F7589-9758-643F-DA8A-DDD456C365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6">
            <a:extLst>
              <a:ext uri="{FF2B5EF4-FFF2-40B4-BE49-F238E27FC236}">
                <a16:creationId xmlns:a16="http://schemas.microsoft.com/office/drawing/2014/main" id="{3F357A22-0E0E-E7D1-070E-21DD33A53420}"/>
              </a:ext>
            </a:extLst>
          </p:cNvPr>
          <p:cNvSpPr>
            <a:spLocks noGrp="1"/>
          </p:cNvSpPr>
          <p:nvPr>
            <p:ph type="sldNum" sz="quarter" idx="12"/>
          </p:nvPr>
        </p:nvSpPr>
        <p:spPr>
          <a:xfrm>
            <a:off x="8146073" y="6153518"/>
            <a:ext cx="677008" cy="365125"/>
          </a:xfrm>
          <a:prstGeom prst="rect">
            <a:avLst/>
          </a:prstGeom>
        </p:spPr>
        <p:txBody>
          <a:bodyPr/>
          <a:lstStyle>
            <a:lvl1pPr>
              <a:defRPr sz="1050" baseline="0"/>
            </a:lvl1pPr>
          </a:lstStyle>
          <a:p>
            <a:fld id="{E1E27D68-7001-2D40-B8EF-C2B38D2F0430}" type="slidenum">
              <a:rPr lang="en-US" smtClean="0"/>
              <a:pPr/>
              <a:t>‹#›</a:t>
            </a:fld>
            <a:endParaRPr lang="en-US" dirty="0"/>
          </a:p>
        </p:txBody>
      </p:sp>
      <p:pic>
        <p:nvPicPr>
          <p:cNvPr id="10" name="Picture 9">
            <a:extLst>
              <a:ext uri="{FF2B5EF4-FFF2-40B4-BE49-F238E27FC236}">
                <a16:creationId xmlns:a16="http://schemas.microsoft.com/office/drawing/2014/main" id="{F4837750-2CDA-30F6-5F77-0D0BEAE4D9D3}"/>
              </a:ext>
            </a:extLst>
          </p:cNvPr>
          <p:cNvPicPr>
            <a:picLocks noChangeAspect="1"/>
          </p:cNvPicPr>
          <p:nvPr userDrawn="1"/>
        </p:nvPicPr>
        <p:blipFill>
          <a:blip r:embed="rId2"/>
          <a:stretch>
            <a:fillRect/>
          </a:stretch>
        </p:blipFill>
        <p:spPr>
          <a:xfrm>
            <a:off x="5647163" y="5886696"/>
            <a:ext cx="2534079" cy="702285"/>
          </a:xfrm>
          <a:prstGeom prst="rect">
            <a:avLst/>
          </a:prstGeom>
        </p:spPr>
      </p:pic>
    </p:spTree>
    <p:extLst>
      <p:ext uri="{BB962C8B-B14F-4D97-AF65-F5344CB8AC3E}">
        <p14:creationId xmlns:p14="http://schemas.microsoft.com/office/powerpoint/2010/main" val="779368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08B6-C5E8-79F1-C142-581A07374AB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6669FE-5287-7FAF-1D84-BE925D619D29}"/>
              </a:ext>
            </a:extLst>
          </p:cNvPr>
          <p:cNvSpPr>
            <a:spLocks noGrp="1"/>
          </p:cNvSpPr>
          <p:nvPr>
            <p:ph type="pic" idx="1"/>
          </p:nvPr>
        </p:nvSpPr>
        <p:spPr>
          <a:xfrm>
            <a:off x="3887391" y="987426"/>
            <a:ext cx="4629150" cy="4873625"/>
          </a:xfrm>
          <a:solidFill>
            <a:schemeClr val="bg1">
              <a:lumMod val="85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96E5976-3666-415A-E11B-975A9E1B39F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6">
            <a:extLst>
              <a:ext uri="{FF2B5EF4-FFF2-40B4-BE49-F238E27FC236}">
                <a16:creationId xmlns:a16="http://schemas.microsoft.com/office/drawing/2014/main" id="{2BA2C377-D6D2-A4A7-37F8-CC02135C5223}"/>
              </a:ext>
            </a:extLst>
          </p:cNvPr>
          <p:cNvSpPr>
            <a:spLocks noGrp="1"/>
          </p:cNvSpPr>
          <p:nvPr>
            <p:ph type="sldNum" sz="quarter" idx="12"/>
          </p:nvPr>
        </p:nvSpPr>
        <p:spPr>
          <a:xfrm>
            <a:off x="8146073" y="6153518"/>
            <a:ext cx="677008" cy="365125"/>
          </a:xfrm>
          <a:prstGeom prst="rect">
            <a:avLst/>
          </a:prstGeom>
        </p:spPr>
        <p:txBody>
          <a:bodyPr/>
          <a:lstStyle>
            <a:lvl1pPr>
              <a:defRPr sz="1050" baseline="0"/>
            </a:lvl1pPr>
          </a:lstStyle>
          <a:p>
            <a:fld id="{E1E27D68-7001-2D40-B8EF-C2B38D2F0430}" type="slidenum">
              <a:rPr lang="en-US" smtClean="0"/>
              <a:pPr/>
              <a:t>‹#›</a:t>
            </a:fld>
            <a:endParaRPr lang="en-US" dirty="0"/>
          </a:p>
        </p:txBody>
      </p:sp>
      <p:pic>
        <p:nvPicPr>
          <p:cNvPr id="10" name="Picture 9">
            <a:extLst>
              <a:ext uri="{FF2B5EF4-FFF2-40B4-BE49-F238E27FC236}">
                <a16:creationId xmlns:a16="http://schemas.microsoft.com/office/drawing/2014/main" id="{3E4A4DEB-A57B-0997-D0B5-2B620932B8BE}"/>
              </a:ext>
            </a:extLst>
          </p:cNvPr>
          <p:cNvPicPr>
            <a:picLocks noChangeAspect="1"/>
          </p:cNvPicPr>
          <p:nvPr userDrawn="1"/>
        </p:nvPicPr>
        <p:blipFill>
          <a:blip r:embed="rId3"/>
          <a:stretch>
            <a:fillRect/>
          </a:stretch>
        </p:blipFill>
        <p:spPr>
          <a:xfrm>
            <a:off x="5647163" y="5886696"/>
            <a:ext cx="2534079" cy="702285"/>
          </a:xfrm>
          <a:prstGeom prst="rect">
            <a:avLst/>
          </a:prstGeom>
        </p:spPr>
      </p:pic>
    </p:spTree>
    <p:extLst>
      <p:ext uri="{BB962C8B-B14F-4D97-AF65-F5344CB8AC3E}">
        <p14:creationId xmlns:p14="http://schemas.microsoft.com/office/powerpoint/2010/main" val="2061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3"/>
            <a:ext cx="7791450" cy="53915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a:p>
        </p:txBody>
      </p:sp>
      <p:sp>
        <p:nvSpPr>
          <p:cNvPr id="5" name="Text Placeholder 4"/>
          <p:cNvSpPr>
            <a:spLocks noGrp="1"/>
          </p:cNvSpPr>
          <p:nvPr>
            <p:ph type="body" sz="quarter" idx="11"/>
          </p:nvPr>
        </p:nvSpPr>
        <p:spPr>
          <a:xfrm>
            <a:off x="904875" y="1931988"/>
            <a:ext cx="366712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8"/>
          <p:cNvSpPr>
            <a:spLocks noGrp="1"/>
          </p:cNvSpPr>
          <p:nvPr>
            <p:ph type="body" sz="quarter" idx="14"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9" name="Text Placeholder 8"/>
          <p:cNvSpPr>
            <a:spLocks noGrp="1"/>
          </p:cNvSpPr>
          <p:nvPr>
            <p:ph type="body" sz="quarter" idx="15" hasCustomPrompt="1"/>
          </p:nvPr>
        </p:nvSpPr>
        <p:spPr>
          <a:xfrm>
            <a:off x="895350" y="1496815"/>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1800" b="0"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Chart Title</a:t>
            </a:r>
          </a:p>
        </p:txBody>
      </p:sp>
      <p:sp>
        <p:nvSpPr>
          <p:cNvPr id="14"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5"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7"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
        <p:nvSpPr>
          <p:cNvPr id="24" name="Text Placeholder 4"/>
          <p:cNvSpPr>
            <a:spLocks noGrp="1"/>
          </p:cNvSpPr>
          <p:nvPr>
            <p:ph type="body" sz="quarter" idx="16"/>
          </p:nvPr>
        </p:nvSpPr>
        <p:spPr>
          <a:xfrm>
            <a:off x="4733925" y="1931988"/>
            <a:ext cx="366712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904875" y="184742"/>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a:p>
        </p:txBody>
      </p:sp>
      <p:sp>
        <p:nvSpPr>
          <p:cNvPr id="10" name="Text Placeholder 8"/>
          <p:cNvSpPr>
            <a:spLocks noGrp="1"/>
          </p:cNvSpPr>
          <p:nvPr>
            <p:ph type="body" sz="quarter" idx="16"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12" name="Text Placeholder 4"/>
          <p:cNvSpPr>
            <a:spLocks noGrp="1"/>
          </p:cNvSpPr>
          <p:nvPr>
            <p:ph type="body" sz="quarter" idx="11"/>
          </p:nvPr>
        </p:nvSpPr>
        <p:spPr>
          <a:xfrm>
            <a:off x="904875" y="1931988"/>
            <a:ext cx="3724275" cy="4240212"/>
          </a:xfrm>
          <a:prstGeom prst="rect">
            <a:avLst/>
          </a:prstGeom>
        </p:spPr>
        <p:txBody>
          <a:bodyPr>
            <a:noAutofit/>
          </a:bodyPr>
          <a:lstStyle>
            <a:lvl1pPr marL="233363" indent="-233363">
              <a:buClr>
                <a:srgbClr val="00A9E0"/>
              </a:buClr>
              <a:defRPr/>
            </a:lvl1pPr>
            <a:lvl3pPr>
              <a:buFont typeface="Arial" pitchFamily="34" charset="0"/>
              <a:buChar cha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4"/>
          <p:cNvSpPr>
            <a:spLocks noGrp="1"/>
          </p:cNvSpPr>
          <p:nvPr>
            <p:ph type="body" sz="quarter" idx="17"/>
          </p:nvPr>
        </p:nvSpPr>
        <p:spPr>
          <a:xfrm>
            <a:off x="904876"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p:nvPr>
        </p:nvSpPr>
        <p:spPr>
          <a:xfrm>
            <a:off x="4953000" y="1931989"/>
            <a:ext cx="3724275" cy="4240212"/>
          </a:xfrm>
          <a:prstGeom prst="rect">
            <a:avLst/>
          </a:prstGeom>
        </p:spPr>
        <p:txBody>
          <a:bodyPr>
            <a:noAutofit/>
          </a:bodyPr>
          <a:lstStyle>
            <a:lvl1pPr marL="233363" indent="-233363">
              <a:buClr>
                <a:srgbClr val="00A9E0"/>
              </a:buClr>
              <a:defRPr/>
            </a:lvl1pPr>
            <a:lvl3pPr>
              <a:buFont typeface="Arial" pitchFamily="34" charset="0"/>
              <a:buChar char="˗"/>
              <a:defRPr/>
            </a:lvl3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19"/>
          </p:nvPr>
        </p:nvSpPr>
        <p:spPr>
          <a:xfrm>
            <a:off x="4953001" y="1496815"/>
            <a:ext cx="3724273" cy="435173"/>
          </a:xfrm>
          <a:prstGeom prst="rect">
            <a:avLst/>
          </a:prstGeom>
        </p:spPr>
        <p:txBody>
          <a:bodyPr anchor="b">
            <a:noAutofit/>
          </a:bodyPr>
          <a:lstStyle>
            <a:lvl1pPr marL="233363" indent="-233363">
              <a:buClr>
                <a:srgbClr val="00A9E0"/>
              </a:buClr>
              <a:buNone/>
              <a:defRPr b="1"/>
            </a:lvl1pPr>
          </a:lstStyle>
          <a:p>
            <a:pPr lvl="0"/>
            <a:r>
              <a:rPr lang="en-US"/>
              <a:t>Click to edit Master text styles</a:t>
            </a:r>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lumn Represenative Engagements">
    <p:spTree>
      <p:nvGrpSpPr>
        <p:cNvPr id="1" name=""/>
        <p:cNvGrpSpPr/>
        <p:nvPr/>
      </p:nvGrpSpPr>
      <p:grpSpPr>
        <a:xfrm>
          <a:off x="0" y="0"/>
          <a:ext cx="0" cy="0"/>
          <a:chOff x="0" y="0"/>
          <a:chExt cx="0" cy="0"/>
        </a:xfrm>
      </p:grpSpPr>
      <p:sp>
        <p:nvSpPr>
          <p:cNvPr id="18" name="Rectangle 17"/>
          <p:cNvSpPr/>
          <p:nvPr userDrawn="1"/>
        </p:nvSpPr>
        <p:spPr>
          <a:xfrm>
            <a:off x="4876801" y="1009650"/>
            <a:ext cx="4267200" cy="5848350"/>
          </a:xfrm>
          <a:prstGeom prst="rect">
            <a:avLst/>
          </a:prstGeom>
          <a:solidFill>
            <a:srgbClr val="A0CFEB">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4875" y="184742"/>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noFill/>
        </p:spPr>
        <p:txBody>
          <a:bodyPr/>
          <a:lstStyle/>
          <a:p>
            <a:fld id="{E91CA0B9-F148-4D36-99AA-F3695E16ED27}" type="slidenum">
              <a:rPr lang="en-US" smtClean="0"/>
              <a:pPr/>
              <a:t>‹#›</a:t>
            </a:fld>
            <a:endParaRPr lang="en-US"/>
          </a:p>
        </p:txBody>
      </p:sp>
      <p:sp>
        <p:nvSpPr>
          <p:cNvPr id="10" name="Text Placeholder 8"/>
          <p:cNvSpPr>
            <a:spLocks noGrp="1"/>
          </p:cNvSpPr>
          <p:nvPr>
            <p:ph type="body" sz="quarter" idx="16"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12" name="Text Placeholder 4"/>
          <p:cNvSpPr>
            <a:spLocks noGrp="1"/>
          </p:cNvSpPr>
          <p:nvPr>
            <p:ph type="body" sz="quarter" idx="11"/>
          </p:nvPr>
        </p:nvSpPr>
        <p:spPr>
          <a:xfrm>
            <a:off x="904875" y="1931988"/>
            <a:ext cx="372427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4"/>
          <p:cNvSpPr>
            <a:spLocks noGrp="1"/>
          </p:cNvSpPr>
          <p:nvPr>
            <p:ph type="body" sz="quarter" idx="17"/>
          </p:nvPr>
        </p:nvSpPr>
        <p:spPr>
          <a:xfrm>
            <a:off x="904876"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p:nvPr>
        </p:nvSpPr>
        <p:spPr>
          <a:xfrm>
            <a:off x="4953000" y="1931989"/>
            <a:ext cx="372427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19"/>
          </p:nvPr>
        </p:nvSpPr>
        <p:spPr>
          <a:xfrm>
            <a:off x="4953001"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904875" y="184741"/>
            <a:ext cx="8229600" cy="558209"/>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a:p>
        </p:txBody>
      </p:sp>
      <p:sp>
        <p:nvSpPr>
          <p:cNvPr id="5" name="Text Placeholder 4"/>
          <p:cNvSpPr>
            <a:spLocks noGrp="1"/>
          </p:cNvSpPr>
          <p:nvPr>
            <p:ph type="body" sz="quarter" idx="11"/>
          </p:nvPr>
        </p:nvSpPr>
        <p:spPr>
          <a:xfrm>
            <a:off x="904875" y="1665288"/>
            <a:ext cx="3922713" cy="4497387"/>
          </a:xfrm>
          <a:prstGeom prst="rect">
            <a:avLst/>
          </a:prstGeom>
        </p:spPr>
        <p:txBody>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p:cNvSpPr>
            <a:spLocks noGrp="1"/>
          </p:cNvSpPr>
          <p:nvPr>
            <p:ph type="pic" sz="quarter" idx="12"/>
          </p:nvPr>
        </p:nvSpPr>
        <p:spPr>
          <a:xfrm>
            <a:off x="4962524" y="1674813"/>
            <a:ext cx="3848101" cy="4478337"/>
          </a:xfrm>
          <a:prstGeom prst="rect">
            <a:avLst/>
          </a:prstGeom>
          <a:solidFill>
            <a:schemeClr val="bg1"/>
          </a:solidFill>
          <a:effectLst>
            <a:outerShdw blurRad="50800" dist="38100" dir="2700000" algn="tl" rotWithShape="0">
              <a:prstClr val="black">
                <a:alpha val="40000"/>
              </a:prstClr>
            </a:outerShdw>
          </a:effectLst>
        </p:spPr>
        <p:txBody>
          <a:bodyPr vert="horz" lIns="0" tIns="0" rIns="0" bIns="0" rtlCol="0" anchor="ctr">
            <a:noAutofit/>
          </a:bodyPr>
          <a:lstStyle>
            <a:lvl1pPr marL="0" indent="0" algn="ctr" defTabSz="914400" rtl="0" eaLnBrk="1" latinLnBrk="0" hangingPunct="1">
              <a:spcBef>
                <a:spcPct val="20000"/>
              </a:spcBef>
              <a:buFont typeface="Arial" pitchFamily="34" charset="0"/>
              <a:buNone/>
              <a:defRPr lang="en-US" sz="1600" kern="1200">
                <a:solidFill>
                  <a:schemeClr val="tx1"/>
                </a:solidFill>
                <a:latin typeface="+mn-lt"/>
                <a:ea typeface="+mn-ea"/>
                <a:cs typeface="+mn-cs"/>
              </a:defRPr>
            </a:lvl1pPr>
          </a:lstStyle>
          <a:p>
            <a:r>
              <a:rPr lang="en-US"/>
              <a:t>Click icon to add picture</a:t>
            </a:r>
          </a:p>
        </p:txBody>
      </p:sp>
      <p:sp>
        <p:nvSpPr>
          <p:cNvPr id="7" name="Text Placeholder 8"/>
          <p:cNvSpPr>
            <a:spLocks noGrp="1"/>
          </p:cNvSpPr>
          <p:nvPr>
            <p:ph type="body" sz="quarter" idx="14" hasCustomPrompt="1"/>
          </p:nvPr>
        </p:nvSpPr>
        <p:spPr>
          <a:xfrm>
            <a:off x="904875" y="1189038"/>
            <a:ext cx="822960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9" name="Content Placeholder 5"/>
          <p:cNvSpPr txBox="1">
            <a:spLocks/>
          </p:cNvSpPr>
          <p:nvPr userDrawn="1"/>
        </p:nvSpPr>
        <p:spPr>
          <a:xfrm>
            <a:off x="9289143" y="1646069"/>
            <a:ext cx="2551473" cy="4591217"/>
          </a:xfrm>
          <a:prstGeom prst="roundRect">
            <a:avLst/>
          </a:prstGeom>
          <a:solidFill>
            <a:schemeClr val="bg2"/>
          </a:solidFill>
        </p:spPr>
        <p:txBody>
          <a:bodyPr lIns="36000" rIns="36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Only photos that we have copyright permission can be used in PowerPoint.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DO NOT use photos off of Google or any photo sites without legally purchasing the image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1" u="none" strike="noStrike" kern="1200" cap="none" spc="0" normalizeH="0" baseline="0" noProof="0" dirty="0">
                <a:ln>
                  <a:noFill/>
                </a:ln>
                <a:solidFill>
                  <a:schemeClr val="tx1"/>
                </a:solidFill>
                <a:effectLst/>
                <a:uLnTx/>
                <a:uFillTx/>
                <a:latin typeface="+mn-lt"/>
                <a:ea typeface="+mn-ea"/>
                <a:cs typeface="+mn-cs"/>
              </a:rPr>
              <a:t>(this comment will not be appear on print-outs nor in slideshow mode)</a:t>
            </a:r>
          </a:p>
        </p:txBody>
      </p:sp>
      <p:sp>
        <p:nvSpPr>
          <p:cNvPr id="12"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399" y="194266"/>
            <a:ext cx="7781925" cy="558209"/>
          </a:xfrm>
          <a:prstGeom prst="rect">
            <a:avLst/>
          </a:prstGeom>
        </p:spPr>
        <p:txBody>
          <a:bodyPr/>
          <a:lstStyle>
            <a:lvl1pPr>
              <a:defRPr/>
            </a:lvl1pPr>
          </a:lstStyle>
          <a:p>
            <a:r>
              <a:rPr lang="en-US" dirty="0"/>
              <a:t>Bio Slide Sample</a:t>
            </a:r>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10" name="Picture Placeholder 9"/>
          <p:cNvSpPr>
            <a:spLocks noGrp="1"/>
          </p:cNvSpPr>
          <p:nvPr>
            <p:ph type="pic" sz="quarter" idx="14" hasCustomPrompt="1"/>
          </p:nvPr>
        </p:nvSpPr>
        <p:spPr>
          <a:xfrm>
            <a:off x="923925" y="1657350"/>
            <a:ext cx="1810997" cy="2152650"/>
          </a:xfrm>
          <a:prstGeom prst="rect">
            <a:avLst/>
          </a:prstGeom>
          <a:solidFill>
            <a:schemeClr val="bg1"/>
          </a:solidFill>
          <a:effectLst>
            <a:outerShdw blurRad="50800" dist="38100" dir="2700000" algn="tl" rotWithShape="0">
              <a:prstClr val="black">
                <a:alpha val="40000"/>
              </a:prstClr>
            </a:outerShdw>
          </a:effectLst>
        </p:spPr>
        <p:txBody>
          <a:bodyPr vert="horz" lIns="0" tIns="0" rIns="0" bIns="0" rtlCol="0" anchor="ctr">
            <a:noAutofit/>
          </a:bodyPr>
          <a:lstStyle>
            <a:lvl1pPr marL="0" indent="0" algn="ctr" defTabSz="914400" rtl="0" eaLnBrk="1" latinLnBrk="0" hangingPunct="1">
              <a:spcBef>
                <a:spcPct val="20000"/>
              </a:spcBef>
              <a:buFont typeface="Arial" pitchFamily="34" charset="0"/>
              <a:buNone/>
              <a:defRPr lang="en-US" sz="1600" kern="1200" dirty="0">
                <a:solidFill>
                  <a:schemeClr val="tx1"/>
                </a:solidFill>
                <a:latin typeface="+mn-lt"/>
                <a:ea typeface="+mn-ea"/>
                <a:cs typeface="+mn-cs"/>
              </a:defRPr>
            </a:lvl1pPr>
          </a:lstStyle>
          <a:p>
            <a:r>
              <a:rPr lang="en-US" dirty="0"/>
              <a:t>Insert </a:t>
            </a:r>
            <a:br>
              <a:rPr lang="en-US" dirty="0"/>
            </a:br>
            <a:r>
              <a:rPr lang="en-US" dirty="0"/>
              <a:t>Photo </a:t>
            </a:r>
            <a:br>
              <a:rPr lang="en-US" dirty="0"/>
            </a:br>
            <a:r>
              <a:rPr lang="en-US" dirty="0"/>
              <a:t>Here</a:t>
            </a:r>
          </a:p>
        </p:txBody>
      </p:sp>
      <p:sp>
        <p:nvSpPr>
          <p:cNvPr id="11" name="Text Placeholder 8"/>
          <p:cNvSpPr>
            <a:spLocks noGrp="1"/>
          </p:cNvSpPr>
          <p:nvPr>
            <p:ph type="body" sz="quarter" idx="15" hasCustomPrompt="1"/>
          </p:nvPr>
        </p:nvSpPr>
        <p:spPr>
          <a:xfrm>
            <a:off x="923925" y="1189038"/>
            <a:ext cx="7809053"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Name Here</a:t>
            </a:r>
          </a:p>
        </p:txBody>
      </p:sp>
      <p:sp>
        <p:nvSpPr>
          <p:cNvPr id="17" name="Text Placeholder 16"/>
          <p:cNvSpPr>
            <a:spLocks noGrp="1"/>
          </p:cNvSpPr>
          <p:nvPr>
            <p:ph type="body" sz="quarter" idx="16" hasCustomPrompt="1"/>
          </p:nvPr>
        </p:nvSpPr>
        <p:spPr>
          <a:xfrm>
            <a:off x="904875" y="4454393"/>
            <a:ext cx="1855812" cy="1659069"/>
          </a:xfrm>
          <a:prstGeom prst="rect">
            <a:avLst/>
          </a:prstGeom>
        </p:spPr>
        <p:txBody>
          <a:bodyPr/>
          <a:lstStyle>
            <a:lvl1pPr>
              <a:defRPr sz="1300" b="0"/>
            </a:lvl1pPr>
          </a:lstStyle>
          <a:p>
            <a:pPr lvl="0"/>
            <a:r>
              <a:rPr lang="en-US" dirty="0"/>
              <a:t>Name</a:t>
            </a:r>
            <a:br>
              <a:rPr lang="en-US" dirty="0"/>
            </a:br>
            <a:r>
              <a:rPr lang="en-US" dirty="0"/>
              <a:t>Title</a:t>
            </a:r>
            <a:br>
              <a:rPr lang="en-US" dirty="0"/>
            </a:br>
            <a:br>
              <a:rPr lang="en-US" dirty="0"/>
            </a:br>
            <a:r>
              <a:rPr lang="en-US" dirty="0"/>
              <a:t>Phone </a:t>
            </a:r>
            <a:br>
              <a:rPr lang="en-US" dirty="0"/>
            </a:br>
            <a:r>
              <a:rPr lang="en-US" dirty="0"/>
              <a:t>Email </a:t>
            </a:r>
            <a:br>
              <a:rPr lang="en-US" dirty="0"/>
            </a:br>
            <a:r>
              <a:rPr lang="en-US" dirty="0"/>
              <a:t>City, State</a:t>
            </a:r>
          </a:p>
        </p:txBody>
      </p:sp>
      <p:sp>
        <p:nvSpPr>
          <p:cNvPr id="18" name="Content Placeholder 5"/>
          <p:cNvSpPr txBox="1">
            <a:spLocks/>
          </p:cNvSpPr>
          <p:nvPr userDrawn="1"/>
        </p:nvSpPr>
        <p:spPr>
          <a:xfrm>
            <a:off x="-2791732" y="4203552"/>
            <a:ext cx="2551473" cy="1965822"/>
          </a:xfrm>
          <a:prstGeom prst="homePlate">
            <a:avLst>
              <a:gd name="adj" fmla="val 13789"/>
            </a:avLst>
          </a:prstGeom>
          <a:solidFill>
            <a:schemeClr val="bg2"/>
          </a:solidFill>
        </p:spPr>
        <p:txBody>
          <a:bodyPr lIns="144000" rIns="360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1: Name (bold)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2:  Title (bold)</a:t>
            </a:r>
            <a:br>
              <a:rPr kumimoji="0" lang="en-US" sz="1300" b="0" i="0" u="none" strike="noStrike" kern="1200" cap="none" spc="0" normalizeH="0" baseline="0" noProof="0" dirty="0">
                <a:ln>
                  <a:noFill/>
                </a:ln>
                <a:solidFill>
                  <a:schemeClr val="tx1"/>
                </a:solidFill>
                <a:effectLst/>
                <a:uLnTx/>
                <a:uFillTx/>
                <a:latin typeface="+mn-lt"/>
                <a:ea typeface="+mn-ea"/>
                <a:cs typeface="+mn-cs"/>
              </a:rPr>
            </a:br>
            <a:r>
              <a:rPr kumimoji="0" lang="en-US" sz="1300" b="0" i="0" u="none" strike="noStrike" kern="1200" cap="none" spc="0" normalizeH="0" baseline="0" noProof="0" dirty="0">
                <a:ln>
                  <a:noFill/>
                </a:ln>
                <a:solidFill>
                  <a:schemeClr val="tx1"/>
                </a:solidFill>
                <a:effectLst/>
                <a:uLnTx/>
                <a:uFillTx/>
                <a:latin typeface="+mn-lt"/>
                <a:ea typeface="+mn-ea"/>
                <a:cs typeface="+mn-cs"/>
              </a:rPr>
              <a:t>Line 3:  (blank)</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4: Phone number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5: Email address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6: City, State</a:t>
            </a:r>
          </a:p>
        </p:txBody>
      </p:sp>
      <p:sp>
        <p:nvSpPr>
          <p:cNvPr id="19" name="Content Placeholder 5"/>
          <p:cNvSpPr txBox="1">
            <a:spLocks/>
          </p:cNvSpPr>
          <p:nvPr userDrawn="1"/>
        </p:nvSpPr>
        <p:spPr>
          <a:xfrm>
            <a:off x="-2791732" y="1812842"/>
            <a:ext cx="2551473" cy="1638466"/>
          </a:xfrm>
          <a:prstGeom prst="homePlate">
            <a:avLst>
              <a:gd name="adj" fmla="val 13789"/>
            </a:avLst>
          </a:prstGeom>
          <a:solidFill>
            <a:schemeClr val="bg2"/>
          </a:solidFill>
        </p:spPr>
        <p:txBody>
          <a:bodyPr lIns="144000" rIns="360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Please include a black &amp; white picture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height = 230px</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width = 200px</a:t>
            </a:r>
          </a:p>
        </p:txBody>
      </p:sp>
      <p:sp>
        <p:nvSpPr>
          <p:cNvPr id="20" name="Text Placeholder 4"/>
          <p:cNvSpPr>
            <a:spLocks noGrp="1"/>
          </p:cNvSpPr>
          <p:nvPr>
            <p:ph type="body" sz="quarter" idx="11" hasCustomPrompt="1"/>
          </p:nvPr>
        </p:nvSpPr>
        <p:spPr>
          <a:xfrm>
            <a:off x="3022502" y="1665288"/>
            <a:ext cx="5807174" cy="261461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lvl1pPr>
          </a:lstStyle>
          <a:p>
            <a:pPr lvl="0"/>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p:txBody>
      </p:sp>
      <p:sp>
        <p:nvSpPr>
          <p:cNvPr id="24" name="Text Placeholder 4"/>
          <p:cNvSpPr>
            <a:spLocks noGrp="1"/>
          </p:cNvSpPr>
          <p:nvPr>
            <p:ph type="body" sz="quarter" idx="20" hasCustomPrompt="1"/>
          </p:nvPr>
        </p:nvSpPr>
        <p:spPr>
          <a:xfrm>
            <a:off x="2895599"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Char char="•"/>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5" name="Text Placeholder 4"/>
          <p:cNvSpPr>
            <a:spLocks noGrp="1"/>
          </p:cNvSpPr>
          <p:nvPr>
            <p:ph type="body" sz="quarter" idx="21" hasCustomPrompt="1"/>
          </p:nvPr>
        </p:nvSpPr>
        <p:spPr>
          <a:xfrm>
            <a:off x="4848225"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None/>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6" name="Text Placeholder 4"/>
          <p:cNvSpPr>
            <a:spLocks noGrp="1"/>
          </p:cNvSpPr>
          <p:nvPr>
            <p:ph type="body" sz="quarter" idx="22" hasCustomPrompt="1"/>
          </p:nvPr>
        </p:nvSpPr>
        <p:spPr>
          <a:xfrm>
            <a:off x="6800850"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None/>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7" name="TextBox 26"/>
          <p:cNvSpPr txBox="1"/>
          <p:nvPr userDrawn="1"/>
        </p:nvSpPr>
        <p:spPr>
          <a:xfrm>
            <a:off x="2895600"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Practice</a:t>
            </a:r>
          </a:p>
        </p:txBody>
      </p:sp>
      <p:sp>
        <p:nvSpPr>
          <p:cNvPr id="28" name="TextBox 27"/>
          <p:cNvSpPr txBox="1"/>
          <p:nvPr userDrawn="1"/>
        </p:nvSpPr>
        <p:spPr>
          <a:xfrm>
            <a:off x="4848225"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Education</a:t>
            </a:r>
          </a:p>
        </p:txBody>
      </p:sp>
      <p:sp>
        <p:nvSpPr>
          <p:cNvPr id="29" name="TextBox 28"/>
          <p:cNvSpPr txBox="1"/>
          <p:nvPr userDrawn="1"/>
        </p:nvSpPr>
        <p:spPr>
          <a:xfrm>
            <a:off x="6800850"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Bar Admission</a:t>
            </a:r>
          </a:p>
        </p:txBody>
      </p:sp>
      <p:cxnSp>
        <p:nvCxnSpPr>
          <p:cNvPr id="21" name="Straight Connector 20"/>
          <p:cNvCxnSpPr/>
          <p:nvPr userDrawn="1"/>
        </p:nvCxnSpPr>
        <p:spPr>
          <a:xfrm rot="5400000" flipH="1" flipV="1">
            <a:off x="3934886" y="5246955"/>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5887512" y="5246956"/>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975816" y="5246955"/>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flipV="1">
            <a:off x="904875" y="4391025"/>
            <a:ext cx="7915277" cy="155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graphicFrame>
        <p:nvGraphicFramePr>
          <p:cNvPr id="13" name="Object 12" hidden="1"/>
          <p:cNvGraphicFramePr>
            <a:graphicFrameLocks/>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3" imgW="0" imgH="0" progId="">
                  <p:embed/>
                </p:oleObj>
              </mc:Choice>
              <mc:Fallback>
                <p:oleObj name="think-cell Slide" r:id="rId3" imgW="0" imgH="0" progId="">
                  <p:embed/>
                  <p:pic>
                    <p:nvPicPr>
                      <p:cNvPr id="0" name="AutoShape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819149" y="3133725"/>
            <a:ext cx="5286375" cy="914400"/>
          </a:xfrm>
        </p:spPr>
        <p:txBody>
          <a:bodyPr>
            <a:normAutofit/>
          </a:bodyPr>
          <a:lstStyle>
            <a:lvl1pPr>
              <a:defRPr kumimoji="0" lang="en-US" sz="3000" b="1" i="0" u="none" strike="noStrike" kern="1200" cap="none" spc="0" normalizeH="0" baseline="0" noProof="0" dirty="0" smtClean="0">
                <a:ln>
                  <a:noFill/>
                </a:ln>
                <a:solidFill>
                  <a:srgbClr val="002776"/>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Questions?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0.pn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4"/>
          </p:nvPr>
        </p:nvSpPr>
        <p:spPr>
          <a:xfrm>
            <a:off x="7719237" y="6446669"/>
            <a:ext cx="956452" cy="246063"/>
          </a:xfrm>
          <a:prstGeom prst="rect">
            <a:avLst/>
          </a:prstGeom>
          <a:solidFill>
            <a:schemeClr val="bg1"/>
          </a:solidFill>
        </p:spPr>
        <p:txBody>
          <a:bodyPr vert="horz" lIns="91440" tIns="45720" rIns="91440" bIns="45720" rtlCol="0" anchor="b"/>
          <a:lstStyle>
            <a:lvl1pPr algn="r">
              <a:defRPr sz="1200">
                <a:solidFill>
                  <a:srgbClr val="00A9E0"/>
                </a:solidFill>
              </a:defRPr>
            </a:lvl1pPr>
          </a:lstStyle>
          <a:p>
            <a:fld id="{E91CA0B9-F148-4D36-99AA-F3695E16ED27}" type="slidenum">
              <a:rPr lang="en-US" smtClean="0"/>
              <a:pPr/>
              <a:t>‹#›</a:t>
            </a:fld>
            <a:endParaRPr lang="en-US" dirty="0"/>
          </a:p>
        </p:txBody>
      </p:sp>
      <p:sp>
        <p:nvSpPr>
          <p:cNvPr id="14" name="Title Placeholder 13"/>
          <p:cNvSpPr>
            <a:spLocks noGrp="1"/>
          </p:cNvSpPr>
          <p:nvPr>
            <p:ph type="title"/>
          </p:nvPr>
        </p:nvSpPr>
        <p:spPr>
          <a:xfrm>
            <a:off x="885824" y="190500"/>
            <a:ext cx="8086725" cy="548640"/>
          </a:xfrm>
          <a:prstGeom prst="rect">
            <a:avLst/>
          </a:prstGeom>
          <a:noFill/>
        </p:spPr>
        <p:txBody>
          <a:bodyPr vert="horz" lIns="91440" tIns="45720" rIns="91440" bIns="45720" rtlCol="0" anchor="ctr">
            <a:normAutofit/>
          </a:bodyPr>
          <a:lstStyle/>
          <a:p>
            <a:r>
              <a:rPr lang="en-US" dirty="0"/>
              <a:t>Click to edit Master title style</a:t>
            </a:r>
          </a:p>
        </p:txBody>
      </p:sp>
      <p:sp>
        <p:nvSpPr>
          <p:cNvPr id="15" name="Text Placeholder 14"/>
          <p:cNvSpPr>
            <a:spLocks noGrp="1"/>
          </p:cNvSpPr>
          <p:nvPr>
            <p:ph type="body" idx="1"/>
          </p:nvPr>
        </p:nvSpPr>
        <p:spPr>
          <a:xfrm>
            <a:off x="857250" y="1181100"/>
            <a:ext cx="7829550" cy="4945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17" name="Footer Placeholder 1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buFont typeface="Arial" pitchFamily="34" charset="0"/>
              <a:buChar char="»"/>
              <a:defRPr sz="1000">
                <a:solidFill>
                  <a:srgbClr val="002776"/>
                </a:solidFill>
              </a:defRPr>
            </a:lvl1pPr>
          </a:lstStyle>
          <a:p>
            <a:r>
              <a:rPr lang="en-US" dirty="0"/>
              <a:t> Add source or notes here</a:t>
            </a:r>
          </a:p>
        </p:txBody>
      </p:sp>
      <p:pic>
        <p:nvPicPr>
          <p:cNvPr id="7" name="Picture 3" descr="HKLogo_KepL280_V2_1208"/>
          <p:cNvPicPr>
            <a:picLocks noChangeAspect="1" noChangeArrowheads="1"/>
          </p:cNvPicPr>
          <p:nvPr userDrawn="1"/>
        </p:nvPicPr>
        <p:blipFill>
          <a:blip r:embed="rId16" cstate="print"/>
          <a:srcRect/>
          <a:stretch>
            <a:fillRect/>
          </a:stretch>
        </p:blipFill>
        <p:spPr bwMode="auto">
          <a:xfrm>
            <a:off x="847147" y="6356350"/>
            <a:ext cx="1750423" cy="227919"/>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1" r:id="rId4"/>
    <p:sldLayoutId id="2147483652" r:id="rId5"/>
    <p:sldLayoutId id="2147483664" r:id="rId6"/>
    <p:sldLayoutId id="2147483656" r:id="rId7"/>
    <p:sldLayoutId id="2147483661" r:id="rId8"/>
    <p:sldLayoutId id="2147483660" r:id="rId9"/>
    <p:sldLayoutId id="2147483654" r:id="rId10"/>
    <p:sldLayoutId id="2147483663" r:id="rId11"/>
    <p:sldLayoutId id="2147483673" r:id="rId12"/>
    <p:sldLayoutId id="2147483674" r:id="rId13"/>
  </p:sldLayoutIdLst>
  <p:hf hdr="0" ftr="0" dt="0"/>
  <p:txStyles>
    <p:titleStyle>
      <a:lvl1pPr algn="l" defTabSz="914400" rtl="0" eaLnBrk="1" latinLnBrk="0" hangingPunct="1">
        <a:spcBef>
          <a:spcPct val="0"/>
        </a:spcBef>
        <a:buNone/>
        <a:defRPr sz="2700" b="1" kern="1200" baseline="0">
          <a:solidFill>
            <a:schemeClr val="bg1"/>
          </a:solidFill>
          <a:latin typeface="+mj-lt"/>
          <a:ea typeface="+mj-ea"/>
          <a:cs typeface="+mj-cs"/>
        </a:defRPr>
      </a:lvl1pPr>
    </p:titleStyle>
    <p:bodyStyle>
      <a:lvl1pPr marL="228600" indent="-228600" algn="l" defTabSz="914400" rtl="0" eaLnBrk="1" latinLnBrk="0" hangingPunct="1">
        <a:spcBef>
          <a:spcPts val="300"/>
        </a:spcBef>
        <a:spcAft>
          <a:spcPts val="300"/>
        </a:spcAft>
        <a:buClr>
          <a:srgbClr val="00A9E0"/>
        </a:buClr>
        <a:buFont typeface="Arial" pitchFamily="34" charset="0"/>
        <a:buChar char="»"/>
        <a:defRPr sz="1800" kern="1200">
          <a:solidFill>
            <a:srgbClr val="000000"/>
          </a:solidFill>
          <a:latin typeface="+mn-lt"/>
          <a:ea typeface="+mn-ea"/>
          <a:cs typeface="+mn-cs"/>
        </a:defRPr>
      </a:lvl1pPr>
      <a:lvl2pPr marL="514350" indent="-276225" algn="l" defTabSz="914400" rtl="0" eaLnBrk="1" latinLnBrk="0" hangingPunct="1">
        <a:spcBef>
          <a:spcPts val="300"/>
        </a:spcBef>
        <a:spcAft>
          <a:spcPts val="300"/>
        </a:spcAft>
        <a:buClr>
          <a:srgbClr val="00A9E0"/>
        </a:buClr>
        <a:buFont typeface="Arial" pitchFamily="34" charset="0"/>
        <a:buChar char="˗"/>
        <a:defRPr lang="en-US" sz="1600" kern="1200" dirty="0" smtClean="0">
          <a:solidFill>
            <a:srgbClr val="000000"/>
          </a:solidFill>
          <a:latin typeface="+mn-lt"/>
          <a:ea typeface="+mn-ea"/>
          <a:cs typeface="+mn-cs"/>
        </a:defRPr>
      </a:lvl2pPr>
      <a:lvl3pPr marL="542925" indent="-266700" algn="l" defTabSz="914400" rtl="0" eaLnBrk="1" latinLnBrk="0" hangingPunct="1">
        <a:spcBef>
          <a:spcPts val="300"/>
        </a:spcBef>
        <a:spcAft>
          <a:spcPts val="300"/>
        </a:spcAft>
        <a:buClr>
          <a:srgbClr val="00A9E0"/>
        </a:buClr>
        <a:buFont typeface="Arial" pitchFamily="34" charset="0"/>
        <a:buNone/>
        <a:defRPr lang="en-US" sz="1600" kern="1200" dirty="0" smtClean="0">
          <a:solidFill>
            <a:srgbClr val="000000"/>
          </a:solidFill>
          <a:latin typeface="+mn-lt"/>
          <a:ea typeface="+mn-ea"/>
          <a:cs typeface="+mn-cs"/>
        </a:defRPr>
      </a:lvl3pPr>
      <a:lvl4pPr marL="819150" indent="-277813" algn="l" defTabSz="914400" rtl="0" eaLnBrk="1" latinLnBrk="0" hangingPunct="1">
        <a:spcBef>
          <a:spcPts val="300"/>
        </a:spcBef>
        <a:spcAft>
          <a:spcPts val="300"/>
        </a:spcAft>
        <a:buClr>
          <a:srgbClr val="00A9E0"/>
        </a:buClr>
        <a:buFont typeface="Arial" pitchFamily="34" charset="0"/>
        <a:buChar char="•"/>
        <a:defRPr lang="en-US" sz="1400" kern="1200" dirty="0" smtClean="0">
          <a:solidFill>
            <a:srgbClr val="000000"/>
          </a:solidFill>
          <a:latin typeface="+mn-lt"/>
          <a:ea typeface="+mn-ea"/>
          <a:cs typeface="+mn-cs"/>
        </a:defRPr>
      </a:lvl4pPr>
      <a:lvl5pPr marL="1073150" indent="-254000" algn="l" defTabSz="914400" rtl="0" eaLnBrk="1" latinLnBrk="0" hangingPunct="1">
        <a:spcBef>
          <a:spcPts val="300"/>
        </a:spcBef>
        <a:spcAft>
          <a:spcPts val="300"/>
        </a:spcAft>
        <a:buClr>
          <a:srgbClr val="00A9E0"/>
        </a:buClr>
        <a:buFont typeface="Wingdings" pitchFamily="2" charset="2"/>
        <a:buChar char="§"/>
        <a:defRPr lang="en-US" sz="1200" kern="1200" dirty="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Add source or notes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CA0B9-F148-4D36-99AA-F3695E16ED27}" type="slidenum">
              <a:rPr lang="en-US" smtClean="0"/>
              <a:pPr/>
              <a:t>‹#›</a:t>
            </a:fld>
            <a:endParaRPr lang="en-US" dirty="0"/>
          </a:p>
        </p:txBody>
      </p:sp>
      <p:pic>
        <p:nvPicPr>
          <p:cNvPr id="7" name="Picture 3" descr="HKLogo_KepL280_V2_1208">
            <a:extLst>
              <a:ext uri="{FF2B5EF4-FFF2-40B4-BE49-F238E27FC236}">
                <a16:creationId xmlns:a16="http://schemas.microsoft.com/office/drawing/2014/main" id="{E9623C0E-FF7B-F7B4-7996-D25DA05DE4AD}"/>
              </a:ext>
            </a:extLst>
          </p:cNvPr>
          <p:cNvPicPr>
            <a:picLocks noChangeAspect="1" noChangeArrowheads="1"/>
          </p:cNvPicPr>
          <p:nvPr userDrawn="1"/>
        </p:nvPicPr>
        <p:blipFill>
          <a:blip r:embed="rId15" cstate="print"/>
          <a:srcRect/>
          <a:stretch>
            <a:fillRect/>
          </a:stretch>
        </p:blipFill>
        <p:spPr bwMode="auto">
          <a:xfrm>
            <a:off x="847147" y="6356350"/>
            <a:ext cx="1750423" cy="227919"/>
          </a:xfrm>
          <a:prstGeom prst="rect">
            <a:avLst/>
          </a:prstGeom>
          <a:noFill/>
        </p:spPr>
      </p:pic>
    </p:spTree>
    <p:extLst>
      <p:ext uri="{BB962C8B-B14F-4D97-AF65-F5344CB8AC3E}">
        <p14:creationId xmlns:p14="http://schemas.microsoft.com/office/powerpoint/2010/main" val="17817463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1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AF5427-C02A-77A7-D510-85E8DC3C32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62F54A4-F7A6-C8E8-B247-D8D0F5E33E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CC5DE4-0EF9-D55D-FC27-EA88D51D6282}"/>
              </a:ext>
            </a:extLst>
          </p:cNvPr>
          <p:cNvSpPr>
            <a:spLocks noGrp="1"/>
          </p:cNvSpPr>
          <p:nvPr>
            <p:ph type="sldNum" sz="quarter" idx="4"/>
          </p:nvPr>
        </p:nvSpPr>
        <p:spPr>
          <a:xfrm>
            <a:off x="6746670" y="6176964"/>
            <a:ext cx="2057400" cy="365125"/>
          </a:xfrm>
          <a:prstGeom prst="rect">
            <a:avLst/>
          </a:prstGeom>
        </p:spPr>
        <p:txBody>
          <a:bodyPr vert="horz" lIns="91440" tIns="45720" rIns="91440" bIns="45720" rtlCol="0" anchor="ctr"/>
          <a:lstStyle>
            <a:lvl1pPr algn="r">
              <a:defRPr sz="1050" baseline="0">
                <a:solidFill>
                  <a:schemeClr val="tx1">
                    <a:tint val="75000"/>
                  </a:schemeClr>
                </a:solidFill>
              </a:defRPr>
            </a:lvl1pPr>
          </a:lstStyle>
          <a:p>
            <a:fld id="{E1E27D68-7001-2D40-B8EF-C2B38D2F0430}" type="slidenum">
              <a:rPr lang="en-US" smtClean="0"/>
              <a:pPr/>
              <a:t>‹#›</a:t>
            </a:fld>
            <a:endParaRPr lang="en-US" dirty="0"/>
          </a:p>
        </p:txBody>
      </p:sp>
    </p:spTree>
    <p:extLst>
      <p:ext uri="{BB962C8B-B14F-4D97-AF65-F5344CB8AC3E}">
        <p14:creationId xmlns:p14="http://schemas.microsoft.com/office/powerpoint/2010/main" val="33719052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hyperlink" Target="https://www.jaytreatyborderalliance.com/" TargetMode="External"/><Relationship Id="rId7"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hyperlink" Target="https://www.govinfo.gov/content/pkg/USCODE-2011-title8/pdf/USCODE-2011-title8-chap12-subchapII-partIX-sec1359.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hyperlink" Target="https://www.congress.gov/bill/116th-congress/house-bill/2496/tex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ongress.gov/bill/117th-congress/house-bill/4228/text" TargetMode="External"/><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2.jpg"/><Relationship Id="rId7"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drive.google.com/file/d/1Srr5TflymMQZN3dB276FXBhdhcJjfuUf/view?usp=sharing" TargetMode="External"/><Relationship Id="rId7" Type="http://schemas.openxmlformats.org/officeDocument/2006/relationships/hyperlink" Target="https://drive.google.com/file/d/1xB2hi4W3azaYQMslzofZaapwDfd_6kAX/view?usp=sharing" TargetMode="Externa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hyperlink" Target="https://drive.google.com/file/d/1tMB4LiKsCggMoiM2BIcNr6ldsoMgxlbJ/view?usp=sharing" TargetMode="External"/><Relationship Id="rId5" Type="http://schemas.openxmlformats.org/officeDocument/2006/relationships/hyperlink" Target="https://urldefense.com/v3/__https:/drive.google.com/file/d/1Ws32QoByJmnhSjg5etNqo6SYMKH2T8cf/view__;!!IxpiwRwUhHKm2S8!UPP8QXOuiIODZzbq7kHfL33n0qI-SXYbmUkLcxpBY6IfctZH3u9gtlu2qLAv0pLCVNk$" TargetMode="External"/><Relationship Id="rId4" Type="http://schemas.openxmlformats.org/officeDocument/2006/relationships/hyperlink" Target="https://drive.google.com/file/d/1wZ0tHI60T4IQLllUwMeazANNne8xjoBg/view?usp=sharing" TargetMode="External"/><Relationship Id="rId9" Type="http://schemas.openxmlformats.org/officeDocument/2006/relationships/image" Target="../media/image14.jpg"/></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5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s/_rels/slide58.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42.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1.png"/><Relationship Id="rId5" Type="http://schemas.openxmlformats.org/officeDocument/2006/relationships/slideLayout" Target="../slideLayouts/slideLayout15.xml"/><Relationship Id="rId4" Type="http://schemas.openxmlformats.org/officeDocument/2006/relationships/tags" Target="../tags/tag17.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7.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hyperlink" Target="https://www.justice.gc.ca/eng/declaration/report-rapport/2022/pdf/UNDA_AnnualReport_2022.pdf" TargetMode="Externa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image" Target="../media/image13.gif"/></Relationships>
</file>

<file path=ppt/slides/_rels/slide6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6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6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13.gif"/><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417858" y="2294936"/>
            <a:ext cx="8710901" cy="4156664"/>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r>
              <a:rPr lang="en-US" sz="4000" dirty="0">
                <a:solidFill>
                  <a:srgbClr val="002776"/>
                </a:solidFill>
                <a:latin typeface="Helvetica" pitchFamily="2" charset="0"/>
                <a:cs typeface="Calibri" panose="020F0502020204030204" pitchFamily="34" charset="0"/>
              </a:rPr>
              <a:t>JAY TREATY BORDER ALLIANCE </a:t>
            </a:r>
            <a:endParaRPr lang="en-US" sz="900" dirty="0">
              <a:solidFill>
                <a:srgbClr val="002776"/>
              </a:solidFill>
              <a:latin typeface="Helvetica" pitchFamily="2" charset="0"/>
              <a:cs typeface="Calibri" panose="020F0502020204030204" pitchFamily="34" charset="0"/>
            </a:endParaRPr>
          </a:p>
          <a:p>
            <a:endParaRPr lang="en-US" sz="1200" dirty="0">
              <a:solidFill>
                <a:srgbClr val="002776"/>
              </a:solidFill>
              <a:latin typeface="Helvetica" pitchFamily="2" charset="0"/>
              <a:cs typeface="Calibri" panose="020F0502020204030204" pitchFamily="34" charset="0"/>
            </a:endParaRPr>
          </a:p>
          <a:p>
            <a:r>
              <a:rPr lang="en-US" sz="3200" dirty="0">
                <a:solidFill>
                  <a:srgbClr val="002776"/>
                </a:solidFill>
                <a:latin typeface="Helvetica" pitchFamily="2" charset="0"/>
                <a:cs typeface="Calibri" panose="020F0502020204030204" pitchFamily="34" charset="0"/>
              </a:rPr>
              <a:t>FALL 2023 SUMMIT</a:t>
            </a:r>
          </a:p>
          <a:p>
            <a:endParaRPr lang="en-US" sz="1400" dirty="0">
              <a:solidFill>
                <a:srgbClr val="002776"/>
              </a:solidFill>
              <a:latin typeface="Helvetica" pitchFamily="2" charset="0"/>
              <a:cs typeface="Calibri" panose="020F0502020204030204" pitchFamily="34" charset="0"/>
            </a:endParaRPr>
          </a:p>
          <a:p>
            <a:r>
              <a:rPr lang="en-US" sz="3200" b="0" dirty="0">
                <a:solidFill>
                  <a:srgbClr val="002776"/>
                </a:solidFill>
                <a:latin typeface="Helvetica" pitchFamily="2" charset="0"/>
                <a:cs typeface="Calibri" panose="020F0502020204030204" pitchFamily="34" charset="0"/>
              </a:rPr>
              <a:t>October 11-13, 2023 </a:t>
            </a:r>
          </a:p>
          <a:p>
            <a:r>
              <a:rPr lang="en-US" sz="3200" b="0" dirty="0">
                <a:solidFill>
                  <a:srgbClr val="002776"/>
                </a:solidFill>
                <a:latin typeface="Helvetica" pitchFamily="2" charset="0"/>
                <a:cs typeface="Calibri" panose="020F0502020204030204" pitchFamily="34" charset="0"/>
              </a:rPr>
              <a:t>Calgary, Alberta</a:t>
            </a:r>
          </a:p>
          <a:p>
            <a:endParaRPr lang="en-US" sz="3200" i="1" dirty="0">
              <a:solidFill>
                <a:schemeClr val="tx2"/>
              </a:solidFill>
              <a:latin typeface="Times New Roman" panose="02020603050405020304" pitchFamily="18" charset="0"/>
              <a:cs typeface="Times New Roman" panose="02020603050405020304" pitchFamily="18"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72C254D8-BBD7-9FB9-F5E3-853662F5E566}"/>
              </a:ext>
            </a:extLst>
          </p:cNvPr>
          <p:cNvSpPr txBox="1"/>
          <p:nvPr/>
        </p:nvSpPr>
        <p:spPr>
          <a:xfrm>
            <a:off x="592667" y="6739467"/>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DB61D142-A261-E757-F8D2-6A0A5F96E1B5}"/>
              </a:ext>
            </a:extLst>
          </p:cNvPr>
          <p:cNvSpPr txBox="1"/>
          <p:nvPr/>
        </p:nvSpPr>
        <p:spPr>
          <a:xfrm>
            <a:off x="2218267" y="6451600"/>
            <a:ext cx="457200" cy="5080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5" name="Round Single Corner Rectangle 4">
            <a:extLst>
              <a:ext uri="{FF2B5EF4-FFF2-40B4-BE49-F238E27FC236}">
                <a16:creationId xmlns:a16="http://schemas.microsoft.com/office/drawing/2014/main" id="{2B266313-C338-ADFC-8B42-C51AE4A626BE}"/>
              </a:ext>
            </a:extLst>
          </p:cNvPr>
          <p:cNvSpPr/>
          <p:nvPr/>
        </p:nvSpPr>
        <p:spPr>
          <a:xfrm>
            <a:off x="733425" y="615514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988859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6" name="Title 1"/>
          <p:cNvSpPr txBox="1">
            <a:spLocks/>
          </p:cNvSpPr>
          <p:nvPr/>
        </p:nvSpPr>
        <p:spPr>
          <a:xfrm>
            <a:off x="681037" y="1021889"/>
            <a:ext cx="8199783" cy="929495"/>
          </a:xfrm>
          <a:prstGeom prst="rect">
            <a:avLst/>
          </a:prstGeom>
          <a:noFill/>
        </p:spPr>
        <p:txBody>
          <a:bodyPr vert="horz" lIns="91440" tIns="45720" rIns="91440" bIns="45720" rtlCol="0" anchor="ctr">
            <a:normAutofit fontScale="250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14400" dirty="0">
                <a:solidFill>
                  <a:schemeClr val="accent1"/>
                </a:solidFill>
                <a:latin typeface="Helvetica" pitchFamily="2" charset="0"/>
                <a:cs typeface="Calibri" panose="020F0502020204030204" pitchFamily="34" charset="0"/>
              </a:rPr>
              <a:t>JTBA Winter Summit</a:t>
            </a:r>
          </a:p>
          <a:p>
            <a:pPr marL="800100" lvl="1" indent="-342900">
              <a:spcAft>
                <a:spcPts val="200"/>
              </a:spcAft>
              <a:buFont typeface="Arial" panose="020B0604020202020204" pitchFamily="34" charset="0"/>
              <a:buChar char="•"/>
            </a:pPr>
            <a:endParaRPr lang="en-US" sz="2200" i="1" dirty="0">
              <a:solidFill>
                <a:schemeClr val="accent1"/>
              </a:solidFill>
              <a:latin typeface="Helvetica" pitchFamily="2" charset="0"/>
              <a:ea typeface="Palatino" pitchFamily="2" charset="77"/>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FC5BF5A-CDE5-7C3A-D59D-6468AE36761D}"/>
              </a:ext>
            </a:extLst>
          </p:cNvPr>
          <p:cNvSpPr txBox="1"/>
          <p:nvPr/>
        </p:nvSpPr>
        <p:spPr>
          <a:xfrm>
            <a:off x="669701" y="2756079"/>
            <a:ext cx="824248" cy="688974"/>
          </a:xfrm>
          <a:prstGeom prst="rect">
            <a:avLst/>
          </a:prstGeom>
        </p:spPr>
        <p:txBody>
          <a:bodyPr vert="horz" wrap="none" lIns="0" tIns="45720" rIns="0" bIns="45720" rtlCol="0" anchor="t">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7" name="TextBox 6">
            <a:extLst>
              <a:ext uri="{FF2B5EF4-FFF2-40B4-BE49-F238E27FC236}">
                <a16:creationId xmlns:a16="http://schemas.microsoft.com/office/drawing/2014/main" id="{F17CA16E-104D-BBEC-CF52-4A0B8449AE6F}"/>
              </a:ext>
            </a:extLst>
          </p:cNvPr>
          <p:cNvSpPr txBox="1"/>
          <p:nvPr/>
        </p:nvSpPr>
        <p:spPr>
          <a:xfrm>
            <a:off x="875763" y="285911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11" name="TextBox 10">
            <a:extLst>
              <a:ext uri="{FF2B5EF4-FFF2-40B4-BE49-F238E27FC236}">
                <a16:creationId xmlns:a16="http://schemas.microsoft.com/office/drawing/2014/main" id="{D50D72CD-6ED7-DE51-0FAC-08B4323C984C}"/>
              </a:ext>
            </a:extLst>
          </p:cNvPr>
          <p:cNvSpPr txBox="1"/>
          <p:nvPr/>
        </p:nvSpPr>
        <p:spPr>
          <a:xfrm>
            <a:off x="669701" y="1588066"/>
            <a:ext cx="8310866" cy="764312"/>
          </a:xfrm>
          <a:prstGeom prst="rect">
            <a:avLst/>
          </a:prstGeom>
          <a:noFill/>
        </p:spPr>
        <p:txBody>
          <a:bodyPr wrap="square">
            <a:spAutoFit/>
          </a:bodyPr>
          <a:lstStyle/>
          <a:p>
            <a:pPr lvl="1">
              <a:spcAft>
                <a:spcPts val="200"/>
              </a:spcAft>
            </a:pPr>
            <a:r>
              <a:rPr lang="en-US" sz="2000" dirty="0">
                <a:solidFill>
                  <a:schemeClr val="tx2"/>
                </a:solidFill>
                <a:latin typeface="Helvetica" pitchFamily="2" charset="0"/>
                <a:ea typeface="Palatino" pitchFamily="2" charset="77"/>
                <a:cs typeface="Calibri" panose="020F0502020204030204" pitchFamily="34" charset="0"/>
              </a:rPr>
              <a:t>January 31 – February 1, 2023- Vancouver, BC &amp; Lummi Nation</a:t>
            </a:r>
            <a:endParaRPr lang="en-US" sz="800" dirty="0">
              <a:solidFill>
                <a:schemeClr val="tx2"/>
              </a:solidFill>
              <a:latin typeface="Helvetica" pitchFamily="2" charset="0"/>
              <a:ea typeface="Palatino" pitchFamily="2" charset="77"/>
              <a:cs typeface="Calibri" panose="020F0502020204030204" pitchFamily="34" charset="0"/>
            </a:endParaRPr>
          </a:p>
          <a:p>
            <a:pPr lvl="1">
              <a:spcAft>
                <a:spcPts val="200"/>
              </a:spcAft>
            </a:pPr>
            <a:endParaRPr lang="en-US" sz="2200" dirty="0">
              <a:latin typeface="Calibri" panose="020F0502020204030204" pitchFamily="34" charset="0"/>
              <a:ea typeface="Palatino" pitchFamily="2" charset="77"/>
              <a:cs typeface="Calibri" panose="020F0502020204030204" pitchFamily="34" charset="0"/>
            </a:endParaRPr>
          </a:p>
        </p:txBody>
      </p:sp>
      <p:sp>
        <p:nvSpPr>
          <p:cNvPr id="12" name="Round Single Corner Rectangle 11">
            <a:extLst>
              <a:ext uri="{FF2B5EF4-FFF2-40B4-BE49-F238E27FC236}">
                <a16:creationId xmlns:a16="http://schemas.microsoft.com/office/drawing/2014/main" id="{054C8083-8532-51A2-77EB-2AE261FA5BA7}"/>
              </a:ext>
            </a:extLst>
          </p:cNvPr>
          <p:cNvSpPr/>
          <p:nvPr/>
        </p:nvSpPr>
        <p:spPr>
          <a:xfrm>
            <a:off x="669701" y="613941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5" name="Picture 4" descr="A group of people sitting at tables in a room&#10;&#10;Description automatically generated">
            <a:extLst>
              <a:ext uri="{FF2B5EF4-FFF2-40B4-BE49-F238E27FC236}">
                <a16:creationId xmlns:a16="http://schemas.microsoft.com/office/drawing/2014/main" id="{225C642E-85A5-DD5E-E778-AE12C7465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808" y="3501567"/>
            <a:ext cx="4559596" cy="3419697"/>
          </a:xfrm>
          <a:prstGeom prst="rect">
            <a:avLst/>
          </a:prstGeom>
        </p:spPr>
      </p:pic>
      <p:pic>
        <p:nvPicPr>
          <p:cNvPr id="13" name="Picture 12" descr="A group of people sitting at tables&#10;&#10;Description automatically generated">
            <a:extLst>
              <a:ext uri="{FF2B5EF4-FFF2-40B4-BE49-F238E27FC236}">
                <a16:creationId xmlns:a16="http://schemas.microsoft.com/office/drawing/2014/main" id="{342777C3-183B-5E2C-8221-CC05DCA76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2" y="3212883"/>
            <a:ext cx="4588942" cy="3645117"/>
          </a:xfrm>
          <a:prstGeom prst="rect">
            <a:avLst/>
          </a:prstGeom>
        </p:spPr>
      </p:pic>
      <p:pic>
        <p:nvPicPr>
          <p:cNvPr id="16" name="Picture 15" descr="A person standing at a podium&#10;&#10;Description automatically generated">
            <a:extLst>
              <a:ext uri="{FF2B5EF4-FFF2-40B4-BE49-F238E27FC236}">
                <a16:creationId xmlns:a16="http://schemas.microsoft.com/office/drawing/2014/main" id="{41F021CC-039E-8B94-2450-330F12FEBD0D}"/>
              </a:ext>
            </a:extLst>
          </p:cNvPr>
          <p:cNvPicPr>
            <a:picLocks noChangeAspect="1"/>
          </p:cNvPicPr>
          <p:nvPr/>
        </p:nvPicPr>
        <p:blipFill rotWithShape="1">
          <a:blip r:embed="rId5">
            <a:extLst>
              <a:ext uri="{28A0092B-C50C-407E-A947-70E740481C1C}">
                <a14:useLocalDpi xmlns:a14="http://schemas.microsoft.com/office/drawing/2010/main" val="0"/>
              </a:ext>
            </a:extLst>
          </a:blip>
          <a:srcRect l="39178" t="29290" r="24135" b="25538"/>
          <a:stretch/>
        </p:blipFill>
        <p:spPr>
          <a:xfrm rot="5400000">
            <a:off x="6766033" y="2092503"/>
            <a:ext cx="2388941" cy="2279800"/>
          </a:xfrm>
          <a:prstGeom prst="rect">
            <a:avLst/>
          </a:prstGeom>
        </p:spPr>
      </p:pic>
      <p:pic>
        <p:nvPicPr>
          <p:cNvPr id="18" name="Picture 17" descr="A group of people posing for a photo&#10;&#10;Description automatically generated">
            <a:extLst>
              <a:ext uri="{FF2B5EF4-FFF2-40B4-BE49-F238E27FC236}">
                <a16:creationId xmlns:a16="http://schemas.microsoft.com/office/drawing/2014/main" id="{F41A6DF8-6689-6916-BFF5-F6E674C7E2DC}"/>
              </a:ext>
            </a:extLst>
          </p:cNvPr>
          <p:cNvPicPr>
            <a:picLocks noChangeAspect="1"/>
          </p:cNvPicPr>
          <p:nvPr/>
        </p:nvPicPr>
        <p:blipFill rotWithShape="1">
          <a:blip r:embed="rId6">
            <a:extLst>
              <a:ext uri="{28A0092B-C50C-407E-A947-70E740481C1C}">
                <a14:useLocalDpi xmlns:a14="http://schemas.microsoft.com/office/drawing/2010/main" val="0"/>
              </a:ext>
            </a:extLst>
          </a:blip>
          <a:srcRect l="5672" t="38547" r="6193" b="20472"/>
          <a:stretch/>
        </p:blipFill>
        <p:spPr>
          <a:xfrm>
            <a:off x="-29645" y="2030020"/>
            <a:ext cx="6850251" cy="2388941"/>
          </a:xfrm>
          <a:prstGeom prst="rect">
            <a:avLst/>
          </a:prstGeom>
        </p:spPr>
      </p:pic>
      <p:sp>
        <p:nvSpPr>
          <p:cNvPr id="19" name="TextBox 18">
            <a:extLst>
              <a:ext uri="{FF2B5EF4-FFF2-40B4-BE49-F238E27FC236}">
                <a16:creationId xmlns:a16="http://schemas.microsoft.com/office/drawing/2014/main" id="{7DD96F7D-8E51-1FC6-00ED-0D4001967B8D}"/>
              </a:ext>
            </a:extLst>
          </p:cNvPr>
          <p:cNvSpPr txBox="1"/>
          <p:nvPr/>
        </p:nvSpPr>
        <p:spPr>
          <a:xfrm>
            <a:off x="1627322" y="7051729"/>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Tree>
    <p:extLst>
      <p:ext uri="{BB962C8B-B14F-4D97-AF65-F5344CB8AC3E}">
        <p14:creationId xmlns:p14="http://schemas.microsoft.com/office/powerpoint/2010/main" val="401614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136180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3600" dirty="0">
                <a:solidFill>
                  <a:srgbClr val="002776"/>
                </a:solidFill>
                <a:latin typeface="Helvetica" pitchFamily="2" charset="0"/>
                <a:cs typeface="Calibri" panose="020F0502020204030204" pitchFamily="34" charset="0"/>
              </a:rPr>
              <a:t>JTBA WEBSITE</a:t>
            </a:r>
          </a:p>
          <a:p>
            <a:pPr algn="ctr"/>
            <a:r>
              <a:rPr lang="en-US" sz="2300" dirty="0">
                <a:solidFill>
                  <a:schemeClr val="tx2"/>
                </a:solidFill>
                <a:latin typeface="Calibri" panose="020F0502020204030204" pitchFamily="34" charset="0"/>
                <a:cs typeface="Calibri" panose="020F0502020204030204" pitchFamily="34" charset="0"/>
                <a:hlinkClick r:id="rId3"/>
              </a:rPr>
              <a:t>https://www.jaytreatyborderalliance.com/</a:t>
            </a:r>
            <a:r>
              <a:rPr lang="en-US" sz="2300" dirty="0">
                <a:solidFill>
                  <a:schemeClr val="tx2"/>
                </a:solidFill>
                <a:latin typeface="Calibri" panose="020F0502020204030204" pitchFamily="34" charset="0"/>
                <a:cs typeface="Calibri" panose="020F0502020204030204" pitchFamily="34" charset="0"/>
              </a:rPr>
              <a:t> </a:t>
            </a:r>
            <a:br>
              <a:rPr lang="en-US" sz="1400" i="1" dirty="0">
                <a:solidFill>
                  <a:schemeClr val="tx2"/>
                </a:solidFill>
                <a:latin typeface="Times New Roman" panose="02020603050405020304" pitchFamily="18" charset="0"/>
                <a:cs typeface="Times New Roman" panose="02020603050405020304" pitchFamily="18" charset="0"/>
              </a:rPr>
            </a:br>
            <a:endParaRPr lang="en-US" sz="14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5" name="Picture 4"/>
          <p:cNvPicPr>
            <a:picLocks noChangeAspect="1"/>
          </p:cNvPicPr>
          <p:nvPr/>
        </p:nvPicPr>
        <p:blipFill>
          <a:blip r:embed="rId5"/>
          <a:stretch>
            <a:fillRect/>
          </a:stretch>
        </p:blipFill>
        <p:spPr>
          <a:xfrm>
            <a:off x="733425" y="2953516"/>
            <a:ext cx="3585734" cy="3512114"/>
          </a:xfrm>
          <a:prstGeom prst="rect">
            <a:avLst/>
          </a:prstGeom>
        </p:spPr>
      </p:pic>
      <p:pic>
        <p:nvPicPr>
          <p:cNvPr id="6" name="Picture 5"/>
          <p:cNvPicPr>
            <a:picLocks noChangeAspect="1"/>
          </p:cNvPicPr>
          <p:nvPr/>
        </p:nvPicPr>
        <p:blipFill>
          <a:blip r:embed="rId6"/>
          <a:stretch>
            <a:fillRect/>
          </a:stretch>
        </p:blipFill>
        <p:spPr>
          <a:xfrm>
            <a:off x="4437389" y="3087166"/>
            <a:ext cx="4068436" cy="3390364"/>
          </a:xfrm>
          <a:prstGeom prst="rect">
            <a:avLst/>
          </a:prstGeom>
        </p:spPr>
      </p:pic>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7" name="Picture 6" descr="A grey logo with a feather&#10;&#10;Description automatically generated">
            <a:extLst>
              <a:ext uri="{FF2B5EF4-FFF2-40B4-BE49-F238E27FC236}">
                <a16:creationId xmlns:a16="http://schemas.microsoft.com/office/drawing/2014/main" id="{A37DD247-62B3-2D80-0417-F55CB4A0F2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1619990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940859"/>
            <a:ext cx="8943584" cy="79509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3600" dirty="0">
                <a:solidFill>
                  <a:srgbClr val="002776"/>
                </a:solidFill>
                <a:latin typeface="Calibri" panose="020F0502020204030204" pitchFamily="34" charset="0"/>
                <a:cs typeface="Calibri" panose="020F0502020204030204" pitchFamily="34" charset="0"/>
              </a:rPr>
              <a:t>JTBA MEMBERSHIP</a:t>
            </a:r>
          </a:p>
          <a:p>
            <a:pPr algn="ctr"/>
            <a:endParaRPr lang="en-US" sz="14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extBox 9">
            <a:extLst>
              <a:ext uri="{FF2B5EF4-FFF2-40B4-BE49-F238E27FC236}">
                <a16:creationId xmlns:a16="http://schemas.microsoft.com/office/drawing/2014/main" id="{793E7359-94A6-1250-1B1D-B2A6C64422DD}"/>
              </a:ext>
            </a:extLst>
          </p:cNvPr>
          <p:cNvSpPr txBox="1"/>
          <p:nvPr/>
        </p:nvSpPr>
        <p:spPr>
          <a:xfrm>
            <a:off x="282633" y="2686973"/>
            <a:ext cx="8761159" cy="3477875"/>
          </a:xfrm>
          <a:prstGeom prst="rect">
            <a:avLst/>
          </a:prstGeom>
          <a:noFill/>
        </p:spPr>
        <p:txBody>
          <a:bodyPr wrap="square">
            <a:spAutoFit/>
          </a:bodyPr>
          <a:lstStyle/>
          <a:p>
            <a:r>
              <a:rPr lang="en-US" sz="2200" dirty="0">
                <a:solidFill>
                  <a:srgbClr val="002776"/>
                </a:solidFill>
                <a:latin typeface="Helvetica" pitchFamily="2" charset="0"/>
                <a:ea typeface="Palatino" pitchFamily="2" charset="77"/>
                <a:cs typeface="Calibri" panose="020F0502020204030204" pitchFamily="34" charset="0"/>
              </a:rPr>
              <a:t>The JTBA adopted by-laws in July 2023.</a:t>
            </a:r>
          </a:p>
          <a:p>
            <a:endParaRPr lang="en-US" sz="1200" dirty="0">
              <a:solidFill>
                <a:srgbClr val="002776"/>
              </a:solidFill>
              <a:latin typeface="Helvetica" pitchFamily="2" charset="0"/>
              <a:ea typeface="Palatino" pitchFamily="2" charset="77"/>
              <a:cs typeface="Calibri" panose="020F0502020204030204" pitchFamily="34" charset="0"/>
            </a:endParaRPr>
          </a:p>
          <a:p>
            <a:r>
              <a:rPr lang="en-US" sz="2200" b="1" dirty="0">
                <a:solidFill>
                  <a:srgbClr val="002776"/>
                </a:solidFill>
                <a:latin typeface="Helvetica" pitchFamily="2" charset="0"/>
                <a:ea typeface="Palatino" pitchFamily="2" charset="77"/>
                <a:cs typeface="Calibri" panose="020F0502020204030204" pitchFamily="34" charset="0"/>
              </a:rPr>
              <a:t>Three Tiers of Membership:</a:t>
            </a:r>
          </a:p>
          <a:p>
            <a:pPr marL="285750" indent="-285750">
              <a:buFont typeface="Arial" panose="020B0604020202020204" pitchFamily="34" charset="0"/>
              <a:buChar char="•"/>
            </a:pPr>
            <a:r>
              <a:rPr lang="en-US" sz="2200" b="1" dirty="0">
                <a:solidFill>
                  <a:srgbClr val="002776"/>
                </a:solidFill>
                <a:latin typeface="Helvetica" pitchFamily="2" charset="0"/>
                <a:ea typeface="Palatino" pitchFamily="2" charset="77"/>
                <a:cs typeface="Calibri" panose="020F0502020204030204" pitchFamily="34" charset="0"/>
              </a:rPr>
              <a:t>Co-Chairs </a:t>
            </a:r>
            <a:r>
              <a:rPr lang="en-US" sz="2000" dirty="0">
                <a:solidFill>
                  <a:srgbClr val="002776"/>
                </a:solidFill>
                <a:latin typeface="Helvetica" pitchFamily="2" charset="0"/>
                <a:ea typeface="Palatino" pitchFamily="2" charset="77"/>
                <a:cs typeface="Calibri" panose="020F0502020204030204" pitchFamily="34" charset="0"/>
              </a:rPr>
              <a:t>(two Canada-based &amp; two U.S.-based)</a:t>
            </a:r>
          </a:p>
          <a:p>
            <a:pPr marL="285750" indent="-285750">
              <a:buFont typeface="Arial" panose="020B0604020202020204" pitchFamily="34" charset="0"/>
              <a:buChar char="•"/>
            </a:pPr>
            <a:r>
              <a:rPr lang="en-US" sz="2200" b="1" dirty="0">
                <a:solidFill>
                  <a:srgbClr val="002776"/>
                </a:solidFill>
                <a:latin typeface="Helvetica" pitchFamily="2" charset="0"/>
                <a:ea typeface="Palatino" pitchFamily="2" charset="77"/>
                <a:cs typeface="Calibri" panose="020F0502020204030204" pitchFamily="34" charset="0"/>
              </a:rPr>
              <a:t>Executive Committee</a:t>
            </a:r>
            <a:r>
              <a:rPr lang="en-US" sz="2200" dirty="0">
                <a:solidFill>
                  <a:srgbClr val="002776"/>
                </a:solidFill>
                <a:latin typeface="Helvetica" pitchFamily="2" charset="0"/>
                <a:ea typeface="Palatino" pitchFamily="2" charset="77"/>
                <a:cs typeface="Calibri" panose="020F0502020204030204" pitchFamily="34" charset="0"/>
              </a:rPr>
              <a:t> </a:t>
            </a:r>
            <a:r>
              <a:rPr lang="en-US" sz="2000" dirty="0">
                <a:solidFill>
                  <a:srgbClr val="002776"/>
                </a:solidFill>
                <a:latin typeface="Helvetica" pitchFamily="2" charset="0"/>
                <a:ea typeface="Palatino" pitchFamily="2" charset="77"/>
                <a:cs typeface="Calibri" panose="020F0502020204030204" pitchFamily="34" charset="0"/>
              </a:rPr>
              <a:t>(open to any First Nation or Federally-recognized Tribe)</a:t>
            </a:r>
          </a:p>
          <a:p>
            <a:pPr marL="285750" indent="-285750">
              <a:buFont typeface="Arial" panose="020B0604020202020204" pitchFamily="34" charset="0"/>
              <a:buChar char="•"/>
            </a:pPr>
            <a:r>
              <a:rPr lang="en-US" sz="2200" b="1" dirty="0">
                <a:solidFill>
                  <a:srgbClr val="002776"/>
                </a:solidFill>
                <a:latin typeface="Helvetica" pitchFamily="2" charset="0"/>
                <a:ea typeface="Palatino" pitchFamily="2" charset="77"/>
                <a:cs typeface="Calibri" panose="020F0502020204030204" pitchFamily="34" charset="0"/>
              </a:rPr>
              <a:t>General Membership </a:t>
            </a:r>
            <a:r>
              <a:rPr lang="en-US" sz="2000" dirty="0">
                <a:solidFill>
                  <a:srgbClr val="002776"/>
                </a:solidFill>
                <a:latin typeface="Helvetica" pitchFamily="2" charset="0"/>
                <a:ea typeface="Palatino" pitchFamily="2" charset="77"/>
                <a:cs typeface="Calibri" panose="020F0502020204030204" pitchFamily="34" charset="0"/>
              </a:rPr>
              <a:t>(open to any person or stake holder)</a:t>
            </a:r>
          </a:p>
          <a:p>
            <a:endParaRPr lang="en-US" sz="1200" dirty="0">
              <a:solidFill>
                <a:srgbClr val="002776"/>
              </a:solidFill>
              <a:latin typeface="Helvetica" pitchFamily="2" charset="0"/>
              <a:ea typeface="Palatino" pitchFamily="2" charset="77"/>
              <a:cs typeface="Calibri" panose="020F0502020204030204" pitchFamily="34" charset="0"/>
            </a:endParaRPr>
          </a:p>
          <a:p>
            <a:r>
              <a:rPr lang="en-US" sz="2200" b="1" dirty="0">
                <a:solidFill>
                  <a:srgbClr val="002776"/>
                </a:solidFill>
                <a:latin typeface="Helvetica" pitchFamily="2" charset="0"/>
                <a:ea typeface="Palatino" pitchFamily="2" charset="77"/>
                <a:cs typeface="Calibri" panose="020F0502020204030204" pitchFamily="34" charset="0"/>
              </a:rPr>
              <a:t>Membership Dues</a:t>
            </a:r>
            <a:r>
              <a:rPr lang="en-US" sz="2200" dirty="0">
                <a:solidFill>
                  <a:srgbClr val="002776"/>
                </a:solidFill>
                <a:latin typeface="Helvetica" pitchFamily="2" charset="0"/>
                <a:ea typeface="Palatino" pitchFamily="2" charset="77"/>
                <a:cs typeface="Calibri" panose="020F0502020204030204" pitchFamily="34" charset="0"/>
              </a:rPr>
              <a:t>:</a:t>
            </a:r>
          </a:p>
          <a:p>
            <a:pPr marL="285750" indent="-285750">
              <a:buFont typeface="Arial" panose="020B0604020202020204" pitchFamily="34" charset="0"/>
              <a:buChar char="•"/>
            </a:pPr>
            <a:r>
              <a:rPr lang="en-US" sz="2200" dirty="0">
                <a:solidFill>
                  <a:srgbClr val="002776"/>
                </a:solidFill>
                <a:latin typeface="Helvetica" pitchFamily="2" charset="0"/>
                <a:ea typeface="Palatino" pitchFamily="2" charset="77"/>
                <a:cs typeface="Calibri" panose="020F0502020204030204" pitchFamily="34" charset="0"/>
              </a:rPr>
              <a:t>Co-Chairs and Executive Committee Members…… $5,000 USD</a:t>
            </a:r>
          </a:p>
          <a:p>
            <a:pPr marL="285750" indent="-285750">
              <a:buFont typeface="Arial" panose="020B0604020202020204" pitchFamily="34" charset="0"/>
              <a:buChar char="•"/>
            </a:pPr>
            <a:r>
              <a:rPr lang="en-US" sz="2200" dirty="0">
                <a:solidFill>
                  <a:srgbClr val="002776"/>
                </a:solidFill>
                <a:latin typeface="Helvetica" pitchFamily="2" charset="0"/>
                <a:ea typeface="Palatino" pitchFamily="2" charset="77"/>
                <a:cs typeface="Calibri" panose="020F0502020204030204" pitchFamily="34" charset="0"/>
              </a:rPr>
              <a:t>General Members…………………………….………..$0 USD</a:t>
            </a:r>
          </a:p>
        </p:txBody>
      </p:sp>
      <p:pic>
        <p:nvPicPr>
          <p:cNvPr id="13" name="Picture 12" descr="A grey logo with a feather&#10;&#10;Description automatically generated">
            <a:extLst>
              <a:ext uri="{FF2B5EF4-FFF2-40B4-BE49-F238E27FC236}">
                <a16:creationId xmlns:a16="http://schemas.microsoft.com/office/drawing/2014/main" id="{9EEDF709-365E-F044-E3CA-CA66BAB21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6199066"/>
            <a:ext cx="1227801" cy="594630"/>
          </a:xfrm>
          <a:prstGeom prst="rect">
            <a:avLst/>
          </a:prstGeom>
        </p:spPr>
      </p:pic>
    </p:spTree>
    <p:extLst>
      <p:ext uri="{BB962C8B-B14F-4D97-AF65-F5344CB8AC3E}">
        <p14:creationId xmlns:p14="http://schemas.microsoft.com/office/powerpoint/2010/main" val="4157298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940858"/>
            <a:ext cx="8943584" cy="1236109"/>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br>
              <a:rPr lang="en-US" sz="1400" i="1" dirty="0">
                <a:solidFill>
                  <a:schemeClr val="tx2"/>
                </a:solidFill>
                <a:latin typeface="Times New Roman" panose="02020603050405020304" pitchFamily="18" charset="0"/>
                <a:cs typeface="Times New Roman" panose="02020603050405020304" pitchFamily="18" charset="0"/>
              </a:rPr>
            </a:br>
            <a:endParaRPr lang="en-US" sz="14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6" name="Picture 5" descr="A group of logos and logos&#10;&#10;Description automatically generated">
            <a:extLst>
              <a:ext uri="{FF2B5EF4-FFF2-40B4-BE49-F238E27FC236}">
                <a16:creationId xmlns:a16="http://schemas.microsoft.com/office/drawing/2014/main" id="{A0BEE0BF-51FF-8BE1-B265-2DF500436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220" y="1902888"/>
            <a:ext cx="6388620" cy="4814235"/>
          </a:xfrm>
          <a:prstGeom prst="rect">
            <a:avLst/>
          </a:prstGeom>
        </p:spPr>
      </p:pic>
      <p:pic>
        <p:nvPicPr>
          <p:cNvPr id="7" name="Picture 6" descr="A grey logo with a feather&#10;&#10;Description automatically generated">
            <a:extLst>
              <a:ext uri="{FF2B5EF4-FFF2-40B4-BE49-F238E27FC236}">
                <a16:creationId xmlns:a16="http://schemas.microsoft.com/office/drawing/2014/main" id="{BB4B8CDE-85E6-8FE9-30D9-0DEB2EC47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668472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940858"/>
            <a:ext cx="8943584" cy="1236109"/>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3600" dirty="0">
                <a:solidFill>
                  <a:srgbClr val="002776"/>
                </a:solidFill>
                <a:latin typeface="Helvetica" pitchFamily="2" charset="0"/>
                <a:cs typeface="Calibri" panose="020F0502020204030204" pitchFamily="34" charset="0"/>
              </a:rPr>
              <a:t>HOW TO JOIN</a:t>
            </a:r>
          </a:p>
          <a:p>
            <a:pPr algn="ctr"/>
            <a:br>
              <a:rPr lang="en-US" sz="1400" i="1" dirty="0">
                <a:solidFill>
                  <a:schemeClr val="tx2"/>
                </a:solidFill>
                <a:latin typeface="Times New Roman" panose="02020603050405020304" pitchFamily="18" charset="0"/>
                <a:cs typeface="Times New Roman" panose="02020603050405020304" pitchFamily="18" charset="0"/>
              </a:rPr>
            </a:br>
            <a:endParaRPr lang="en-US" sz="14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extBox 9">
            <a:extLst>
              <a:ext uri="{FF2B5EF4-FFF2-40B4-BE49-F238E27FC236}">
                <a16:creationId xmlns:a16="http://schemas.microsoft.com/office/drawing/2014/main" id="{793E7359-94A6-1250-1B1D-B2A6C64422DD}"/>
              </a:ext>
            </a:extLst>
          </p:cNvPr>
          <p:cNvSpPr txBox="1"/>
          <p:nvPr/>
        </p:nvSpPr>
        <p:spPr>
          <a:xfrm>
            <a:off x="100208" y="2735955"/>
            <a:ext cx="9078810" cy="3177793"/>
          </a:xfrm>
          <a:prstGeom prst="rect">
            <a:avLst/>
          </a:prstGeom>
          <a:noFill/>
        </p:spPr>
        <p:txBody>
          <a:bodyPr wrap="square">
            <a:spAutoFit/>
          </a:bodyPr>
          <a:lstStyle/>
          <a:p>
            <a:pPr marL="457200" indent="-457200" algn="l">
              <a:buFont typeface="+mj-lt"/>
              <a:buAutoNum type="arabicPeriod"/>
            </a:pPr>
            <a:r>
              <a:rPr lang="en-US" sz="2400" b="1" i="0" u="none" strike="noStrike" dirty="0">
                <a:solidFill>
                  <a:srgbClr val="002776"/>
                </a:solidFill>
                <a:effectLst/>
                <a:latin typeface="Helvetica" pitchFamily="2" charset="0"/>
              </a:rPr>
              <a:t>Submit a signed resolution authorizing your Tribal Nation to join the JTBA.</a:t>
            </a:r>
          </a:p>
          <a:p>
            <a:pPr marL="742950" lvl="1" indent="-285750">
              <a:spcAft>
                <a:spcPts val="300"/>
              </a:spcAft>
              <a:buFont typeface="Arial" panose="020B0604020202020204" pitchFamily="34" charset="0"/>
              <a:buChar char="•"/>
            </a:pPr>
            <a:r>
              <a:rPr lang="en-US" dirty="0">
                <a:solidFill>
                  <a:srgbClr val="002776"/>
                </a:solidFill>
                <a:latin typeface="Helvetica" pitchFamily="2" charset="0"/>
              </a:rPr>
              <a:t>A template resolution is available on the JTBA website.</a:t>
            </a:r>
          </a:p>
          <a:p>
            <a:pPr marL="742950" lvl="1" indent="-285750">
              <a:buFont typeface="Arial" panose="020B0604020202020204" pitchFamily="34" charset="0"/>
              <a:buChar char="•"/>
            </a:pPr>
            <a:r>
              <a:rPr lang="en-US" dirty="0">
                <a:solidFill>
                  <a:srgbClr val="002776"/>
                </a:solidFill>
                <a:latin typeface="Helvetica" pitchFamily="2" charset="0"/>
              </a:rPr>
              <a:t>Resolutions can be submitted on the JTBA website under the “About” section.</a:t>
            </a:r>
          </a:p>
          <a:p>
            <a:pPr lvl="1"/>
            <a:endParaRPr lang="en-US" sz="1200" dirty="0">
              <a:solidFill>
                <a:srgbClr val="002776"/>
              </a:solidFill>
              <a:latin typeface="Helvetica" pitchFamily="2" charset="0"/>
            </a:endParaRPr>
          </a:p>
          <a:p>
            <a:pPr marL="457200" indent="-457200">
              <a:buFont typeface="+mj-lt"/>
              <a:buAutoNum type="arabicPeriod"/>
            </a:pPr>
            <a:r>
              <a:rPr lang="en-US" sz="2400" b="1" dirty="0">
                <a:solidFill>
                  <a:srgbClr val="002776"/>
                </a:solidFill>
                <a:latin typeface="Helvetica" pitchFamily="2" charset="0"/>
              </a:rPr>
              <a:t>Submit Payment to the Kootenai Tribe of Idaho </a:t>
            </a:r>
            <a:r>
              <a:rPr lang="en-US" sz="1400" dirty="0">
                <a:solidFill>
                  <a:srgbClr val="002776"/>
                </a:solidFill>
                <a:latin typeface="Helvetica" pitchFamily="2" charset="0"/>
              </a:rPr>
              <a:t>(JTBA Treasurer)</a:t>
            </a:r>
          </a:p>
          <a:p>
            <a:r>
              <a:rPr lang="en-US" sz="2400" b="1" dirty="0">
                <a:solidFill>
                  <a:srgbClr val="002776"/>
                </a:solidFill>
                <a:latin typeface="Helvetica" pitchFamily="2" charset="0"/>
              </a:rPr>
              <a:t> 	</a:t>
            </a:r>
            <a:r>
              <a:rPr lang="en-US" dirty="0">
                <a:solidFill>
                  <a:srgbClr val="002776"/>
                </a:solidFill>
                <a:latin typeface="Helvetica" pitchFamily="2" charset="0"/>
              </a:rPr>
              <a:t>Checks payable and mailed to:</a:t>
            </a:r>
          </a:p>
          <a:p>
            <a:pPr lvl="2"/>
            <a:r>
              <a:rPr lang="en-US" dirty="0">
                <a:solidFill>
                  <a:srgbClr val="002776"/>
                </a:solidFill>
                <a:latin typeface="Helvetica" pitchFamily="2" charset="0"/>
              </a:rPr>
              <a:t>	Kootenai Tribe of Idaho</a:t>
            </a:r>
          </a:p>
          <a:p>
            <a:pPr lvl="2"/>
            <a:r>
              <a:rPr lang="en-US" dirty="0">
                <a:solidFill>
                  <a:srgbClr val="002776"/>
                </a:solidFill>
                <a:latin typeface="Helvetica" pitchFamily="2" charset="0"/>
              </a:rPr>
              <a:t>	PO Box 1269</a:t>
            </a:r>
          </a:p>
          <a:p>
            <a:pPr lvl="2"/>
            <a:r>
              <a:rPr lang="en-US" dirty="0">
                <a:solidFill>
                  <a:srgbClr val="002776"/>
                </a:solidFill>
                <a:latin typeface="Helvetica" pitchFamily="2" charset="0"/>
              </a:rPr>
              <a:t>	Bonners Ferry, Idaho 83805</a:t>
            </a:r>
          </a:p>
        </p:txBody>
      </p:sp>
      <p:pic>
        <p:nvPicPr>
          <p:cNvPr id="5" name="Picture 4" descr="A grey logo with a feather&#10;&#10;Description automatically generated">
            <a:extLst>
              <a:ext uri="{FF2B5EF4-FFF2-40B4-BE49-F238E27FC236}">
                <a16:creationId xmlns:a16="http://schemas.microsoft.com/office/drawing/2014/main" id="{EB869FE4-A42D-4FC3-62AD-B8FDC5E27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2780306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itle 1">
            <a:extLst>
              <a:ext uri="{FF2B5EF4-FFF2-40B4-BE49-F238E27FC236}">
                <a16:creationId xmlns:a16="http://schemas.microsoft.com/office/drawing/2014/main" id="{B9E6A988-429A-B547-9BD8-CA5A94290E80}"/>
              </a:ext>
            </a:extLst>
          </p:cNvPr>
          <p:cNvSpPr txBox="1">
            <a:spLocks/>
          </p:cNvSpPr>
          <p:nvPr/>
        </p:nvSpPr>
        <p:spPr>
          <a:xfrm>
            <a:off x="101600" y="2027645"/>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CA26BA85-F0B3-7009-D50C-54FB0E966875}"/>
              </a:ext>
            </a:extLst>
          </p:cNvPr>
          <p:cNvSpPr txBox="1">
            <a:spLocks/>
          </p:cNvSpPr>
          <p:nvPr/>
        </p:nvSpPr>
        <p:spPr>
          <a:xfrm>
            <a:off x="254000" y="2180045"/>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pPr algn="ctr">
              <a:spcBef>
                <a:spcPts val="600"/>
              </a:spcBef>
            </a:pPr>
            <a:r>
              <a:rPr lang="en-US" sz="6600" dirty="0">
                <a:solidFill>
                  <a:srgbClr val="002776"/>
                </a:solidFill>
                <a:latin typeface="Calibri" panose="020F0502020204030204" pitchFamily="34" charset="0"/>
                <a:ea typeface="Palatino" pitchFamily="2" charset="77"/>
                <a:cs typeface="Calibri" panose="020F0502020204030204" pitchFamily="34" charset="0"/>
              </a:rPr>
              <a:t>Tribal Border Crossing Parity Act</a:t>
            </a:r>
            <a:endParaRPr lang="en-US" sz="6600" dirty="0">
              <a:solidFill>
                <a:srgbClr val="FF0000"/>
              </a:solidFill>
              <a:latin typeface="Calibri" panose="020F0502020204030204" pitchFamily="34" charset="0"/>
              <a:ea typeface="Palatino" pitchFamily="2" charset="77"/>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41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itle 1">
            <a:extLst>
              <a:ext uri="{FF2B5EF4-FFF2-40B4-BE49-F238E27FC236}">
                <a16:creationId xmlns:a16="http://schemas.microsoft.com/office/drawing/2014/main" id="{B9E6A988-429A-B547-9BD8-CA5A94290E80}"/>
              </a:ext>
            </a:extLst>
          </p:cNvPr>
          <p:cNvSpPr txBox="1">
            <a:spLocks/>
          </p:cNvSpPr>
          <p:nvPr/>
        </p:nvSpPr>
        <p:spPr>
          <a:xfrm>
            <a:off x="101600" y="2027645"/>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CA26BA85-F0B3-7009-D50C-54FB0E966875}"/>
              </a:ext>
            </a:extLst>
          </p:cNvPr>
          <p:cNvSpPr txBox="1">
            <a:spLocks/>
          </p:cNvSpPr>
          <p:nvPr/>
        </p:nvSpPr>
        <p:spPr>
          <a:xfrm>
            <a:off x="254000" y="1901952"/>
            <a:ext cx="8661400" cy="4613209"/>
          </a:xfrm>
          <a:prstGeom prst="rect">
            <a:avLst/>
          </a:prstGeom>
          <a:noFill/>
        </p:spPr>
        <p:txBody>
          <a:bodyPr vert="horz" lIns="91440" tIns="45720" rIns="91440" bIns="45720" rtlCol="0" anchor="ctr">
            <a:normAutofit fontScale="85000" lnSpcReduction="1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marL="342900" marR="0" lvl="0"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4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Canadian Indians have significant privileges under American immigration law. </a:t>
            </a:r>
          </a:p>
          <a:p>
            <a:pPr marL="342900" marR="0" lvl="0"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4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They do not need an immigration visa to enter the United States. </a:t>
            </a:r>
            <a:r>
              <a:rPr kumimoji="0" lang="en-US" sz="19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22 C.F.R. § 42.1(f)</a:t>
            </a:r>
            <a:endParaRPr kumimoji="0" lang="en-US" sz="24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endParaRPr>
          </a:p>
          <a:p>
            <a:pPr marL="342900" marR="0" lvl="0"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4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They are lawful permanent residents simply by residing in the United States. </a:t>
            </a:r>
            <a:r>
              <a:rPr kumimoji="0" lang="en-US" sz="19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8 C.F.R. § 289.2</a:t>
            </a:r>
          </a:p>
          <a:p>
            <a:pPr marL="342900" marR="0" lvl="0"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4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They cannot be deported for any reason. </a:t>
            </a:r>
            <a:r>
              <a:rPr kumimoji="0" lang="en-US" sz="1900" b="0" i="1"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Matter of </a:t>
            </a:r>
            <a:r>
              <a:rPr kumimoji="0" lang="en-US" sz="1900" b="0" i="1" u="none" strike="noStrike" kern="1200" cap="none" normalizeH="0" noProof="0" dirty="0" err="1">
                <a:ln>
                  <a:noFill/>
                </a:ln>
                <a:solidFill>
                  <a:srgbClr val="002776"/>
                </a:solidFill>
                <a:effectLst/>
                <a:uLnTx/>
                <a:uFillTx/>
                <a:latin typeface="Helvetica" pitchFamily="2" charset="0"/>
                <a:ea typeface="Palatino" pitchFamily="2" charset="77"/>
                <a:cs typeface="Calibri" panose="020F0502020204030204" pitchFamily="34" charset="0"/>
              </a:rPr>
              <a:t>Yellowquill</a:t>
            </a:r>
            <a:r>
              <a:rPr kumimoji="0" lang="en-US" sz="19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 16 I. &amp; N. Dec. 576, 578 (B.I.A. 1978)</a:t>
            </a:r>
          </a:p>
          <a:p>
            <a:pPr marL="342900" marR="0" lvl="0"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400" b="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 They can work in the United States and can also receive public benefits under certain circumstances.</a:t>
            </a:r>
          </a:p>
          <a:p>
            <a:pPr marL="342900" marR="0" lvl="0"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400" i="0" u="none" strike="noStrike" kern="1200" cap="none" normalizeH="0" noProof="0" dirty="0">
                <a:ln>
                  <a:noFill/>
                </a:ln>
                <a:solidFill>
                  <a:srgbClr val="002776"/>
                </a:solidFill>
                <a:effectLst/>
                <a:uLnTx/>
                <a:uFillTx/>
                <a:latin typeface="Helvetica" pitchFamily="2" charset="0"/>
                <a:ea typeface="Palatino" pitchFamily="2" charset="77"/>
                <a:cs typeface="Calibri" panose="020F0502020204030204" pitchFamily="34" charset="0"/>
              </a:rPr>
              <a:t>But these privileges apply only to “persons who possess at least 50 per centum </a:t>
            </a:r>
            <a:r>
              <a:rPr kumimoji="0" lang="en-US" sz="240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of blood of the American Indian race.” </a:t>
            </a:r>
            <a:r>
              <a:rPr kumimoji="0" lang="en-US" sz="190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8 U.S.C. § 1359.</a:t>
            </a:r>
            <a:endParaRPr kumimoji="0" lang="en-US" sz="240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endParaRPr>
          </a:p>
        </p:txBody>
      </p:sp>
    </p:spTree>
    <p:extLst>
      <p:ext uri="{BB962C8B-B14F-4D97-AF65-F5344CB8AC3E}">
        <p14:creationId xmlns:p14="http://schemas.microsoft.com/office/powerpoint/2010/main" val="4260685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itle 1">
            <a:extLst>
              <a:ext uri="{FF2B5EF4-FFF2-40B4-BE49-F238E27FC236}">
                <a16:creationId xmlns:a16="http://schemas.microsoft.com/office/drawing/2014/main" id="{B9E6A988-429A-B547-9BD8-CA5A94290E80}"/>
              </a:ext>
            </a:extLst>
          </p:cNvPr>
          <p:cNvSpPr txBox="1">
            <a:spLocks/>
          </p:cNvSpPr>
          <p:nvPr/>
        </p:nvSpPr>
        <p:spPr>
          <a:xfrm>
            <a:off x="101600" y="1815165"/>
            <a:ext cx="8940800" cy="469999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CA26BA85-F0B3-7009-D50C-54FB0E966875}"/>
              </a:ext>
            </a:extLst>
          </p:cNvPr>
          <p:cNvSpPr txBox="1">
            <a:spLocks/>
          </p:cNvSpPr>
          <p:nvPr/>
        </p:nvSpPr>
        <p:spPr>
          <a:xfrm>
            <a:off x="254000" y="1815165"/>
            <a:ext cx="8661400" cy="485239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Helvetica" pitchFamily="2" charset="0"/>
              <a:cs typeface="Calibri" panose="020F050202020403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5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6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ARTICLE </a:t>
            </a:r>
            <a:r>
              <a:rPr lang="en-US" sz="3600" dirty="0">
                <a:solidFill>
                  <a:srgbClr val="002776"/>
                </a:solidFill>
                <a:latin typeface="Helvetica" pitchFamily="2" charset="0"/>
                <a:ea typeface="Palatino" pitchFamily="2" charset="77"/>
                <a:cs typeface="+mn-cs"/>
              </a:rPr>
              <a:t>III OF THE JAY TREATY</a:t>
            </a:r>
            <a:endParaRPr kumimoji="0" lang="en-US" sz="3600" i="0" u="none" strike="noStrike" kern="1200" cap="none" spc="0" normalizeH="0" baseline="0" noProof="0" dirty="0">
              <a:ln>
                <a:noFill/>
              </a:ln>
              <a:solidFill>
                <a:srgbClr val="002776"/>
              </a:solidFill>
              <a:effectLst/>
              <a:uLnTx/>
              <a:uFillTx/>
              <a:latin typeface="Helvetica" pitchFamily="2" charset="0"/>
              <a:ea typeface="Palatino" pitchFamily="2" charset="77"/>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The Jay Treaty, signed in 1794 between the United States and Great Britain, recognized the right of Indians to move freely across the U.S.-Canadian border.</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sym typeface="Calibri"/>
              </a:rPr>
              <a:t>Article III: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sym typeface="Calibri"/>
              </a:rPr>
              <a:t> "[</a:t>
            </a:r>
            <a:r>
              <a:rPr kumimoji="0" lang="en-US" sz="2400" b="0" i="0" u="none" strike="noStrike" kern="1200" cap="none" spc="0" normalizeH="0" baseline="0" noProof="0" dirty="0" err="1">
                <a:ln>
                  <a:noFill/>
                </a:ln>
                <a:solidFill>
                  <a:srgbClr val="002776"/>
                </a:solidFill>
                <a:effectLst/>
                <a:uLnTx/>
                <a:uFillTx/>
                <a:latin typeface="Helvetica" pitchFamily="2" charset="0"/>
                <a:ea typeface="Palatino" pitchFamily="2" charset="77"/>
                <a:cs typeface="Calibri" panose="020F0502020204030204" pitchFamily="34" charset="0"/>
                <a:sym typeface="Calibri"/>
              </a:rPr>
              <a:t>i</a:t>
            </a:r>
            <a:r>
              <a:rPr kumimoji="0" lang="en-US" sz="24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sym typeface="Calibri"/>
              </a:rPr>
              <a:t>]t is agreed, that . . . the Indians dwelling on either side of the [U.S.-Canadian border], freely to pass and repass, by land or inland navigation into the respective territories and countries of the two parties on the continent of America."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776"/>
              </a:solidFill>
              <a:effectLst/>
              <a:uLnTx/>
              <a:uFillTx/>
              <a:latin typeface="Calibri" panose="020F0502020204030204" pitchFamily="34" charset="0"/>
              <a:ea typeface="Palatino" pitchFamily="2" charset="77"/>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pic>
        <p:nvPicPr>
          <p:cNvPr id="5" name="Picture 4" descr="A grey logo with a feather&#10;&#10;Description automatically generated">
            <a:extLst>
              <a:ext uri="{FF2B5EF4-FFF2-40B4-BE49-F238E27FC236}">
                <a16:creationId xmlns:a16="http://schemas.microsoft.com/office/drawing/2014/main" id="{819EBC00-E745-EC6F-80AD-2E845DD5F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1300804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itle 1">
            <a:extLst>
              <a:ext uri="{FF2B5EF4-FFF2-40B4-BE49-F238E27FC236}">
                <a16:creationId xmlns:a16="http://schemas.microsoft.com/office/drawing/2014/main" id="{B9E6A988-429A-B547-9BD8-CA5A94290E80}"/>
              </a:ext>
            </a:extLst>
          </p:cNvPr>
          <p:cNvSpPr txBox="1">
            <a:spLocks/>
          </p:cNvSpPr>
          <p:nvPr/>
        </p:nvSpPr>
        <p:spPr>
          <a:xfrm>
            <a:off x="101600" y="1777096"/>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CA26BA85-F0B3-7009-D50C-54FB0E966875}"/>
              </a:ext>
            </a:extLst>
          </p:cNvPr>
          <p:cNvSpPr txBox="1">
            <a:spLocks/>
          </p:cNvSpPr>
          <p:nvPr/>
        </p:nvSpPr>
        <p:spPr>
          <a:xfrm>
            <a:off x="101600" y="2180045"/>
            <a:ext cx="8813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Helvetica" pitchFamily="2" charset="0"/>
              <a:cs typeface="Calibri" panose="020F050202020403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lang="en-US" sz="3200" dirty="0">
                <a:solidFill>
                  <a:srgbClr val="002776"/>
                </a:solidFill>
                <a:latin typeface="Helvetica" pitchFamily="2" charset="0"/>
                <a:ea typeface="Palatino" pitchFamily="2" charset="77"/>
                <a:cs typeface="+mn-cs"/>
              </a:rPr>
              <a:t>CODIFICATION OF THE JAY TREATY IN 1928</a:t>
            </a:r>
            <a:endParaRPr kumimoji="0" lang="en-US" sz="32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1200" i="0" u="none" strike="noStrike" kern="1200" cap="none" spc="0" normalizeH="0" baseline="0" noProof="0" dirty="0">
              <a:ln>
                <a:noFill/>
              </a:ln>
              <a:solidFill>
                <a:srgbClr val="002776"/>
              </a:solidFill>
              <a:effectLst/>
              <a:uLnTx/>
              <a:uFillTx/>
              <a:latin typeface="Helvetica" pitchFamily="2" charset="0"/>
              <a:ea typeface="Palatino" pitchFamily="2" charset="77"/>
              <a:cs typeface="Times New Roman" panose="02020603050405020304" pitchFamily="18" charset="0"/>
            </a:endParaRPr>
          </a:p>
          <a:p>
            <a:pPr marL="228600" marR="0" lvl="0" indent="-228600" algn="just" defTabSz="914400" rtl="0" eaLnBrk="1" fontAlgn="auto" latinLnBrk="0" hangingPunct="1">
              <a:lnSpc>
                <a:spcPct val="100000"/>
              </a:lnSpc>
              <a:spcBef>
                <a:spcPts val="0"/>
              </a:spcBef>
              <a:spcAft>
                <a:spcPts val="300"/>
              </a:spcAft>
              <a:buClr>
                <a:srgbClr val="00A9E0"/>
              </a:buClr>
              <a:buSzTx/>
              <a:buFont typeface="Arial" pitchFamily="34" charset="0"/>
              <a:buChar char="»"/>
              <a:tabLst/>
              <a:defRPr/>
            </a:pPr>
            <a:r>
              <a:rPr kumimoji="0" lang="en-US" sz="2400" b="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Congress first codified the Indians’ right of free passage with the Act of April 2, 1928:</a:t>
            </a:r>
          </a:p>
          <a:p>
            <a:pPr marL="542925" marR="0" lvl="2" indent="-266700" algn="just" defTabSz="914400" rtl="0" eaLnBrk="1" fontAlgn="auto" latinLnBrk="0" hangingPunct="1">
              <a:lnSpc>
                <a:spcPct val="100000"/>
              </a:lnSpc>
              <a:spcBef>
                <a:spcPts val="300"/>
              </a:spcBef>
              <a:spcAft>
                <a:spcPts val="300"/>
              </a:spcAft>
              <a:buClr>
                <a:srgbClr val="00A9E0"/>
              </a:buClr>
              <a:buSzTx/>
              <a:buFont typeface="Arial" pitchFamily="34" charset="0"/>
              <a:buNone/>
              <a:tabLst/>
              <a:defRPr/>
            </a:pPr>
            <a:r>
              <a:rPr kumimoji="0" lang="en-US" sz="2400" b="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	</a:t>
            </a:r>
            <a:r>
              <a:rPr kumimoji="0" lang="en-US" sz="2200" b="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[T]he Immigration Act of 1924 shall not be construed to apply to the right of </a:t>
            </a:r>
            <a:r>
              <a:rPr kumimoji="0" lang="en-US" sz="2200" b="1"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American Indians born in Canada </a:t>
            </a:r>
            <a:r>
              <a:rPr kumimoji="0" lang="en-US" sz="2200" b="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to pass the borders of the United States: Provided, That </a:t>
            </a:r>
            <a:r>
              <a:rPr kumimoji="0" lang="en-US" sz="2200" b="1"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this right shall not extend to persons whose membership in Indian tribes or families is created by adoption. </a:t>
            </a:r>
          </a:p>
          <a:p>
            <a:pPr marL="542925" marR="0" lvl="2" indent="-266700" algn="just" defTabSz="914400" rtl="0" eaLnBrk="1" fontAlgn="auto" latinLnBrk="0" hangingPunct="1">
              <a:lnSpc>
                <a:spcPct val="100000"/>
              </a:lnSpc>
              <a:spcBef>
                <a:spcPts val="300"/>
              </a:spcBef>
              <a:spcAft>
                <a:spcPts val="300"/>
              </a:spcAft>
              <a:buClr>
                <a:srgbClr val="00A9E0"/>
              </a:buClr>
              <a:buSzTx/>
              <a:buFont typeface="Arial" pitchFamily="34" charset="0"/>
              <a:buNone/>
              <a:tabLst/>
              <a:defRPr/>
            </a:pPr>
            <a:endParaRPr kumimoji="0" lang="en-US" sz="2200" b="1"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pic>
        <p:nvPicPr>
          <p:cNvPr id="5" name="Picture 4" descr="A grey logo with a feather&#10;&#10;Description automatically generated">
            <a:extLst>
              <a:ext uri="{FF2B5EF4-FFF2-40B4-BE49-F238E27FC236}">
                <a16:creationId xmlns:a16="http://schemas.microsoft.com/office/drawing/2014/main" id="{F6043387-7C46-1AA3-29ED-C20B62380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2623416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itle 1">
            <a:extLst>
              <a:ext uri="{FF2B5EF4-FFF2-40B4-BE49-F238E27FC236}">
                <a16:creationId xmlns:a16="http://schemas.microsoft.com/office/drawing/2014/main" id="{B9E6A988-429A-B547-9BD8-CA5A94290E80}"/>
              </a:ext>
            </a:extLst>
          </p:cNvPr>
          <p:cNvSpPr txBox="1">
            <a:spLocks/>
          </p:cNvSpPr>
          <p:nvPr/>
        </p:nvSpPr>
        <p:spPr>
          <a:xfrm>
            <a:off x="101600" y="1777096"/>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CA26BA85-F0B3-7009-D50C-54FB0E966875}"/>
              </a:ext>
            </a:extLst>
          </p:cNvPr>
          <p:cNvSpPr txBox="1">
            <a:spLocks/>
          </p:cNvSpPr>
          <p:nvPr/>
        </p:nvSpPr>
        <p:spPr>
          <a:xfrm>
            <a:off x="0" y="1940858"/>
            <a:ext cx="8915400" cy="4917142"/>
          </a:xfrm>
          <a:prstGeom prst="rect">
            <a:avLst/>
          </a:prstGeom>
          <a:noFill/>
        </p:spPr>
        <p:txBody>
          <a:bodyPr vert="horz" lIns="91440" tIns="45720" rIns="91440" bIns="45720" rtlCol="0" anchor="ctr">
            <a:normAutofit fontScale="925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3500" dirty="0">
                <a:solidFill>
                  <a:srgbClr val="002776"/>
                </a:solidFill>
                <a:latin typeface="Helvetica" pitchFamily="2" charset="0"/>
                <a:ea typeface="Palatino" pitchFamily="2" charset="77"/>
                <a:cs typeface="+mn-cs"/>
              </a:rPr>
              <a:t>PROBLEMS WITH THE 1928 CODIFICATION</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 i="0" u="none" strike="noStrike" kern="1200" cap="none" spc="0" normalizeH="0" baseline="0" noProof="0" dirty="0">
              <a:ln>
                <a:noFill/>
              </a:ln>
              <a:solidFill>
                <a:srgbClr val="002776"/>
              </a:solidFill>
              <a:effectLst/>
              <a:uLnTx/>
              <a:uFillTx/>
              <a:latin typeface="Helvetica" pitchFamily="2" charset="0"/>
              <a:ea typeface="Palatino" pitchFamily="2" charset="77"/>
              <a:cs typeface="Times New Roman" panose="02020603050405020304" pitchFamily="18" charset="0"/>
            </a:endParaRPr>
          </a:p>
          <a:p>
            <a:pPr marL="342900" lvl="1" indent="-342900" algn="just">
              <a:spcBef>
                <a:spcPts val="300"/>
              </a:spcBef>
              <a:spcAft>
                <a:spcPts val="300"/>
              </a:spcAft>
              <a:buClr>
                <a:srgbClr val="00A9E0"/>
              </a:buClr>
              <a:buFont typeface="Arial" panose="020B0604020202020204" pitchFamily="34" charset="0"/>
              <a:buChar char="•"/>
              <a:defRPr/>
            </a:pPr>
            <a:r>
              <a:rPr lang="en-US" sz="2400" noProof="0" dirty="0">
                <a:solidFill>
                  <a:srgbClr val="002776"/>
                </a:solidFill>
                <a:latin typeface="Helvetica" pitchFamily="2" charset="0"/>
                <a:ea typeface="Calibri" panose="020F0502020204030204" pitchFamily="34" charset="0"/>
                <a:cs typeface="Calibri" panose="020F0502020204030204" pitchFamily="34" charset="0"/>
              </a:rPr>
              <a:t>Congress failed to clearly define who was an “Indian”</a:t>
            </a:r>
          </a:p>
          <a:p>
            <a:pPr marL="800100" lvl="2" indent="-342900" algn="just">
              <a:spcBef>
                <a:spcPts val="300"/>
              </a:spcBef>
              <a:spcAft>
                <a:spcPts val="300"/>
              </a:spcAft>
              <a:buClr>
                <a:srgbClr val="00A9E0"/>
              </a:buClr>
              <a:buFont typeface="Arial" panose="020B0604020202020204" pitchFamily="34" charset="0"/>
              <a:buChar char="•"/>
              <a:defRPr/>
            </a:pPr>
            <a:r>
              <a:rPr lang="en-US" sz="1900" dirty="0">
                <a:solidFill>
                  <a:srgbClr val="002776"/>
                </a:solidFill>
                <a:latin typeface="Helvetica" pitchFamily="2" charset="0"/>
                <a:ea typeface="Calibri" panose="020F0502020204030204" pitchFamily="34" charset="0"/>
                <a:cs typeface="Calibri" panose="020F0502020204030204" pitchFamily="34" charset="0"/>
              </a:rPr>
              <a:t>A</a:t>
            </a:r>
            <a:r>
              <a:rPr lang="en-US" sz="1900" noProof="0" dirty="0">
                <a:solidFill>
                  <a:srgbClr val="002776"/>
                </a:solidFill>
                <a:latin typeface="Helvetica" pitchFamily="2" charset="0"/>
                <a:ea typeface="Calibri" panose="020F0502020204030204" pitchFamily="34" charset="0"/>
                <a:cs typeface="Calibri" panose="020F0502020204030204" pitchFamily="34" charset="0"/>
              </a:rPr>
              <a:t>side from alluding that an Indian is a person who has Tribal membership not created by adoption. </a:t>
            </a:r>
          </a:p>
          <a:p>
            <a:pPr marL="342900" lvl="1" indent="-342900" algn="just">
              <a:spcBef>
                <a:spcPts val="300"/>
              </a:spcBef>
              <a:spcAft>
                <a:spcPts val="300"/>
              </a:spcAft>
              <a:buClr>
                <a:srgbClr val="00A9E0"/>
              </a:buClr>
              <a:buFont typeface="Arial" panose="020B0604020202020204" pitchFamily="34" charset="0"/>
              <a:buChar char="•"/>
              <a:defRPr/>
            </a:pPr>
            <a:r>
              <a:rPr kumimoji="0" lang="en-US" sz="240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Accordingly, U.S. immigration authorities initially looked to Canada’s Indian Act to define who was an “Indian.”</a:t>
            </a:r>
          </a:p>
          <a:p>
            <a:pPr marL="800100" lvl="2" indent="-342900" algn="just">
              <a:spcBef>
                <a:spcPts val="300"/>
              </a:spcBef>
              <a:spcAft>
                <a:spcPts val="300"/>
              </a:spcAft>
              <a:buClr>
                <a:srgbClr val="00A9E0"/>
              </a:buClr>
              <a:buFont typeface="Arial" panose="020B0604020202020204" pitchFamily="34" charset="0"/>
              <a:buChar char="•"/>
              <a:defRPr/>
            </a:pPr>
            <a:r>
              <a:rPr kumimoji="0" lang="en-US" sz="190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At that time, being an "Indian" under the Indian Act was a political status connected to both race and gender.</a:t>
            </a:r>
          </a:p>
          <a:p>
            <a:pPr marL="342900" lvl="1" indent="-342900" algn="just">
              <a:spcBef>
                <a:spcPts val="300"/>
              </a:spcBef>
              <a:spcAft>
                <a:spcPts val="300"/>
              </a:spcAft>
              <a:buClr>
                <a:srgbClr val="00A9E0"/>
              </a:buClr>
              <a:buFont typeface="Arial" panose="020B0604020202020204" pitchFamily="34" charset="0"/>
              <a:buChar char="•"/>
              <a:defRPr/>
            </a:pPr>
            <a:r>
              <a:rPr kumimoji="0" lang="en-US" sz="240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U.S. Courts eventually  decided not to follow the Indian Act definition.</a:t>
            </a:r>
          </a:p>
          <a:p>
            <a:pPr marL="800100" lvl="2" indent="-342900" algn="just">
              <a:spcBef>
                <a:spcPts val="300"/>
              </a:spcBef>
              <a:spcAft>
                <a:spcPts val="300"/>
              </a:spcAft>
              <a:buClr>
                <a:srgbClr val="00A9E0"/>
              </a:buClr>
              <a:buFont typeface="Arial" panose="020B0604020202020204" pitchFamily="34" charset="0"/>
              <a:buChar char="•"/>
              <a:defRPr/>
            </a:pPr>
            <a:r>
              <a:rPr kumimoji="0" lang="en-US" sz="2400" i="1" u="none" strike="noStrike" kern="1200" cap="none" spc="0" normalizeH="0" baseline="0" noProof="0" dirty="0">
                <a:ln>
                  <a:noFill/>
                </a:ln>
                <a:solidFill>
                  <a:srgbClr val="002776"/>
                </a:solidFill>
                <a:effectLst/>
                <a:uLnTx/>
                <a:uFillTx/>
                <a:latin typeface="Calibri" panose="020F0502020204030204" pitchFamily="34" charset="0"/>
                <a:ea typeface="Calibri" panose="020F0502020204030204" pitchFamily="34" charset="0"/>
                <a:cs typeface="Calibri" panose="020F0502020204030204" pitchFamily="34" charset="0"/>
              </a:rPr>
              <a:t>U.S. ex rel. Goodwin v. </a:t>
            </a:r>
            <a:r>
              <a:rPr kumimoji="0" lang="en-US" sz="2400" i="1" u="none" strike="noStrike" kern="1200" cap="none" spc="0" normalizeH="0" baseline="0" noProof="0" dirty="0" err="1">
                <a:ln>
                  <a:noFill/>
                </a:ln>
                <a:solidFill>
                  <a:srgbClr val="002776"/>
                </a:solidFill>
                <a:effectLst/>
                <a:uLnTx/>
                <a:uFillTx/>
                <a:latin typeface="Calibri" panose="020F0502020204030204" pitchFamily="34" charset="0"/>
                <a:ea typeface="Calibri" panose="020F0502020204030204" pitchFamily="34" charset="0"/>
                <a:cs typeface="Calibri" panose="020F0502020204030204" pitchFamily="34" charset="0"/>
              </a:rPr>
              <a:t>Karnuth</a:t>
            </a:r>
            <a:r>
              <a:rPr kumimoji="0" lang="en-US" sz="2400" i="1" u="none" strike="noStrike" kern="1200" cap="none" spc="0" normalizeH="0" baseline="0" noProof="0" dirty="0">
                <a:ln>
                  <a:noFill/>
                </a:ln>
                <a:solidFill>
                  <a:srgbClr val="00277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i="0" u="none" strike="noStrike" kern="1200" cap="none" spc="0" normalizeH="0" baseline="0" noProof="0" dirty="0">
                <a:ln>
                  <a:noFill/>
                </a:ln>
                <a:solidFill>
                  <a:srgbClr val="002776"/>
                </a:solidFill>
                <a:effectLst/>
                <a:uLnTx/>
                <a:uFillTx/>
                <a:latin typeface="Calibri" panose="020F0502020204030204" pitchFamily="34" charset="0"/>
                <a:ea typeface="Calibri" panose="020F0502020204030204" pitchFamily="34" charset="0"/>
                <a:cs typeface="Calibri" panose="020F0502020204030204" pitchFamily="34" charset="0"/>
              </a:rPr>
              <a:t>(1947)</a:t>
            </a:r>
            <a:r>
              <a:rPr lang="en-US" sz="2400" b="0" i="0" u="none" strike="noStrike" dirty="0">
                <a:solidFill>
                  <a:srgbClr val="002776"/>
                </a:solidFill>
                <a:effectLst/>
                <a:latin typeface="Söhne"/>
              </a:rPr>
              <a:t>,</a:t>
            </a:r>
            <a:r>
              <a:rPr lang="en-US" sz="2400" dirty="0">
                <a:solidFill>
                  <a:srgbClr val="002776"/>
                </a:solidFill>
                <a:latin typeface="Söhne"/>
              </a:rPr>
              <a:t> fi</a:t>
            </a:r>
            <a:r>
              <a:rPr lang="en-US" sz="2400" b="0" i="0" u="none" strike="noStrike" dirty="0">
                <a:solidFill>
                  <a:srgbClr val="002776"/>
                </a:solidFill>
                <a:effectLst/>
                <a:latin typeface="Söhne"/>
              </a:rPr>
              <a:t>nding that an Indian woman</a:t>
            </a:r>
            <a:r>
              <a:rPr lang="en-US" sz="2400" dirty="0">
                <a:solidFill>
                  <a:srgbClr val="002776"/>
                </a:solidFill>
                <a:latin typeface="Söhne"/>
              </a:rPr>
              <a:t>’s </a:t>
            </a:r>
            <a:r>
              <a:rPr lang="en-US" sz="2400" b="0" i="0" u="none" strike="noStrike" dirty="0">
                <a:solidFill>
                  <a:srgbClr val="002776"/>
                </a:solidFill>
                <a:effectLst/>
                <a:latin typeface="Söhne"/>
              </a:rPr>
              <a:t>marriage to a non-Indian does not alter her racial status for right of entry into the U.S. </a:t>
            </a:r>
            <a:endParaRPr kumimoji="0" lang="en-US" sz="2400" i="0" u="none" strike="noStrike" kern="1200" cap="none" spc="0" normalizeH="0" baseline="0" noProof="0" dirty="0">
              <a:ln>
                <a:noFill/>
              </a:ln>
              <a:solidFill>
                <a:srgbClr val="00277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69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257863" y="1995314"/>
            <a:ext cx="8696951" cy="457767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4000" dirty="0">
                <a:solidFill>
                  <a:srgbClr val="002776"/>
                </a:solidFill>
                <a:latin typeface="Helvetica" pitchFamily="2" charset="0"/>
                <a:cs typeface="Times New Roman" panose="02020603050405020304" pitchFamily="18" charset="0"/>
              </a:rPr>
              <a:t>OPENING REMARKS </a:t>
            </a:r>
          </a:p>
          <a:p>
            <a:pPr algn="ctr"/>
            <a:endParaRPr lang="en-US" sz="4000" b="0" dirty="0">
              <a:solidFill>
                <a:srgbClr val="002776"/>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US" sz="2800" b="0" dirty="0">
              <a:solidFill>
                <a:srgbClr val="002776"/>
              </a:solidFill>
              <a:effectLst/>
              <a:latin typeface="+mn-lt"/>
              <a:ea typeface="Calibri" panose="020F0502020204030204" pitchFamily="34" charset="0"/>
              <a:cs typeface="Times New Roman" panose="02020603050405020304" pitchFamily="18" charset="0"/>
            </a:endParaRPr>
          </a:p>
          <a:p>
            <a:pPr algn="ctr"/>
            <a:endParaRPr lang="en-US" sz="2800" b="0" dirty="0">
              <a:solidFill>
                <a:srgbClr val="002776"/>
              </a:solidFill>
              <a:latin typeface="Calibri" panose="020F0502020204030204" pitchFamily="34" charset="0"/>
              <a:cs typeface="Calibri" panose="020F0502020204030204" pitchFamily="34" charset="0"/>
            </a:endParaRPr>
          </a:p>
          <a:p>
            <a:endParaRPr lang="en-US" sz="2400" b="0" dirty="0">
              <a:solidFill>
                <a:schemeClr val="tx2"/>
              </a:solidFill>
              <a:latin typeface="Calibri" panose="020F0502020204030204" pitchFamily="34" charset="0"/>
              <a:cs typeface="Calibri" panose="020F0502020204030204" pitchFamily="34" charset="0"/>
            </a:endParaRPr>
          </a:p>
          <a:p>
            <a:endParaRPr lang="en-US" sz="3600" dirty="0">
              <a:solidFill>
                <a:schemeClr val="tx1"/>
              </a:solidFill>
              <a:latin typeface="Calibri" panose="020F0502020204030204" pitchFamily="34" charset="0"/>
              <a:cs typeface="Calibri" panose="020F0502020204030204" pitchFamily="34" charset="0"/>
            </a:endParaRPr>
          </a:p>
          <a:p>
            <a:pPr algn="ctr"/>
            <a:endParaRPr lang="en-US" sz="1300" i="1" dirty="0">
              <a:solidFill>
                <a:schemeClr val="tx2"/>
              </a:solidFill>
              <a:latin typeface="Calibri" panose="020F0502020204030204" pitchFamily="34" charset="0"/>
              <a:cs typeface="Calibri" panose="020F0502020204030204" pitchFamily="34" charset="0"/>
            </a:endParaRPr>
          </a:p>
          <a:p>
            <a:br>
              <a:rPr lang="en-US" sz="3200" i="1" dirty="0">
                <a:solidFill>
                  <a:schemeClr val="tx2"/>
                </a:solidFill>
                <a:latin typeface="Times New Roman" panose="02020603050405020304" pitchFamily="18" charset="0"/>
                <a:cs typeface="Times New Roman" panose="02020603050405020304" pitchFamily="18" charset="0"/>
              </a:rPr>
            </a:br>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FE0CFC46-8411-2776-6DE9-F6ED692BF235}"/>
              </a:ext>
            </a:extLst>
          </p:cNvPr>
          <p:cNvSpPr/>
          <p:nvPr/>
        </p:nvSpPr>
        <p:spPr>
          <a:xfrm>
            <a:off x="733425" y="615514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028" name="Picture 4">
            <a:extLst>
              <a:ext uri="{FF2B5EF4-FFF2-40B4-BE49-F238E27FC236}">
                <a16:creationId xmlns:a16="http://schemas.microsoft.com/office/drawing/2014/main" id="{1068D52C-0D72-478E-E695-C87E2F839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42" y="2924018"/>
            <a:ext cx="5069767" cy="31833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y logo with a feather&#10;&#10;Description automatically generated">
            <a:extLst>
              <a:ext uri="{FF2B5EF4-FFF2-40B4-BE49-F238E27FC236}">
                <a16:creationId xmlns:a16="http://schemas.microsoft.com/office/drawing/2014/main" id="{A081ED0C-3A5F-825B-6E52-8DE94B7A05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594210"/>
            <a:ext cx="3568129" cy="1728062"/>
          </a:xfrm>
          <a:prstGeom prst="rect">
            <a:avLst/>
          </a:prstGeom>
        </p:spPr>
      </p:pic>
    </p:spTree>
    <p:extLst>
      <p:ext uri="{BB962C8B-B14F-4D97-AF65-F5344CB8AC3E}">
        <p14:creationId xmlns:p14="http://schemas.microsoft.com/office/powerpoint/2010/main" val="293861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itle 1">
            <a:extLst>
              <a:ext uri="{FF2B5EF4-FFF2-40B4-BE49-F238E27FC236}">
                <a16:creationId xmlns:a16="http://schemas.microsoft.com/office/drawing/2014/main" id="{B9E6A988-429A-B547-9BD8-CA5A94290E80}"/>
              </a:ext>
            </a:extLst>
          </p:cNvPr>
          <p:cNvSpPr txBox="1">
            <a:spLocks/>
          </p:cNvSpPr>
          <p:nvPr/>
        </p:nvSpPr>
        <p:spPr>
          <a:xfrm>
            <a:off x="101600" y="1777096"/>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CA26BA85-F0B3-7009-D50C-54FB0E966875}"/>
              </a:ext>
            </a:extLst>
          </p:cNvPr>
          <p:cNvSpPr txBox="1">
            <a:spLocks/>
          </p:cNvSpPr>
          <p:nvPr/>
        </p:nvSpPr>
        <p:spPr>
          <a:xfrm>
            <a:off x="101600" y="1940858"/>
            <a:ext cx="8940800" cy="4726703"/>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3000" dirty="0">
                <a:solidFill>
                  <a:srgbClr val="002776"/>
                </a:solidFill>
                <a:latin typeface="Helvetica" pitchFamily="2" charset="0"/>
                <a:ea typeface="Palatino" pitchFamily="2" charset="77"/>
                <a:cs typeface="+mn-cs"/>
              </a:rPr>
              <a:t>RE-CODIFICATION </a:t>
            </a:r>
          </a:p>
          <a:p>
            <a:pPr marL="0" marR="0" lvl="0" indent="0" algn="ctr" defTabSz="914400" rtl="0" eaLnBrk="1" fontAlgn="auto" latinLnBrk="0" hangingPunct="1">
              <a:lnSpc>
                <a:spcPct val="90000"/>
              </a:lnSpc>
              <a:spcBef>
                <a:spcPts val="1000"/>
              </a:spcBef>
              <a:spcAft>
                <a:spcPts val="0"/>
              </a:spcAft>
              <a:buClrTx/>
              <a:buSzTx/>
              <a:buFontTx/>
              <a:buNone/>
              <a:tabLst/>
              <a:defRPr/>
            </a:pPr>
            <a:r>
              <a:rPr lang="en-US" sz="3000" dirty="0">
                <a:solidFill>
                  <a:srgbClr val="002776"/>
                </a:solidFill>
                <a:latin typeface="Helvetica" pitchFamily="2" charset="0"/>
                <a:ea typeface="Palatino" pitchFamily="2" charset="77"/>
                <a:cs typeface="+mn-cs"/>
              </a:rPr>
              <a:t>OF THE JAY TREATY IN 1952</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500" i="0" u="none" strike="noStrike" kern="1200" cap="none" spc="0" normalizeH="0" baseline="0" noProof="0" dirty="0">
              <a:ln>
                <a:noFill/>
              </a:ln>
              <a:solidFill>
                <a:srgbClr val="002776"/>
              </a:solidFill>
              <a:effectLst/>
              <a:uLnTx/>
              <a:uFillTx/>
              <a:latin typeface="Helvetica" pitchFamily="2" charset="0"/>
              <a:ea typeface="Palatino" pitchFamily="2" charset="77"/>
              <a:cs typeface="Times New Roman" panose="02020603050405020304" pitchFamily="18" charset="0"/>
            </a:endParaRPr>
          </a:p>
          <a:p>
            <a:pPr marL="342900" lvl="1" indent="-342900" algn="just">
              <a:spcBef>
                <a:spcPts val="300"/>
              </a:spcBef>
              <a:spcAft>
                <a:spcPts val="300"/>
              </a:spcAft>
              <a:buClr>
                <a:srgbClr val="00A9E0"/>
              </a:buClr>
              <a:buFont typeface="Arial" panose="020B0604020202020204" pitchFamily="34" charset="0"/>
              <a:buChar char="•"/>
              <a:defRPr/>
            </a:pPr>
            <a:r>
              <a:rPr lang="en-US" sz="2400" dirty="0">
                <a:solidFill>
                  <a:srgbClr val="002776"/>
                </a:solidFill>
                <a:latin typeface="Helvetica" pitchFamily="2" charset="0"/>
                <a:ea typeface="Calibri" panose="020F0502020204030204" pitchFamily="34" charset="0"/>
                <a:cs typeface="Calibri" panose="020F0502020204030204" pitchFamily="34" charset="0"/>
              </a:rPr>
              <a:t>By 1952, the U.S. limited the free passage right to those possessing </a:t>
            </a:r>
            <a:r>
              <a:rPr lang="en-US" sz="2400" b="1" dirty="0">
                <a:solidFill>
                  <a:srgbClr val="002776"/>
                </a:solidFill>
                <a:latin typeface="Helvetica" pitchFamily="2" charset="0"/>
                <a:ea typeface="Calibri" panose="020F0502020204030204" pitchFamily="34" charset="0"/>
                <a:cs typeface="Calibri" panose="020F0502020204030204" pitchFamily="34" charset="0"/>
              </a:rPr>
              <a:t>fifty percent or more blood of the “American Indian race</a:t>
            </a:r>
            <a:r>
              <a:rPr lang="en-US" sz="2400" dirty="0">
                <a:solidFill>
                  <a:srgbClr val="002776"/>
                </a:solidFill>
                <a:latin typeface="Helvetica" pitchFamily="2" charset="0"/>
                <a:ea typeface="Calibri" panose="020F0502020204030204" pitchFamily="34" charset="0"/>
                <a:cs typeface="Calibri" panose="020F0502020204030204" pitchFamily="34" charset="0"/>
              </a:rPr>
              <a:t>”.</a:t>
            </a:r>
          </a:p>
          <a:p>
            <a:pPr marL="619125" lvl="2" indent="-342900" algn="just">
              <a:spcBef>
                <a:spcPts val="300"/>
              </a:spcBef>
              <a:spcAft>
                <a:spcPts val="300"/>
              </a:spcAft>
              <a:buClr>
                <a:srgbClr val="00A9E0"/>
              </a:buClr>
              <a:buFont typeface="Arial" panose="020B0604020202020204" pitchFamily="34" charset="0"/>
              <a:buChar char="•"/>
              <a:defRPr/>
            </a:pPr>
            <a:r>
              <a:rPr lang="en-US" sz="2100" dirty="0">
                <a:solidFill>
                  <a:srgbClr val="002776"/>
                </a:solidFill>
                <a:latin typeface="Helvetica" pitchFamily="2" charset="0"/>
                <a:ea typeface="Calibri" panose="020F0502020204030204" pitchFamily="34" charset="0"/>
                <a:cs typeface="Calibri" panose="020F0502020204030204" pitchFamily="34" charset="0"/>
              </a:rPr>
              <a:t>This change was a part of a larger revamp of immigration law. During this period, Congress was removing racial restrictions to citizenship, but to the contrary, introduced a new requirement that Canadian must have a certain degree of American Indian ancestry, known as blood quantum, to qualify for free passage. </a:t>
            </a:r>
          </a:p>
          <a:p>
            <a:pPr marL="619125" lvl="2" indent="-342900" algn="just">
              <a:spcBef>
                <a:spcPts val="300"/>
              </a:spcBef>
              <a:spcAft>
                <a:spcPts val="300"/>
              </a:spcAft>
              <a:buClr>
                <a:srgbClr val="00A9E0"/>
              </a:buClr>
              <a:buFont typeface="Arial" panose="020B0604020202020204" pitchFamily="34" charset="0"/>
              <a:buChar char="•"/>
              <a:defRPr/>
            </a:pPr>
            <a:endParaRPr lang="en-US" sz="210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grey logo with a feather&#10;&#10;Description automatically generated">
            <a:extLst>
              <a:ext uri="{FF2B5EF4-FFF2-40B4-BE49-F238E27FC236}">
                <a16:creationId xmlns:a16="http://schemas.microsoft.com/office/drawing/2014/main" id="{C9D06B3B-F66D-8C35-3847-EEE63A2F0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2336125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itle 1">
            <a:extLst>
              <a:ext uri="{FF2B5EF4-FFF2-40B4-BE49-F238E27FC236}">
                <a16:creationId xmlns:a16="http://schemas.microsoft.com/office/drawing/2014/main" id="{B9E6A988-429A-B547-9BD8-CA5A94290E80}"/>
              </a:ext>
            </a:extLst>
          </p:cNvPr>
          <p:cNvSpPr txBox="1">
            <a:spLocks/>
          </p:cNvSpPr>
          <p:nvPr/>
        </p:nvSpPr>
        <p:spPr>
          <a:xfrm>
            <a:off x="101600" y="2027645"/>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CA26BA85-F0B3-7009-D50C-54FB0E966875}"/>
              </a:ext>
            </a:extLst>
          </p:cNvPr>
          <p:cNvSpPr txBox="1">
            <a:spLocks/>
          </p:cNvSpPr>
          <p:nvPr/>
        </p:nvSpPr>
        <p:spPr>
          <a:xfrm>
            <a:off x="101600" y="1940858"/>
            <a:ext cx="8940800" cy="491714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3200" dirty="0">
                <a:solidFill>
                  <a:srgbClr val="002776"/>
                </a:solidFill>
                <a:latin typeface="Helvetica" pitchFamily="2" charset="0"/>
                <a:ea typeface="Palatino" pitchFamily="2" charset="77"/>
                <a:cs typeface="Calibri" panose="020F0502020204030204" pitchFamily="34" charset="0"/>
              </a:rPr>
              <a:t>WHY FIFTY PERCENT BLOOD QUANTUM?</a:t>
            </a:r>
          </a:p>
          <a:p>
            <a:endParaRPr lang="en-US" sz="600" dirty="0">
              <a:solidFill>
                <a:srgbClr val="002776"/>
              </a:solidFill>
              <a:effectLst/>
              <a:latin typeface="Helvetica" pitchFamily="2" charset="0"/>
              <a:cs typeface="Calibri" panose="020F0502020204030204" pitchFamily="34" charset="0"/>
            </a:endParaRPr>
          </a:p>
          <a:p>
            <a:pPr marL="285750" indent="-285750">
              <a:spcAft>
                <a:spcPts val="1200"/>
              </a:spcAft>
              <a:buFont typeface="Arial" panose="020B0604020202020204" pitchFamily="34" charset="0"/>
              <a:buChar char="•"/>
            </a:pPr>
            <a:r>
              <a:rPr lang="en-US" sz="2000" b="0" dirty="0">
                <a:solidFill>
                  <a:srgbClr val="002776"/>
                </a:solidFill>
                <a:latin typeface="Helvetica" pitchFamily="2" charset="0"/>
                <a:cs typeface="Calibri" panose="020F0502020204030204" pitchFamily="34" charset="0"/>
              </a:rPr>
              <a:t>T</a:t>
            </a:r>
            <a:r>
              <a:rPr lang="en-US" sz="2000" b="0" dirty="0">
                <a:solidFill>
                  <a:srgbClr val="002776"/>
                </a:solidFill>
                <a:effectLst/>
                <a:latin typeface="Helvetica" pitchFamily="2" charset="0"/>
                <a:cs typeface="Calibri" panose="020F0502020204030204" pitchFamily="34" charset="0"/>
              </a:rPr>
              <a:t>wo years after the </a:t>
            </a:r>
            <a:r>
              <a:rPr lang="en-US" sz="2000" b="0" dirty="0">
                <a:solidFill>
                  <a:srgbClr val="002776"/>
                </a:solidFill>
                <a:latin typeface="Helvetica" pitchFamily="2" charset="0"/>
                <a:cs typeface="Calibri" panose="020F0502020204030204" pitchFamily="34" charset="0"/>
              </a:rPr>
              <a:t>INA</a:t>
            </a:r>
            <a:r>
              <a:rPr lang="en-US" sz="2000" b="0" dirty="0">
                <a:solidFill>
                  <a:srgbClr val="002776"/>
                </a:solidFill>
                <a:effectLst/>
                <a:latin typeface="Helvetica" pitchFamily="2" charset="0"/>
                <a:cs typeface="Calibri" panose="020F0502020204030204" pitchFamily="34" charset="0"/>
              </a:rPr>
              <a:t>, the general counsel for the INS stated that he had no idea why the blood quantum requirement was included. </a:t>
            </a:r>
          </a:p>
          <a:p>
            <a:pPr marL="285750" indent="-285750">
              <a:spcAft>
                <a:spcPts val="1200"/>
              </a:spcAft>
              <a:buFont typeface="Arial" panose="020B0604020202020204" pitchFamily="34" charset="0"/>
              <a:buChar char="•"/>
            </a:pPr>
            <a:r>
              <a:rPr lang="en-US" sz="2000" b="0" dirty="0">
                <a:solidFill>
                  <a:srgbClr val="002776"/>
                </a:solidFill>
                <a:latin typeface="Helvetica" pitchFamily="2" charset="0"/>
                <a:cs typeface="Calibri" panose="020F0502020204030204" pitchFamily="34" charset="0"/>
              </a:rPr>
              <a:t>There are suggestions that:</a:t>
            </a:r>
          </a:p>
          <a:p>
            <a:pPr marL="742950" lvl="1" indent="-285750">
              <a:spcAft>
                <a:spcPts val="1200"/>
              </a:spcAft>
              <a:buFont typeface="Arial" panose="020B0604020202020204" pitchFamily="34" charset="0"/>
              <a:buChar char="•"/>
            </a:pPr>
            <a:r>
              <a:rPr lang="en-US" dirty="0">
                <a:solidFill>
                  <a:srgbClr val="002776"/>
                </a:solidFill>
                <a:latin typeface="Helvetica" pitchFamily="2" charset="0"/>
                <a:cs typeface="Calibri" panose="020F0502020204030204" pitchFamily="34" charset="0"/>
              </a:rPr>
              <a:t>Blood quantum was </a:t>
            </a:r>
            <a:r>
              <a:rPr lang="en-US" b="0" dirty="0">
                <a:solidFill>
                  <a:srgbClr val="002776"/>
                </a:solidFill>
                <a:effectLst/>
                <a:latin typeface="Helvetica" pitchFamily="2" charset="0"/>
                <a:cs typeface="Calibri" panose="020F0502020204030204" pitchFamily="34" charset="0"/>
              </a:rPr>
              <a:t>adopted from the </a:t>
            </a:r>
            <a:r>
              <a:rPr lang="en-US" b="0" u="sng" dirty="0">
                <a:solidFill>
                  <a:srgbClr val="002776"/>
                </a:solidFill>
                <a:effectLst/>
                <a:latin typeface="Helvetica" pitchFamily="2" charset="0"/>
                <a:cs typeface="Calibri" panose="020F0502020204030204" pitchFamily="34" charset="0"/>
              </a:rPr>
              <a:t>1934 Indian Reorganization Act</a:t>
            </a:r>
            <a:r>
              <a:rPr lang="en-US" b="0" dirty="0">
                <a:solidFill>
                  <a:srgbClr val="002776"/>
                </a:solidFill>
                <a:effectLst/>
                <a:latin typeface="Helvetica" pitchFamily="2" charset="0"/>
                <a:cs typeface="Calibri" panose="020F0502020204030204" pitchFamily="34" charset="0"/>
              </a:rPr>
              <a:t>, which includes one-half Indian blood as one of three alternative categories of Indians subject to the act. </a:t>
            </a:r>
          </a:p>
          <a:p>
            <a:pPr marL="742950" lvl="1" indent="-285750">
              <a:spcAft>
                <a:spcPts val="1200"/>
              </a:spcAft>
              <a:buFont typeface="Arial" panose="020B0604020202020204" pitchFamily="34" charset="0"/>
              <a:buChar char="•"/>
            </a:pPr>
            <a:r>
              <a:rPr lang="en-US" b="0" dirty="0">
                <a:solidFill>
                  <a:srgbClr val="002776"/>
                </a:solidFill>
                <a:effectLst/>
                <a:latin typeface="Helvetica" pitchFamily="2" charset="0"/>
                <a:cs typeface="Calibri" panose="020F0502020204030204" pitchFamily="34" charset="0"/>
              </a:rPr>
              <a:t>Blood quantum was adopted from the </a:t>
            </a:r>
            <a:r>
              <a:rPr lang="en-US" b="0" u="sng" dirty="0">
                <a:solidFill>
                  <a:srgbClr val="002776"/>
                </a:solidFill>
                <a:effectLst/>
                <a:latin typeface="Helvetica" pitchFamily="2" charset="0"/>
                <a:cs typeface="Calibri" panose="020F0502020204030204" pitchFamily="34" charset="0"/>
              </a:rPr>
              <a:t>pre-existing half-blood definitions in immigration and naturalization law</a:t>
            </a:r>
            <a:r>
              <a:rPr lang="en-US" b="0" dirty="0">
                <a:solidFill>
                  <a:srgbClr val="002776"/>
                </a:solidFill>
                <a:effectLst/>
                <a:latin typeface="Helvetica" pitchFamily="2" charset="0"/>
                <a:cs typeface="Calibri" panose="020F0502020204030204" pitchFamily="34" charset="0"/>
              </a:rPr>
              <a:t>, where Congress also set the line for naturalization eligibility for other races at one-half.</a:t>
            </a:r>
          </a:p>
          <a:p>
            <a:pPr marL="742950" lvl="1" indent="-285750">
              <a:spcAft>
                <a:spcPts val="600"/>
              </a:spcAft>
              <a:buFont typeface="Arial" panose="020B0604020202020204" pitchFamily="34" charset="0"/>
              <a:buChar char="•"/>
            </a:pPr>
            <a:r>
              <a:rPr lang="en-US" dirty="0">
                <a:solidFill>
                  <a:srgbClr val="002776"/>
                </a:solidFill>
                <a:latin typeface="Helvetica" pitchFamily="2" charset="0"/>
                <a:cs typeface="Calibri" panose="020F0502020204030204" pitchFamily="34" charset="0"/>
              </a:rPr>
              <a:t>Blood quantum was adopted as part of </a:t>
            </a:r>
            <a:r>
              <a:rPr lang="en-US" u="sng" dirty="0">
                <a:solidFill>
                  <a:srgbClr val="002776"/>
                </a:solidFill>
                <a:latin typeface="Helvetica" pitchFamily="2" charset="0"/>
                <a:cs typeface="Calibri" panose="020F0502020204030204" pitchFamily="34" charset="0"/>
              </a:rPr>
              <a:t>Termination Era policy</a:t>
            </a:r>
            <a:r>
              <a:rPr lang="en-US" dirty="0">
                <a:solidFill>
                  <a:srgbClr val="002776"/>
                </a:solidFill>
                <a:latin typeface="Helvetica" pitchFamily="2" charset="0"/>
                <a:cs typeface="Calibri" panose="020F0502020204030204" pitchFamily="34" charset="0"/>
              </a:rPr>
              <a:t>. </a:t>
            </a:r>
            <a:r>
              <a:rPr lang="en-US" b="0" dirty="0">
                <a:solidFill>
                  <a:srgbClr val="002776"/>
                </a:solidFill>
                <a:latin typeface="Helvetica" pitchFamily="2" charset="0"/>
                <a:cs typeface="Calibri" panose="020F0502020204030204" pitchFamily="34" charset="0"/>
              </a:rPr>
              <a:t>1950s marks the beginning of Termination where the U.S. sought to terminate Tribes and assimilate Indians. </a:t>
            </a:r>
            <a:endParaRPr lang="en-US" b="0" dirty="0">
              <a:solidFill>
                <a:srgbClr val="002776"/>
              </a:solidFill>
              <a:effectLst/>
              <a:latin typeface="Helvetica" pitchFamily="2" charset="0"/>
              <a:cs typeface="Calibri" panose="020F0502020204030204" pitchFamily="34" charset="0"/>
            </a:endParaRPr>
          </a:p>
        </p:txBody>
      </p:sp>
    </p:spTree>
    <p:extLst>
      <p:ext uri="{BB962C8B-B14F-4D97-AF65-F5344CB8AC3E}">
        <p14:creationId xmlns:p14="http://schemas.microsoft.com/office/powerpoint/2010/main" val="421922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931132D5-039F-30EB-0993-BA832D191C3E}"/>
              </a:ext>
            </a:extLst>
          </p:cNvPr>
          <p:cNvSpPr>
            <a:spLocks noGrp="1"/>
          </p:cNvSpPr>
          <p:nvPr>
            <p:ph idx="1"/>
          </p:nvPr>
        </p:nvSpPr>
        <p:spPr>
          <a:xfrm>
            <a:off x="0" y="1940858"/>
            <a:ext cx="9035511" cy="4917141"/>
          </a:xfrm>
        </p:spPr>
        <p:txBody>
          <a:bodyPr>
            <a:normAutofit lnSpcReduction="10000"/>
          </a:bodyPr>
          <a:lstStyle/>
          <a:p>
            <a:pPr marL="0" indent="0" algn="ctr">
              <a:spcAft>
                <a:spcPts val="600"/>
              </a:spcAft>
              <a:buNone/>
            </a:pPr>
            <a:r>
              <a:rPr lang="en-US" sz="2400" b="1" dirty="0">
                <a:solidFill>
                  <a:srgbClr val="002776"/>
                </a:solidFill>
                <a:latin typeface="Helvetica" pitchFamily="2" charset="0"/>
                <a:ea typeface="Palatino" pitchFamily="2" charset="77"/>
                <a:cs typeface="Calibri" panose="020F0502020204030204" pitchFamily="34" charset="0"/>
              </a:rPr>
              <a:t>ISSUES WITH FIFTY PERCENT BLOOD QUANTUM</a:t>
            </a:r>
          </a:p>
          <a:p>
            <a:pPr algn="just">
              <a:lnSpc>
                <a:spcPct val="120000"/>
              </a:lnSpc>
              <a:spcBef>
                <a:spcPts val="300"/>
              </a:spcBef>
              <a:spcAft>
                <a:spcPts val="900"/>
              </a:spcAft>
              <a:defRPr/>
            </a:pPr>
            <a:r>
              <a:rPr kumimoji="0" lang="en-US" b="1"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Federal Law</a:t>
            </a:r>
            <a:r>
              <a:rPr kumimoji="0" lang="en-US" b="0" i="1"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 Santa Clara Pueblo v.  Martinez </a:t>
            </a:r>
            <a:r>
              <a:rPr kumimoji="0" lang="en-US" b="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(1978) affirmed that Tribes have the inherent right to determine their membership, not the government.  Some Tribes use blood quantum, some do not. In </a:t>
            </a:r>
            <a:r>
              <a:rPr kumimoji="0" lang="en-US" b="0" i="1"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Morton v. </a:t>
            </a:r>
            <a:r>
              <a:rPr kumimoji="0" lang="en-US" b="0" i="1" u="none" strike="noStrike" kern="1200" cap="none" spc="0" normalizeH="0" baseline="0" noProof="0" dirty="0" err="1">
                <a:ln>
                  <a:noFill/>
                </a:ln>
                <a:solidFill>
                  <a:srgbClr val="002776"/>
                </a:solidFill>
                <a:effectLst/>
                <a:uLnTx/>
                <a:uFillTx/>
                <a:latin typeface="Helvetica" pitchFamily="2" charset="0"/>
                <a:ea typeface="Calibri" panose="020F0502020204030204" pitchFamily="34" charset="0"/>
                <a:cs typeface="Calibri" panose="020F0502020204030204" pitchFamily="34" charset="0"/>
              </a:rPr>
              <a:t>Mancari</a:t>
            </a:r>
            <a:r>
              <a:rPr kumimoji="0" lang="en-US" b="0" i="1"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 </a:t>
            </a:r>
            <a:r>
              <a:rPr kumimoji="0" lang="en-US" b="0" i="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(1974) it was determined that being “</a:t>
            </a:r>
            <a:r>
              <a:rPr lang="en-US" dirty="0">
                <a:solidFill>
                  <a:srgbClr val="002776"/>
                </a:solidFill>
                <a:latin typeface="Helvetica" pitchFamily="2" charset="0"/>
                <a:ea typeface="Calibri" panose="020F0502020204030204" pitchFamily="34" charset="0"/>
                <a:cs typeface="Calibri" panose="020F0502020204030204" pitchFamily="34" charset="0"/>
              </a:rPr>
              <a:t>Indian” is a political status, not racial. </a:t>
            </a:r>
            <a:endParaRPr kumimoji="0" lang="en-US" b="0" i="1"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endParaRPr>
          </a:p>
          <a:p>
            <a:pPr algn="just">
              <a:lnSpc>
                <a:spcPct val="120000"/>
              </a:lnSpc>
              <a:spcBef>
                <a:spcPts val="300"/>
              </a:spcBef>
              <a:spcAft>
                <a:spcPts val="900"/>
              </a:spcAft>
              <a:defRPr/>
            </a:pPr>
            <a:r>
              <a:rPr kumimoji="0" lang="en-US" b="1"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Documentation</a:t>
            </a:r>
            <a:r>
              <a:rPr kumimoji="0" lang="en-US" b="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 Canada does not record blood quantum for its recognized Indians. This leads to a practical problem: how can U.S. officials determine if a Canadian Indian meets the blood quantum requirement?</a:t>
            </a:r>
          </a:p>
          <a:p>
            <a:pPr algn="just">
              <a:lnSpc>
                <a:spcPct val="120000"/>
              </a:lnSpc>
              <a:spcBef>
                <a:spcPts val="300"/>
              </a:spcBef>
              <a:spcAft>
                <a:spcPts val="900"/>
              </a:spcAft>
              <a:defRPr/>
            </a:pPr>
            <a:r>
              <a:rPr kumimoji="0" lang="en-US" b="1"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Validity of Proof</a:t>
            </a:r>
            <a:r>
              <a:rPr kumimoji="0" lang="en-US" b="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 The U.S. does not accept Canadian governmental documents as proof. Instead, they require "blood quantum letters" from Indian band officials. </a:t>
            </a:r>
          </a:p>
          <a:p>
            <a:pPr algn="just">
              <a:lnSpc>
                <a:spcPct val="120000"/>
              </a:lnSpc>
              <a:spcBef>
                <a:spcPts val="300"/>
              </a:spcBef>
              <a:spcAft>
                <a:spcPts val="900"/>
              </a:spcAft>
              <a:defRPr/>
            </a:pPr>
            <a:r>
              <a:rPr kumimoji="0" lang="en-US" b="1"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Constitutional Concerns</a:t>
            </a:r>
            <a:r>
              <a:rPr kumimoji="0" lang="en-US" b="0" u="none" strike="noStrike" kern="1200" cap="none" spc="0" normalizeH="0" baseline="0" noProof="0" dirty="0">
                <a:ln>
                  <a:noFill/>
                </a:ln>
                <a:solidFill>
                  <a:srgbClr val="002776"/>
                </a:solidFill>
                <a:effectLst/>
                <a:uLnTx/>
                <a:uFillTx/>
                <a:latin typeface="Helvetica" pitchFamily="2" charset="0"/>
                <a:ea typeface="Calibri" panose="020F0502020204030204" pitchFamily="34" charset="0"/>
                <a:cs typeface="Calibri" panose="020F0502020204030204" pitchFamily="34" charset="0"/>
              </a:rPr>
              <a:t>: The 50% blood quantum rule could be seen as arbitrary and potentially discriminatory. What exactly is the governmental interest being served by this rule? If it's border security, is blood quantum the most effective way to achieve this?</a:t>
            </a:r>
            <a:endParaRPr lang="en-US" sz="1400" dirty="0">
              <a:latin typeface="Helvetica" pitchFamily="2" charset="0"/>
              <a:ea typeface="Palatino" pitchFamily="2" charset="77"/>
            </a:endParaRPr>
          </a:p>
        </p:txBody>
      </p:sp>
    </p:spTree>
    <p:extLst>
      <p:ext uri="{BB962C8B-B14F-4D97-AF65-F5344CB8AC3E}">
        <p14:creationId xmlns:p14="http://schemas.microsoft.com/office/powerpoint/2010/main" val="360383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itle 1">
            <a:extLst>
              <a:ext uri="{FF2B5EF4-FFF2-40B4-BE49-F238E27FC236}">
                <a16:creationId xmlns:a16="http://schemas.microsoft.com/office/drawing/2014/main" id="{B9E6A988-429A-B547-9BD8-CA5A94290E80}"/>
              </a:ext>
            </a:extLst>
          </p:cNvPr>
          <p:cNvSpPr txBox="1">
            <a:spLocks/>
          </p:cNvSpPr>
          <p:nvPr/>
        </p:nvSpPr>
        <p:spPr>
          <a:xfrm>
            <a:off x="101600" y="2027645"/>
            <a:ext cx="8940800"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100" dirty="0">
              <a:solidFill>
                <a:srgbClr val="002776"/>
              </a:solidFill>
              <a:latin typeface="Calibri" panose="020F0502020204030204" pitchFamily="34" charset="0"/>
              <a:cs typeface="Calibri" panose="020F0502020204030204" pitchFamily="34" charset="0"/>
            </a:endParaRPr>
          </a:p>
          <a:p>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CA26BA85-F0B3-7009-D50C-54FB0E966875}"/>
              </a:ext>
            </a:extLst>
          </p:cNvPr>
          <p:cNvSpPr txBox="1">
            <a:spLocks/>
          </p:cNvSpPr>
          <p:nvPr/>
        </p:nvSpPr>
        <p:spPr>
          <a:xfrm>
            <a:off x="254000" y="2180045"/>
            <a:ext cx="8589211" cy="448751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1050" dirty="0">
              <a:solidFill>
                <a:srgbClr val="002776"/>
              </a:solidFill>
              <a:latin typeface="Helvetica"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hlinkClick r:id="rId4"/>
              </a:rPr>
              <a:t>Section 289 of the INA (8 U.S.C. § 1359)</a:t>
            </a:r>
            <a:r>
              <a:rPr kumimoji="0" lang="en-US" sz="240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rPr>
              <a:t> </a:t>
            </a:r>
            <a:r>
              <a:rPr kumimoji="0" lang="en-US" sz="2400" b="0" i="1"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rPr>
              <a:t>– the current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rPr>
              <a:t>§ 1359. Application to American Indians born in Canada </a:t>
            </a:r>
            <a:r>
              <a:rPr kumimoji="0" lang="en-US" sz="2400" b="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rPr>
              <a:t>Nothing in this subchapter shall be construed to affect the right of American Indians born in Canada to pass the borders of the United States, but such right shall extend only to persons who possess at least 50 per centum of blood of the American Indian race.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rPr>
              <a:t>(June 27, 1952, </a:t>
            </a:r>
            <a:r>
              <a:rPr kumimoji="0" lang="en-US" sz="2000" b="0" i="0" u="none" strike="noStrike" kern="1200" cap="none" spc="0" normalizeH="0" baseline="0" noProof="0" dirty="0" err="1">
                <a:ln>
                  <a:noFill/>
                </a:ln>
                <a:solidFill>
                  <a:srgbClr val="002776"/>
                </a:solidFill>
                <a:effectLst/>
                <a:uLnTx/>
                <a:uFillTx/>
                <a:latin typeface="Helvetica" pitchFamily="2" charset="0"/>
                <a:ea typeface="+mn-ea"/>
                <a:cs typeface="Calibri" panose="020F0502020204030204" pitchFamily="34" charset="0"/>
              </a:rPr>
              <a:t>ch.</a:t>
            </a:r>
            <a:r>
              <a:rPr kumimoji="0" lang="en-US" sz="2000" b="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rPr>
              <a:t> 477, title II, </a:t>
            </a:r>
            <a:r>
              <a:rPr kumimoji="0" lang="en-US" sz="2000" b="0" i="0" u="none" strike="noStrike" kern="1200" cap="none" spc="0" normalizeH="0" baseline="0" noProof="0" dirty="0" err="1">
                <a:ln>
                  <a:noFill/>
                </a:ln>
                <a:solidFill>
                  <a:srgbClr val="002776"/>
                </a:solidFill>
                <a:effectLst/>
                <a:uLnTx/>
                <a:uFillTx/>
                <a:latin typeface="Helvetica" pitchFamily="2" charset="0"/>
                <a:ea typeface="+mn-ea"/>
                <a:cs typeface="Calibri" panose="020F0502020204030204" pitchFamily="34" charset="0"/>
              </a:rPr>
              <a:t>ch.</a:t>
            </a:r>
            <a:r>
              <a:rPr kumimoji="0" lang="en-US" sz="2000" b="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rPr>
              <a:t> 9, §289, 66 Stat. 234.) </a:t>
            </a:r>
          </a:p>
          <a:p>
            <a:endParaRPr lang="en-US" sz="3200" i="1" dirty="0">
              <a:solidFill>
                <a:srgbClr val="002776"/>
              </a:solidFill>
              <a:latin typeface="Times New Roman" panose="02020603050405020304" pitchFamily="18" charset="0"/>
              <a:cs typeface="Times New Roman" panose="02020603050405020304" pitchFamily="18" charset="0"/>
            </a:endParaRPr>
          </a:p>
        </p:txBody>
      </p:sp>
      <p:pic>
        <p:nvPicPr>
          <p:cNvPr id="5" name="Picture 4" descr="A grey logo with a feather&#10;&#10;Description automatically generated">
            <a:extLst>
              <a:ext uri="{FF2B5EF4-FFF2-40B4-BE49-F238E27FC236}">
                <a16:creationId xmlns:a16="http://schemas.microsoft.com/office/drawing/2014/main" id="{D7FBCE3D-DAD3-2C45-FEFE-2CD8DBDE8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320311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931132D5-039F-30EB-0993-BA832D191C3E}"/>
              </a:ext>
            </a:extLst>
          </p:cNvPr>
          <p:cNvSpPr>
            <a:spLocks noGrp="1"/>
          </p:cNvSpPr>
          <p:nvPr>
            <p:ph idx="1"/>
          </p:nvPr>
        </p:nvSpPr>
        <p:spPr>
          <a:xfrm>
            <a:off x="312821" y="2066412"/>
            <a:ext cx="8413321" cy="4575687"/>
          </a:xfrm>
        </p:spPr>
        <p:txBody>
          <a:bodyPr>
            <a:normAutofit/>
          </a:bodyPr>
          <a:lstStyle/>
          <a:p>
            <a:pPr marL="0" indent="0" algn="just">
              <a:buNone/>
            </a:pPr>
            <a:r>
              <a:rPr lang="en-US" sz="2500" b="1" dirty="0">
                <a:solidFill>
                  <a:srgbClr val="002776"/>
                </a:solidFill>
                <a:latin typeface="Helvetica" pitchFamily="2" charset="0"/>
                <a:cs typeface="Calibri" panose="020F0502020204030204" pitchFamily="34" charset="0"/>
                <a:hlinkClick r:id="rId4"/>
              </a:rPr>
              <a:t>Tribal Border Crossing Parity Act </a:t>
            </a:r>
            <a:r>
              <a:rPr lang="en-US" sz="2500" b="1" dirty="0">
                <a:solidFill>
                  <a:srgbClr val="002776"/>
                </a:solidFill>
                <a:latin typeface="Helvetica" pitchFamily="2" charset="0"/>
                <a:cs typeface="Calibri" panose="020F0502020204030204" pitchFamily="34" charset="0"/>
              </a:rPr>
              <a:t> </a:t>
            </a:r>
            <a:r>
              <a:rPr lang="en-US" sz="2500" i="1" dirty="0">
                <a:solidFill>
                  <a:srgbClr val="002776"/>
                </a:solidFill>
                <a:latin typeface="Helvetica" pitchFamily="2" charset="0"/>
                <a:cs typeface="Calibri" panose="020F0502020204030204" pitchFamily="34" charset="0"/>
              </a:rPr>
              <a:t>- </a:t>
            </a:r>
            <a:r>
              <a:rPr lang="en-US" sz="2500" b="0" i="1" dirty="0">
                <a:solidFill>
                  <a:srgbClr val="002776"/>
                </a:solidFill>
                <a:latin typeface="Helvetica" pitchFamily="2" charset="0"/>
                <a:cs typeface="Calibri" panose="020F0502020204030204" pitchFamily="34" charset="0"/>
              </a:rPr>
              <a:t>As introduced in the </a:t>
            </a:r>
            <a:r>
              <a:rPr lang="en-US" sz="2500" b="1" i="1" dirty="0">
                <a:solidFill>
                  <a:srgbClr val="002776"/>
                </a:solidFill>
                <a:latin typeface="Helvetica" pitchFamily="2" charset="0"/>
                <a:cs typeface="Calibri" panose="020F0502020204030204" pitchFamily="34" charset="0"/>
              </a:rPr>
              <a:t>116</a:t>
            </a:r>
            <a:r>
              <a:rPr lang="en-US" sz="2500" b="1" i="1" baseline="30000" dirty="0">
                <a:solidFill>
                  <a:srgbClr val="002776"/>
                </a:solidFill>
                <a:latin typeface="Helvetica" pitchFamily="2" charset="0"/>
                <a:cs typeface="Calibri" panose="020F0502020204030204" pitchFamily="34" charset="0"/>
              </a:rPr>
              <a:t>th</a:t>
            </a:r>
            <a:r>
              <a:rPr lang="en-US" sz="2500" b="1" i="1" dirty="0">
                <a:solidFill>
                  <a:srgbClr val="002776"/>
                </a:solidFill>
                <a:latin typeface="Helvetica" pitchFamily="2" charset="0"/>
                <a:cs typeface="Calibri" panose="020F0502020204030204" pitchFamily="34" charset="0"/>
              </a:rPr>
              <a:t> Congress</a:t>
            </a:r>
          </a:p>
          <a:p>
            <a:pPr marL="0" indent="0" algn="just">
              <a:buNone/>
            </a:pPr>
            <a:endParaRPr lang="en-US" sz="1000" dirty="0">
              <a:solidFill>
                <a:srgbClr val="002776"/>
              </a:solidFill>
              <a:latin typeface="Helvetica" pitchFamily="2" charset="0"/>
              <a:cs typeface="Calibri" panose="020F0502020204030204" pitchFamily="34" charset="0"/>
            </a:endParaRPr>
          </a:p>
          <a:p>
            <a:pPr marL="0" indent="0" algn="just">
              <a:lnSpc>
                <a:spcPct val="100000"/>
              </a:lnSpc>
              <a:buNone/>
            </a:pPr>
            <a:r>
              <a:rPr lang="en-US" sz="2500" b="0" dirty="0">
                <a:solidFill>
                  <a:srgbClr val="002776"/>
                </a:solidFill>
                <a:latin typeface="Helvetica" pitchFamily="2" charset="0"/>
                <a:cs typeface="Calibri" panose="020F0502020204030204" pitchFamily="34" charset="0"/>
              </a:rPr>
              <a:t>Nothing in this subchapter shall be construed to affect the right of American Indians born in Canada to pass the borders of the United States, but such right shall extend only to persons who </a:t>
            </a:r>
            <a:r>
              <a:rPr lang="en-US" sz="2500" b="1" dirty="0">
                <a:solidFill>
                  <a:srgbClr val="002776"/>
                </a:solidFill>
                <a:latin typeface="Helvetica" pitchFamily="2" charset="0"/>
                <a:cs typeface="Calibri" panose="020F0502020204030204" pitchFamily="34" charset="0"/>
              </a:rPr>
              <a:t>are members, or are eligible to be members, of a Federally recognized Indian tribe in the United States or Canada, or</a:t>
            </a:r>
            <a:r>
              <a:rPr lang="en-US" sz="2500" dirty="0">
                <a:solidFill>
                  <a:srgbClr val="002776"/>
                </a:solidFill>
                <a:latin typeface="Helvetica" pitchFamily="2" charset="0"/>
                <a:cs typeface="Calibri" panose="020F0502020204030204" pitchFamily="34" charset="0"/>
              </a:rPr>
              <a:t> </a:t>
            </a:r>
            <a:r>
              <a:rPr lang="en-US" sz="2500" b="0" dirty="0">
                <a:solidFill>
                  <a:srgbClr val="002776"/>
                </a:solidFill>
                <a:latin typeface="Helvetica" pitchFamily="2" charset="0"/>
                <a:cs typeface="Calibri" panose="020F0502020204030204" pitchFamily="34" charset="0"/>
              </a:rPr>
              <a:t>possess at least 50 per centum of blood of the American Indian race. </a:t>
            </a:r>
            <a:endParaRPr lang="en-US" sz="2500" dirty="0">
              <a:solidFill>
                <a:srgbClr val="002776"/>
              </a:solidFill>
              <a:latin typeface="Helvetica" pitchFamily="2" charset="0"/>
              <a:cs typeface="Calibri" panose="020F0502020204030204" pitchFamily="34" charset="0"/>
            </a:endParaRPr>
          </a:p>
          <a:p>
            <a:endParaRPr lang="en-US" dirty="0">
              <a:latin typeface="Palatino" pitchFamily="2" charset="77"/>
              <a:ea typeface="Palatino" pitchFamily="2" charset="77"/>
            </a:endParaRPr>
          </a:p>
        </p:txBody>
      </p:sp>
      <p:pic>
        <p:nvPicPr>
          <p:cNvPr id="6" name="Picture 5" descr="A grey logo with a feather&#10;&#10;Description automatically generated">
            <a:extLst>
              <a:ext uri="{FF2B5EF4-FFF2-40B4-BE49-F238E27FC236}">
                <a16:creationId xmlns:a16="http://schemas.microsoft.com/office/drawing/2014/main" id="{E5F0EEF1-000D-F658-9E39-D8446D8D0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498550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245103" y="2034387"/>
            <a:ext cx="8481038"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just"/>
            <a:r>
              <a:rPr lang="en-US" sz="2500" dirty="0">
                <a:solidFill>
                  <a:srgbClr val="002776"/>
                </a:solidFill>
                <a:latin typeface="Helvetica" pitchFamily="2" charset="0"/>
                <a:cs typeface="Calibri" panose="020F0502020204030204" pitchFamily="34" charset="0"/>
                <a:hlinkClick r:id="rId3"/>
              </a:rPr>
              <a:t>Tribal Border Crossing Parity Act </a:t>
            </a:r>
            <a:r>
              <a:rPr lang="en-US" sz="2500" b="0" i="1" dirty="0">
                <a:solidFill>
                  <a:srgbClr val="002776"/>
                </a:solidFill>
                <a:latin typeface="Helvetica" pitchFamily="2" charset="0"/>
                <a:cs typeface="Calibri" panose="020F0502020204030204" pitchFamily="34" charset="0"/>
              </a:rPr>
              <a:t>– As Introduced in the </a:t>
            </a:r>
            <a:r>
              <a:rPr lang="en-US" sz="2500" i="1" dirty="0">
                <a:solidFill>
                  <a:srgbClr val="002776"/>
                </a:solidFill>
                <a:latin typeface="Helvetica" pitchFamily="2" charset="0"/>
                <a:cs typeface="Calibri" panose="020F0502020204030204" pitchFamily="34" charset="0"/>
              </a:rPr>
              <a:t>117</a:t>
            </a:r>
            <a:r>
              <a:rPr lang="en-US" sz="2500" i="1" baseline="30000" dirty="0">
                <a:solidFill>
                  <a:srgbClr val="002776"/>
                </a:solidFill>
                <a:latin typeface="Helvetica" pitchFamily="2" charset="0"/>
                <a:cs typeface="Calibri" panose="020F0502020204030204" pitchFamily="34" charset="0"/>
              </a:rPr>
              <a:t>th</a:t>
            </a:r>
            <a:r>
              <a:rPr lang="en-US" sz="2500" i="1" dirty="0">
                <a:solidFill>
                  <a:srgbClr val="002776"/>
                </a:solidFill>
                <a:latin typeface="Helvetica" pitchFamily="2" charset="0"/>
                <a:cs typeface="Calibri" panose="020F0502020204030204" pitchFamily="34" charset="0"/>
              </a:rPr>
              <a:t> Congress</a:t>
            </a:r>
          </a:p>
          <a:p>
            <a:endParaRPr lang="en-US" sz="1800" b="0" i="1" dirty="0">
              <a:solidFill>
                <a:srgbClr val="002776"/>
              </a:solidFill>
              <a:latin typeface="Helvetica" pitchFamily="2" charset="0"/>
              <a:cs typeface="Calibri" panose="020F0502020204030204" pitchFamily="34" charset="0"/>
            </a:endParaRPr>
          </a:p>
          <a:p>
            <a:r>
              <a:rPr lang="en-US" sz="2500" b="0" dirty="0">
                <a:solidFill>
                  <a:srgbClr val="002776"/>
                </a:solidFill>
                <a:latin typeface="Helvetica" pitchFamily="2" charset="0"/>
                <a:cs typeface="Calibri" panose="020F0502020204030204" pitchFamily="34" charset="0"/>
              </a:rPr>
              <a:t>Nothing in this subchapter shall be construed to affect the right of American Indians born in Canada </a:t>
            </a:r>
            <a:r>
              <a:rPr lang="en-US" sz="2500" dirty="0">
                <a:solidFill>
                  <a:srgbClr val="002776"/>
                </a:solidFill>
                <a:latin typeface="Helvetica" pitchFamily="2" charset="0"/>
                <a:cs typeface="Calibri" panose="020F0502020204030204" pitchFamily="34" charset="0"/>
              </a:rPr>
              <a:t>or the United States</a:t>
            </a:r>
            <a:r>
              <a:rPr lang="en-US" sz="2500" b="0" dirty="0">
                <a:solidFill>
                  <a:srgbClr val="002776"/>
                </a:solidFill>
                <a:latin typeface="Helvetica" pitchFamily="2" charset="0"/>
                <a:cs typeface="Calibri" panose="020F0502020204030204" pitchFamily="34" charset="0"/>
              </a:rPr>
              <a:t> to pass the borders of the United States, but such right shall extend only to persons who </a:t>
            </a:r>
            <a:r>
              <a:rPr lang="en-US" sz="2500" dirty="0">
                <a:solidFill>
                  <a:srgbClr val="002776"/>
                </a:solidFill>
                <a:latin typeface="Helvetica" pitchFamily="2" charset="0"/>
                <a:cs typeface="Calibri" panose="020F0502020204030204" pitchFamily="34" charset="0"/>
              </a:rPr>
              <a:t>are members, or are eligible to be members, of a Federally recognized Indian tribe in the United States or Canada</a:t>
            </a:r>
            <a:r>
              <a:rPr lang="en-US" sz="2500" strike="sngStrike" dirty="0">
                <a:solidFill>
                  <a:srgbClr val="002776"/>
                </a:solidFill>
                <a:latin typeface="Helvetica" pitchFamily="2" charset="0"/>
                <a:cs typeface="Calibri" panose="020F0502020204030204" pitchFamily="34" charset="0"/>
              </a:rPr>
              <a:t>, or possess at least 50 per centum of blood of the American Indian race</a:t>
            </a:r>
            <a:r>
              <a:rPr lang="en-US" sz="2500" b="0" dirty="0">
                <a:solidFill>
                  <a:srgbClr val="002776"/>
                </a:solidFill>
                <a:latin typeface="Helvetica" pitchFamily="2" charset="0"/>
                <a:cs typeface="Calibri" panose="020F0502020204030204" pitchFamily="34" charset="0"/>
              </a:rPr>
              <a:t>. </a:t>
            </a:r>
            <a:endParaRPr lang="en-US" sz="2500" dirty="0">
              <a:solidFill>
                <a:srgbClr val="002776"/>
              </a:solidFill>
              <a:latin typeface="Helvetica" pitchFamily="2"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3" name="Round Single Corner Rectangle 2">
            <a:extLst>
              <a:ext uri="{FF2B5EF4-FFF2-40B4-BE49-F238E27FC236}">
                <a16:creationId xmlns:a16="http://schemas.microsoft.com/office/drawing/2014/main" id="{A932A945-2A21-8F3D-8169-CE40DFB84108}"/>
              </a:ext>
            </a:extLst>
          </p:cNvPr>
          <p:cNvSpPr/>
          <p:nvPr/>
        </p:nvSpPr>
        <p:spPr>
          <a:xfrm>
            <a:off x="733425" y="627194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 name="Picture 1" descr="A grey logo with a feather&#10;&#10;Description automatically generated">
            <a:extLst>
              <a:ext uri="{FF2B5EF4-FFF2-40B4-BE49-F238E27FC236}">
                <a16:creationId xmlns:a16="http://schemas.microsoft.com/office/drawing/2014/main" id="{9155267D-070F-E249-397A-7981523E6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1220022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364279" y="1940857"/>
            <a:ext cx="8415441" cy="4331089"/>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kumimoji="0" lang="en-US" sz="32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DEPARTMENT OF HOMELAND SECURITY</a:t>
            </a:r>
          </a:p>
          <a:p>
            <a:pPr algn="ctr"/>
            <a:endParaRPr kumimoji="0" lang="en-US" sz="12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algn="ctr"/>
            <a:endParaRPr kumimoji="0" lang="en-US" sz="8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marL="457200" indent="-457200">
              <a:buFont typeface="Arial" panose="020B0604020202020204" pitchFamily="34" charset="0"/>
              <a:buChar char="•"/>
            </a:pPr>
            <a:r>
              <a:rPr lang="en-US" sz="2400" b="0" dirty="0">
                <a:solidFill>
                  <a:srgbClr val="002776"/>
                </a:solidFill>
                <a:latin typeface="Helvetica" pitchFamily="2" charset="0"/>
                <a:ea typeface="Palatino" pitchFamily="2" charset="77"/>
                <a:cs typeface="+mn-cs"/>
              </a:rPr>
              <a:t>In June 2023, Senator</a:t>
            </a:r>
            <a:r>
              <a:rPr kumimoji="0" lang="en-US" sz="24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 </a:t>
            </a:r>
            <a:r>
              <a:rPr kumimoji="0" lang="en-US" sz="2400" b="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Gillibrand (D-NY) and Representative Kilmer (D-WA) sent a letter to DHS requesting feedback on the Tribal Border Crossing Parity Act. </a:t>
            </a:r>
          </a:p>
          <a:p>
            <a:pPr marL="457200" indent="-457200">
              <a:buFont typeface="Arial" panose="020B0604020202020204" pitchFamily="34" charset="0"/>
              <a:buChar char="•"/>
            </a:pPr>
            <a:endParaRPr kumimoji="0" lang="en-US" sz="1200" b="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marL="457200" indent="-457200">
              <a:buFont typeface="Arial" panose="020B0604020202020204" pitchFamily="34" charset="0"/>
              <a:buChar char="•"/>
            </a:pPr>
            <a:r>
              <a:rPr lang="en-US" sz="2400" b="0" dirty="0">
                <a:solidFill>
                  <a:srgbClr val="002776"/>
                </a:solidFill>
                <a:latin typeface="Helvetica" pitchFamily="2" charset="0"/>
                <a:ea typeface="Palatino" pitchFamily="2" charset="77"/>
                <a:cs typeface="+mn-cs"/>
              </a:rPr>
              <a:t>DHS expressed support for the purpose of the bill (eliminating blood quantum) but has several policy concerns about the legislative text. </a:t>
            </a:r>
            <a:endParaRPr kumimoji="0" lang="en-US" sz="2400" b="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marL="457200" indent="-457200">
              <a:buFont typeface="Arial" panose="020B0604020202020204" pitchFamily="34" charset="0"/>
              <a:buChar char="•"/>
            </a:pPr>
            <a:endParaRPr lang="en-US" sz="2500" dirty="0">
              <a:solidFill>
                <a:srgbClr val="002776"/>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3" name="Round Single Corner Rectangle 2">
            <a:extLst>
              <a:ext uri="{FF2B5EF4-FFF2-40B4-BE49-F238E27FC236}">
                <a16:creationId xmlns:a16="http://schemas.microsoft.com/office/drawing/2014/main" id="{A932A945-2A21-8F3D-8169-CE40DFB84108}"/>
              </a:ext>
            </a:extLst>
          </p:cNvPr>
          <p:cNvSpPr/>
          <p:nvPr/>
        </p:nvSpPr>
        <p:spPr>
          <a:xfrm>
            <a:off x="733425" y="627194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 name="Picture 1" descr="A grey logo with a feather&#10;&#10;Description automatically generated">
            <a:extLst>
              <a:ext uri="{FF2B5EF4-FFF2-40B4-BE49-F238E27FC236}">
                <a16:creationId xmlns:a16="http://schemas.microsoft.com/office/drawing/2014/main" id="{0A8C559A-B62C-5E9C-BB60-F0831BC9B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1644023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 y="1815164"/>
            <a:ext cx="8999620" cy="5042835"/>
          </a:xfrm>
          <a:prstGeom prst="rect">
            <a:avLst/>
          </a:prstGeom>
          <a:noFill/>
        </p:spPr>
        <p:txBody>
          <a:bodyPr vert="horz" lIns="91440" tIns="45720" rIns="91440" bIns="45720" rtlCol="0" anchor="t">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kumimoji="0" lang="en-US" sz="32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Considerations</a:t>
            </a:r>
          </a:p>
          <a:p>
            <a:pPr algn="ctr"/>
            <a:endParaRPr kumimoji="0" lang="en-US" sz="10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marL="457200" indent="-457200">
              <a:buFont typeface="+mj-lt"/>
              <a:buAutoNum type="arabicPeriod"/>
            </a:pPr>
            <a:r>
              <a:rPr lang="en-US" sz="2000" dirty="0">
                <a:solidFill>
                  <a:srgbClr val="002776"/>
                </a:solidFill>
                <a:latin typeface="Helvetica" pitchFamily="2" charset="0"/>
                <a:ea typeface="Palatino" pitchFamily="2" charset="77"/>
                <a:cs typeface="+mn-cs"/>
              </a:rPr>
              <a:t>Definition Discrepancy</a:t>
            </a:r>
          </a:p>
          <a:p>
            <a:pPr marL="914400" lvl="1" indent="-457200">
              <a:spcAft>
                <a:spcPts val="600"/>
              </a:spcAft>
              <a:buFont typeface="Arial" panose="020B0604020202020204" pitchFamily="34" charset="0"/>
              <a:buChar char="•"/>
            </a:pPr>
            <a:r>
              <a:rPr lang="en-US" b="0" dirty="0">
                <a:solidFill>
                  <a:srgbClr val="002776"/>
                </a:solidFill>
                <a:latin typeface="Helvetica" pitchFamily="2" charset="0"/>
                <a:ea typeface="Palatino" pitchFamily="2" charset="77"/>
                <a:cs typeface="+mn-cs"/>
              </a:rPr>
              <a:t>The term "Federally recognized Indian tribe" is a U.S.-specific terminology. DHS is concerned that the bill lacks clarity on how this would apply to Canadian classifications, such as "First Nations", Inuit, and Metis.</a:t>
            </a:r>
          </a:p>
          <a:p>
            <a:pPr marL="914400" lvl="1" indent="-457200">
              <a:spcAft>
                <a:spcPts val="1200"/>
              </a:spcAft>
              <a:buFont typeface="Arial" panose="020B0604020202020204" pitchFamily="34" charset="0"/>
              <a:buChar char="•"/>
            </a:pPr>
            <a:r>
              <a:rPr lang="en-US" b="0" dirty="0">
                <a:solidFill>
                  <a:srgbClr val="C00000"/>
                </a:solidFill>
                <a:latin typeface="Helvetica" pitchFamily="2" charset="0"/>
                <a:ea typeface="Palatino" pitchFamily="2" charset="77"/>
                <a:cs typeface="+mn-cs"/>
              </a:rPr>
              <a:t>Working Amendment: Sectio</a:t>
            </a:r>
            <a:r>
              <a:rPr lang="en-US" dirty="0">
                <a:solidFill>
                  <a:srgbClr val="C00000"/>
                </a:solidFill>
                <a:latin typeface="Helvetica" pitchFamily="2" charset="0"/>
                <a:ea typeface="Palatino" pitchFamily="2" charset="77"/>
              </a:rPr>
              <a:t>n 289 to extend to those with Indian Status. </a:t>
            </a:r>
            <a:endParaRPr lang="en-US" b="0" dirty="0">
              <a:solidFill>
                <a:srgbClr val="C00000"/>
              </a:solidFill>
              <a:latin typeface="Helvetica" pitchFamily="2" charset="0"/>
              <a:ea typeface="Palatino" pitchFamily="2" charset="77"/>
              <a:cs typeface="+mn-cs"/>
            </a:endParaRPr>
          </a:p>
          <a:p>
            <a:pPr marL="457200" indent="-457200">
              <a:buFont typeface="+mj-lt"/>
              <a:buAutoNum type="arabicPeriod"/>
            </a:pPr>
            <a:r>
              <a:rPr lang="en-US" sz="2000" dirty="0">
                <a:solidFill>
                  <a:srgbClr val="002776"/>
                </a:solidFill>
                <a:latin typeface="Helvetica" pitchFamily="2" charset="0"/>
                <a:ea typeface="Palatino" pitchFamily="2" charset="77"/>
                <a:cs typeface="+mn-cs"/>
              </a:rPr>
              <a:t>Eligibility concerns</a:t>
            </a:r>
            <a:endParaRPr lang="en-US" sz="2000" b="0" dirty="0">
              <a:solidFill>
                <a:srgbClr val="002776"/>
              </a:solidFill>
              <a:latin typeface="Helvetica" pitchFamily="2" charset="0"/>
              <a:ea typeface="Palatino" pitchFamily="2" charset="77"/>
              <a:cs typeface="+mn-cs"/>
            </a:endParaRPr>
          </a:p>
          <a:p>
            <a:pPr marL="914400" lvl="1" indent="-457200">
              <a:spcAft>
                <a:spcPts val="600"/>
              </a:spcAft>
              <a:buFont typeface="Arial" panose="020B0604020202020204" pitchFamily="34" charset="0"/>
              <a:buChar char="•"/>
            </a:pPr>
            <a:r>
              <a:rPr kumimoji="0" lang="en-US" i="0" u="none" strike="noStrike" kern="1200" cap="none" spc="0" normalizeH="0" baseline="0" noProof="0" dirty="0">
                <a:ln>
                  <a:noFill/>
                </a:ln>
                <a:solidFill>
                  <a:srgbClr val="002776"/>
                </a:solidFill>
                <a:effectLst/>
                <a:uLnTx/>
                <a:uFillTx/>
                <a:latin typeface="Helvetica" pitchFamily="2" charset="0"/>
                <a:ea typeface="Palatino" pitchFamily="2" charset="77"/>
              </a:rPr>
              <a:t>Concerns that the act could potentially allow Tribes and First Nations to confer tribal membership onto any person for any reason. </a:t>
            </a:r>
          </a:p>
          <a:p>
            <a:pPr marL="914400" lvl="1" indent="-457200">
              <a:buFont typeface="Arial" panose="020B0604020202020204" pitchFamily="34" charset="0"/>
              <a:buChar char="•"/>
            </a:pPr>
            <a:r>
              <a:rPr lang="en-US" dirty="0">
                <a:solidFill>
                  <a:srgbClr val="002776"/>
                </a:solidFill>
                <a:latin typeface="Helvetica" pitchFamily="2" charset="0"/>
                <a:ea typeface="Palatino" pitchFamily="2" charset="77"/>
              </a:rPr>
              <a:t>While acknowledging that</a:t>
            </a:r>
            <a:r>
              <a:rPr kumimoji="0" lang="en-US" i="0" u="none" strike="noStrike" kern="1200" cap="none" spc="0" normalizeH="0" baseline="0" noProof="0" dirty="0">
                <a:ln>
                  <a:noFill/>
                </a:ln>
                <a:solidFill>
                  <a:srgbClr val="002776"/>
                </a:solidFill>
                <a:effectLst/>
                <a:uLnTx/>
                <a:uFillTx/>
                <a:latin typeface="Helvetica" pitchFamily="2" charset="0"/>
                <a:ea typeface="Palatino" pitchFamily="2" charset="77"/>
              </a:rPr>
              <a:t> </a:t>
            </a:r>
            <a:r>
              <a:rPr kumimoji="0" lang="en-US" i="0" u="none" strike="noStrike" kern="1200" cap="none" spc="0" normalizeH="0" baseline="0" noProof="0" dirty="0" err="1">
                <a:ln>
                  <a:noFill/>
                </a:ln>
                <a:solidFill>
                  <a:srgbClr val="002776"/>
                </a:solidFill>
                <a:effectLst/>
                <a:uLnTx/>
                <a:uFillTx/>
                <a:latin typeface="Helvetica" pitchFamily="2" charset="0"/>
                <a:ea typeface="Palatino" pitchFamily="2" charset="77"/>
              </a:rPr>
              <a:t>bloo</a:t>
            </a:r>
            <a:r>
              <a:rPr lang="en-US" dirty="0">
                <a:solidFill>
                  <a:srgbClr val="002776"/>
                </a:solidFill>
                <a:latin typeface="Helvetica" pitchFamily="2" charset="0"/>
                <a:ea typeface="Palatino" pitchFamily="2" charset="77"/>
              </a:rPr>
              <a:t>d quantum is problematic, DHS also finds that blood quantum offers a measure of security because it “provide[s] a control by requiring independently verifiable Indian descent.” </a:t>
            </a:r>
            <a:endParaRPr kumimoji="0" lang="en-US" b="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3" name="Round Single Corner Rectangle 2">
            <a:extLst>
              <a:ext uri="{FF2B5EF4-FFF2-40B4-BE49-F238E27FC236}">
                <a16:creationId xmlns:a16="http://schemas.microsoft.com/office/drawing/2014/main" id="{A932A945-2A21-8F3D-8169-CE40DFB84108}"/>
              </a:ext>
            </a:extLst>
          </p:cNvPr>
          <p:cNvSpPr/>
          <p:nvPr/>
        </p:nvSpPr>
        <p:spPr>
          <a:xfrm>
            <a:off x="417859" y="6313837"/>
            <a:ext cx="2196042" cy="575732"/>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2752136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 y="1901952"/>
            <a:ext cx="8999620" cy="436999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kumimoji="0" lang="en-US" sz="28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Considerations </a:t>
            </a:r>
            <a:endParaRPr kumimoji="0" lang="en-US" sz="7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marL="457200" indent="-457200">
              <a:buFont typeface="+mj-lt"/>
              <a:buAutoNum type="arabicPeriod" startAt="3"/>
            </a:pPr>
            <a:r>
              <a:rPr lang="en-US" sz="2000" dirty="0">
                <a:solidFill>
                  <a:srgbClr val="002776"/>
                </a:solidFill>
                <a:latin typeface="Helvetica" pitchFamily="2" charset="0"/>
                <a:ea typeface="Palatino" pitchFamily="2" charset="77"/>
                <a:cs typeface="+mn-cs"/>
              </a:rPr>
              <a:t>Clarity concerning scope of Rights and Responsibilities </a:t>
            </a:r>
          </a:p>
          <a:p>
            <a:pPr marL="914400" lvl="1" indent="-457200">
              <a:spcAft>
                <a:spcPts val="600"/>
              </a:spcAft>
              <a:buFont typeface="Arial" panose="020B0604020202020204" pitchFamily="34" charset="0"/>
              <a:buChar char="•"/>
            </a:pPr>
            <a:r>
              <a:rPr kumimoji="0" lang="en-US" sz="1500" i="0" u="none" strike="noStrike" kern="1200" cap="none" spc="0" normalizeH="0" baseline="0" noProof="0" dirty="0">
                <a:ln>
                  <a:noFill/>
                </a:ln>
                <a:solidFill>
                  <a:srgbClr val="002776"/>
                </a:solidFill>
                <a:effectLst/>
                <a:uLnTx/>
                <a:uFillTx/>
                <a:latin typeface="Helvetica" pitchFamily="2" charset="0"/>
                <a:ea typeface="Palatino" pitchFamily="2" charset="77"/>
              </a:rPr>
              <a:t>DHS is concerned that Section 289 of the INA is unclear due to its vague wording and reliance on outdated case law. </a:t>
            </a:r>
          </a:p>
          <a:p>
            <a:pPr marL="914400" lvl="1" indent="-457200">
              <a:spcAft>
                <a:spcPts val="600"/>
              </a:spcAft>
              <a:buFont typeface="Arial" panose="020B0604020202020204" pitchFamily="34" charset="0"/>
              <a:buChar char="•"/>
            </a:pPr>
            <a:r>
              <a:rPr kumimoji="0" lang="en-US" sz="1500" i="0" u="none" strike="noStrike" kern="1200" cap="none" spc="0" normalizeH="0" baseline="0" noProof="0" dirty="0">
                <a:ln>
                  <a:noFill/>
                </a:ln>
                <a:solidFill>
                  <a:srgbClr val="002776"/>
                </a:solidFill>
                <a:effectLst/>
                <a:uLnTx/>
                <a:uFillTx/>
                <a:latin typeface="Helvetica" pitchFamily="2" charset="0"/>
                <a:ea typeface="Palatino" pitchFamily="2" charset="77"/>
              </a:rPr>
              <a:t>DHS suggests a clear definition of what the</a:t>
            </a:r>
            <a:r>
              <a:rPr lang="en-US" sz="1500" dirty="0">
                <a:solidFill>
                  <a:srgbClr val="002776"/>
                </a:solidFill>
                <a:latin typeface="Helvetica" pitchFamily="2" charset="0"/>
                <a:ea typeface="Palatino" pitchFamily="2" charset="77"/>
              </a:rPr>
              <a:t> S</a:t>
            </a:r>
            <a:r>
              <a:rPr kumimoji="0" lang="en-US" sz="1500" i="0" u="none" strike="noStrike" kern="1200" cap="none" spc="0" normalizeH="0" baseline="0" noProof="0" dirty="0" err="1">
                <a:ln>
                  <a:noFill/>
                </a:ln>
                <a:solidFill>
                  <a:srgbClr val="002776"/>
                </a:solidFill>
                <a:effectLst/>
                <a:uLnTx/>
                <a:uFillTx/>
                <a:latin typeface="Helvetica" pitchFamily="2" charset="0"/>
                <a:ea typeface="Palatino" pitchFamily="2" charset="77"/>
              </a:rPr>
              <a:t>ection</a:t>
            </a:r>
            <a:r>
              <a:rPr kumimoji="0" lang="en-US" sz="1500" i="0" u="none" strike="noStrike" kern="1200" cap="none" spc="0" normalizeH="0" baseline="0" noProof="0" dirty="0">
                <a:ln>
                  <a:noFill/>
                </a:ln>
                <a:solidFill>
                  <a:srgbClr val="002776"/>
                </a:solidFill>
                <a:effectLst/>
                <a:uLnTx/>
                <a:uFillTx/>
                <a:latin typeface="Helvetica" pitchFamily="2" charset="0"/>
                <a:ea typeface="Palatino" pitchFamily="2" charset="77"/>
              </a:rPr>
              <a:t> 289 privilege actually entails, including authorized length of stay and authorization to work. DHS suggests the creation of a new INA nonimmigrant status.</a:t>
            </a:r>
          </a:p>
          <a:p>
            <a:pPr marL="914400" lvl="1" indent="-457200">
              <a:spcAft>
                <a:spcPts val="600"/>
              </a:spcAft>
              <a:buFont typeface="Arial" panose="020B0604020202020204" pitchFamily="34" charset="0"/>
              <a:buChar char="•"/>
            </a:pPr>
            <a:r>
              <a:rPr lang="en-US" sz="1500" b="0" dirty="0">
                <a:solidFill>
                  <a:srgbClr val="C00000"/>
                </a:solidFill>
                <a:latin typeface="Helvetica" pitchFamily="2" charset="0"/>
                <a:ea typeface="Palatino" pitchFamily="2" charset="77"/>
                <a:cs typeface="+mn-cs"/>
              </a:rPr>
              <a:t>Working Amendment: to clarify that Section 289 entrants shall have lawful permanent resident status. </a:t>
            </a:r>
            <a:endParaRPr lang="en-US" sz="500" b="0" dirty="0">
              <a:solidFill>
                <a:srgbClr val="C00000"/>
              </a:solidFill>
              <a:latin typeface="Helvetica" pitchFamily="2" charset="0"/>
              <a:ea typeface="Palatino" pitchFamily="2" charset="77"/>
              <a:cs typeface="+mn-cs"/>
            </a:endParaRPr>
          </a:p>
          <a:p>
            <a:pPr marL="457200" indent="-457200">
              <a:buFont typeface="+mj-lt"/>
              <a:buAutoNum type="arabicPeriod" startAt="4"/>
            </a:pPr>
            <a:r>
              <a:rPr lang="en-US" sz="2000" dirty="0">
                <a:solidFill>
                  <a:srgbClr val="002776"/>
                </a:solidFill>
                <a:latin typeface="Helvetica" pitchFamily="2" charset="0"/>
                <a:ea typeface="Palatino" pitchFamily="2" charset="77"/>
                <a:cs typeface="+mn-cs"/>
              </a:rPr>
              <a:t>Security and Safety</a:t>
            </a:r>
          </a:p>
          <a:p>
            <a:pPr marL="914400" lvl="1" indent="-457200">
              <a:spcAft>
                <a:spcPts val="600"/>
              </a:spcAft>
              <a:buFont typeface="Arial" panose="020B0604020202020204" pitchFamily="34" charset="0"/>
              <a:buChar char="•"/>
            </a:pPr>
            <a:r>
              <a:rPr lang="en-US" sz="1500" b="0" dirty="0">
                <a:solidFill>
                  <a:srgbClr val="002776"/>
                </a:solidFill>
                <a:latin typeface="Helvetica" pitchFamily="2" charset="0"/>
                <a:ea typeface="Palatino" pitchFamily="2" charset="77"/>
                <a:cs typeface="+mn-cs"/>
              </a:rPr>
              <a:t>DHS is concerned that Section 289 entry means that Canada Indians cannot be denied entry for any ground of inadmissibility under the INA, or deported even if there are national security or serious public safety concerns. </a:t>
            </a:r>
          </a:p>
          <a:p>
            <a:pPr marL="914400" lvl="1" indent="-457200">
              <a:spcAft>
                <a:spcPts val="600"/>
              </a:spcAft>
              <a:buFont typeface="Arial" panose="020B0604020202020204" pitchFamily="34" charset="0"/>
              <a:buChar char="•"/>
            </a:pPr>
            <a:r>
              <a:rPr lang="en-US" sz="1500" b="0" dirty="0">
                <a:solidFill>
                  <a:srgbClr val="002776"/>
                </a:solidFill>
                <a:latin typeface="Helvetica" pitchFamily="2" charset="0"/>
                <a:ea typeface="Palatino" pitchFamily="2" charset="77"/>
                <a:cs typeface="+mn-cs"/>
              </a:rPr>
              <a:t>DHS suggests that Congress consider better integrating section 289 with other immigration law and with </a:t>
            </a:r>
            <a:r>
              <a:rPr lang="en-US" sz="1500" b="0">
                <a:solidFill>
                  <a:srgbClr val="002776"/>
                </a:solidFill>
                <a:latin typeface="Helvetica" pitchFamily="2" charset="0"/>
                <a:ea typeface="Palatino" pitchFamily="2" charset="77"/>
                <a:cs typeface="+mn-cs"/>
              </a:rPr>
              <a:t>removal grounds.</a:t>
            </a:r>
            <a:endParaRPr lang="en-US" sz="1500" b="0" dirty="0">
              <a:solidFill>
                <a:srgbClr val="002776"/>
              </a:solidFill>
              <a:latin typeface="Helvetica" pitchFamily="2" charset="0"/>
              <a:ea typeface="Palatino" pitchFamily="2" charset="77"/>
              <a:cs typeface="+mn-cs"/>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3" name="Round Single Corner Rectangle 2">
            <a:extLst>
              <a:ext uri="{FF2B5EF4-FFF2-40B4-BE49-F238E27FC236}">
                <a16:creationId xmlns:a16="http://schemas.microsoft.com/office/drawing/2014/main" id="{A932A945-2A21-8F3D-8169-CE40DFB84108}"/>
              </a:ext>
            </a:extLst>
          </p:cNvPr>
          <p:cNvSpPr/>
          <p:nvPr/>
        </p:nvSpPr>
        <p:spPr>
          <a:xfrm>
            <a:off x="417859" y="6358735"/>
            <a:ext cx="2196042" cy="575732"/>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124993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 y="1815166"/>
            <a:ext cx="8999620" cy="4452634"/>
          </a:xfrm>
          <a:prstGeom prst="rect">
            <a:avLst/>
          </a:prstGeom>
          <a:noFill/>
        </p:spPr>
        <p:txBody>
          <a:bodyPr vert="horz" lIns="91440" tIns="45720" rIns="91440" bIns="45720" rtlCol="0" anchor="t">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kumimoji="0" lang="en-US" sz="28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Considerations</a:t>
            </a:r>
            <a:endParaRPr kumimoji="0" lang="en-US" sz="8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marL="457200" indent="-457200">
              <a:buFont typeface="+mj-lt"/>
              <a:buAutoNum type="arabicPeriod" startAt="5"/>
            </a:pPr>
            <a:r>
              <a:rPr lang="en-US" sz="1800" dirty="0">
                <a:solidFill>
                  <a:srgbClr val="002776"/>
                </a:solidFill>
                <a:latin typeface="Helvetica" pitchFamily="2" charset="0"/>
                <a:ea typeface="Palatino" pitchFamily="2" charset="77"/>
                <a:cs typeface="+mn-cs"/>
              </a:rPr>
              <a:t>Path to Lawful Permanent Resident Status</a:t>
            </a:r>
          </a:p>
          <a:p>
            <a:pPr marL="914400" lvl="1" indent="-457200">
              <a:spcAft>
                <a:spcPts val="600"/>
              </a:spcAft>
              <a:buFont typeface="Arial" panose="020B0604020202020204" pitchFamily="34" charset="0"/>
              <a:buChar char="•"/>
            </a:pPr>
            <a:r>
              <a:rPr kumimoji="0" lang="en-US" sz="1600" i="0" u="none" strike="noStrike" kern="1200" cap="none" spc="0" normalizeH="0" baseline="0" noProof="0" dirty="0">
                <a:ln>
                  <a:noFill/>
                </a:ln>
                <a:solidFill>
                  <a:srgbClr val="002776"/>
                </a:solidFill>
                <a:effectLst/>
                <a:uLnTx/>
                <a:uFillTx/>
                <a:latin typeface="Helvetica" pitchFamily="2" charset="0"/>
                <a:ea typeface="Palatino" pitchFamily="2" charset="77"/>
              </a:rPr>
              <a:t>DHS thinks the bill should clarify the circumstances under which a Section 289 entry can lead to Lawful Permanent Resident (LPR) status. Currently regulations consider Section 289 entrants to be lawful permanent residents by simply residing in the U.S.</a:t>
            </a:r>
          </a:p>
          <a:p>
            <a:pPr marL="914400" lvl="1" indent="-457200">
              <a:spcAft>
                <a:spcPts val="600"/>
              </a:spcAft>
              <a:buFont typeface="Arial" panose="020B0604020202020204" pitchFamily="34" charset="0"/>
              <a:buChar char="•"/>
            </a:pPr>
            <a:r>
              <a:rPr lang="en-US" sz="1600" b="0" dirty="0">
                <a:solidFill>
                  <a:srgbClr val="C00000"/>
                </a:solidFill>
                <a:latin typeface="Helvetica" pitchFamily="2" charset="0"/>
                <a:ea typeface="Palatino" pitchFamily="2" charset="77"/>
                <a:cs typeface="+mn-cs"/>
              </a:rPr>
              <a:t>Working Amendment: to clarify that Section 289 entrants shall have lawful permanent resident status.</a:t>
            </a:r>
            <a:endParaRPr kumimoji="0" lang="en-US" sz="1600" b="1" i="0" u="none" strike="noStrike" kern="1200" cap="none" spc="0" normalizeH="0" baseline="0" noProof="0" dirty="0">
              <a:ln>
                <a:noFill/>
              </a:ln>
              <a:solidFill>
                <a:srgbClr val="002776"/>
              </a:solidFill>
              <a:effectLst/>
              <a:uLnTx/>
              <a:uFillTx/>
              <a:latin typeface="Helvetica" pitchFamily="2" charset="0"/>
              <a:ea typeface="Palatino" pitchFamily="2" charset="77"/>
              <a:cs typeface="+mj-cs"/>
            </a:endParaRPr>
          </a:p>
          <a:p>
            <a:pPr marL="914400" lvl="1" indent="-457200">
              <a:buFont typeface="Arial" panose="020B0604020202020204" pitchFamily="34" charset="0"/>
              <a:buChar char="•"/>
            </a:pPr>
            <a:endParaRPr lang="en-US" sz="400" b="1" dirty="0">
              <a:solidFill>
                <a:srgbClr val="002776"/>
              </a:solidFill>
              <a:latin typeface="Helvetica" pitchFamily="2" charset="0"/>
              <a:ea typeface="Palatino" pitchFamily="2" charset="77"/>
              <a:cs typeface="+mj-cs"/>
            </a:endParaRPr>
          </a:p>
          <a:p>
            <a:pPr marL="457200" indent="-457200">
              <a:buFont typeface="+mj-lt"/>
              <a:buAutoNum type="arabicPeriod" startAt="6"/>
            </a:pPr>
            <a:r>
              <a:rPr lang="en-US" sz="1800" dirty="0">
                <a:solidFill>
                  <a:srgbClr val="002776"/>
                </a:solidFill>
                <a:latin typeface="Helvetica" pitchFamily="2" charset="0"/>
                <a:ea typeface="Palatino" pitchFamily="2" charset="77"/>
                <a:cs typeface="+mn-cs"/>
              </a:rPr>
              <a:t>Fraud Prevention: </a:t>
            </a:r>
          </a:p>
          <a:p>
            <a:pPr marL="914400" lvl="1" indent="-457200">
              <a:spcAft>
                <a:spcPts val="1200"/>
              </a:spcAft>
              <a:buFont typeface="Arial" panose="020B0604020202020204" pitchFamily="34" charset="0"/>
              <a:buChar char="•"/>
            </a:pPr>
            <a:r>
              <a:rPr lang="en-US" sz="1600" b="0" dirty="0">
                <a:solidFill>
                  <a:srgbClr val="002776"/>
                </a:solidFill>
                <a:latin typeface="Helvetica" pitchFamily="2" charset="0"/>
                <a:ea typeface="Palatino" pitchFamily="2" charset="77"/>
                <a:cs typeface="+mn-cs"/>
              </a:rPr>
              <a:t>DHS suggests that Congress consider additional anti-fraud protections, such as providing that section 289 does not apply to any person who purchases or otherwise corruptly obtains a tribal membership.</a:t>
            </a:r>
          </a:p>
          <a:p>
            <a:pPr marL="457200" indent="-457200">
              <a:buFont typeface="+mj-lt"/>
              <a:buAutoNum type="arabicPeriod" startAt="7"/>
            </a:pPr>
            <a:r>
              <a:rPr lang="en-US" sz="1800" dirty="0">
                <a:solidFill>
                  <a:srgbClr val="002776"/>
                </a:solidFill>
                <a:latin typeface="Helvetica" pitchFamily="2" charset="0"/>
                <a:ea typeface="Palatino" pitchFamily="2" charset="77"/>
                <a:cs typeface="+mn-cs"/>
              </a:rPr>
              <a:t>Reciprocity </a:t>
            </a:r>
          </a:p>
          <a:p>
            <a:pPr marL="914400" lvl="1" indent="-457200">
              <a:spcAft>
                <a:spcPts val="600"/>
              </a:spcAft>
              <a:buFont typeface="Arial" panose="020B0604020202020204" pitchFamily="34" charset="0"/>
              <a:buChar char="•"/>
            </a:pPr>
            <a:r>
              <a:rPr lang="en-US" sz="1600" b="0" dirty="0">
                <a:solidFill>
                  <a:srgbClr val="002776"/>
                </a:solidFill>
                <a:latin typeface="Helvetica" pitchFamily="2" charset="0"/>
                <a:ea typeface="Palatino" pitchFamily="2" charset="77"/>
                <a:cs typeface="+mn-cs"/>
              </a:rPr>
              <a:t>DHS finds it problematic that Canada doesn't offer similar privileges for U.S.-born Native Americans. DHS suggests urging Canada to establish equivalent privileges</a:t>
            </a:r>
            <a:r>
              <a:rPr lang="en-US" sz="1400" b="0" dirty="0">
                <a:solidFill>
                  <a:srgbClr val="002776"/>
                </a:solidFill>
                <a:latin typeface="Helvetica" pitchFamily="2" charset="0"/>
                <a:ea typeface="Palatino" pitchFamily="2" charset="77"/>
                <a:cs typeface="+mn-cs"/>
              </a:rPr>
              <a:t>.</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3" name="Round Single Corner Rectangle 2">
            <a:extLst>
              <a:ext uri="{FF2B5EF4-FFF2-40B4-BE49-F238E27FC236}">
                <a16:creationId xmlns:a16="http://schemas.microsoft.com/office/drawing/2014/main" id="{A932A945-2A21-8F3D-8169-CE40DFB84108}"/>
              </a:ext>
            </a:extLst>
          </p:cNvPr>
          <p:cNvSpPr/>
          <p:nvPr/>
        </p:nvSpPr>
        <p:spPr>
          <a:xfrm>
            <a:off x="417859" y="6267800"/>
            <a:ext cx="2196042" cy="575732"/>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3618556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710894"/>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br>
              <a:rPr lang="en-US" sz="2400" i="1" dirty="0">
                <a:solidFill>
                  <a:schemeClr val="tx2"/>
                </a:solidFill>
                <a:cs typeface="Arial" pitchFamily="34" charset="0"/>
              </a:rPr>
            </a:br>
            <a:r>
              <a:rPr lang="en-US" sz="4000" dirty="0">
                <a:solidFill>
                  <a:srgbClr val="002776"/>
                </a:solidFill>
                <a:latin typeface="Helvetica" pitchFamily="2" charset="0"/>
                <a:cs typeface="Times New Roman" panose="02020603050405020304" pitchFamily="18" charset="0"/>
              </a:rPr>
              <a:t>Jay Treaty Border Alliance</a:t>
            </a:r>
          </a:p>
          <a:p>
            <a:pPr algn="ctr"/>
            <a:endParaRPr lang="en-US" sz="4000" b="0" dirty="0">
              <a:solidFill>
                <a:srgbClr val="002776"/>
              </a:solidFill>
              <a:latin typeface="Helvetica"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srgbClr val="002776"/>
                </a:solidFill>
                <a:effectLst/>
                <a:uLnTx/>
                <a:uFillTx/>
                <a:latin typeface="Calibri" panose="020F0502020204030204"/>
                <a:ea typeface="+mn-ea"/>
                <a:cs typeface="+mn-cs"/>
              </a:rPr>
              <a:t>Naom</a:t>
            </a:r>
            <a:r>
              <a:rPr lang="en-US" sz="1800" b="0" dirty="0" err="1">
                <a:solidFill>
                  <a:srgbClr val="002776"/>
                </a:solidFill>
                <a:latin typeface="Calibri" panose="020F0502020204030204"/>
                <a:ea typeface="+mn-ea"/>
                <a:cs typeface="+mn-cs"/>
              </a:rPr>
              <a:t>ie</a:t>
            </a:r>
            <a:r>
              <a:rPr lang="en-US" sz="1800" b="0" dirty="0">
                <a:solidFill>
                  <a:srgbClr val="002776"/>
                </a:solidFill>
                <a:latin typeface="Calibri" panose="020F0502020204030204"/>
                <a:ea typeface="+mn-ea"/>
                <a:cs typeface="+mn-cs"/>
              </a:rPr>
              <a:t> Droll, Capitol Hill Policy Group</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2776"/>
                </a:solidFill>
                <a:effectLst/>
                <a:uLnTx/>
                <a:uFillTx/>
                <a:latin typeface="Calibri" panose="020F0502020204030204"/>
                <a:ea typeface="+mn-ea"/>
                <a:cs typeface="+mn-cs"/>
              </a:rPr>
              <a:t>James </a:t>
            </a:r>
            <a:r>
              <a:rPr kumimoji="0" lang="en-US" sz="1800" b="0" i="0" u="none" strike="noStrike" kern="1200" cap="none" spc="0" normalizeH="0" baseline="0" noProof="0" dirty="0" err="1">
                <a:ln>
                  <a:noFill/>
                </a:ln>
                <a:solidFill>
                  <a:srgbClr val="002776"/>
                </a:solidFill>
                <a:effectLst/>
                <a:uLnTx/>
                <a:uFillTx/>
                <a:latin typeface="Calibri" panose="020F0502020204030204"/>
                <a:ea typeface="+mn-ea"/>
                <a:cs typeface="+mn-cs"/>
              </a:rPr>
              <a:t>Meggesto</a:t>
            </a:r>
            <a:r>
              <a:rPr kumimoji="0" lang="en-US" sz="1800" b="0" i="0" u="none" strike="noStrike" kern="1200" cap="none" spc="0" normalizeH="0" baseline="0" noProof="0" dirty="0">
                <a:ln>
                  <a:noFill/>
                </a:ln>
                <a:solidFill>
                  <a:srgbClr val="002776"/>
                </a:solidFill>
                <a:effectLst/>
                <a:uLnTx/>
                <a:uFillTx/>
                <a:latin typeface="Calibri" panose="020F0502020204030204"/>
                <a:ea typeface="+mn-ea"/>
                <a:cs typeface="+mn-cs"/>
              </a:rPr>
              <a:t>, Holland and Knight</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800" b="0" dirty="0">
                <a:solidFill>
                  <a:srgbClr val="002776"/>
                </a:solidFill>
                <a:latin typeface="Calibri" panose="020F0502020204030204"/>
                <a:ea typeface="+mn-ea"/>
                <a:cs typeface="+mn-cs"/>
              </a:rPr>
              <a:t>Grand Chief Abram Benedict, Mohawk Council of Akwesasne</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800" b="0" dirty="0">
                <a:solidFill>
                  <a:srgbClr val="002776"/>
                </a:solidFill>
                <a:latin typeface="Calibri" panose="020F0502020204030204"/>
                <a:ea typeface="+mn-ea"/>
                <a:cs typeface="+mn-cs"/>
              </a:rPr>
              <a:t>Ava Hill, Advisor</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C826BD18-09A6-087B-A8A3-B5975273C866}"/>
              </a:ext>
            </a:extLst>
          </p:cNvPr>
          <p:cNvSpPr/>
          <p:nvPr/>
        </p:nvSpPr>
        <p:spPr>
          <a:xfrm>
            <a:off x="733425" y="615514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6" name="Picture 5" descr="A grey logo with a feather&#10;&#10;Description automatically generated">
            <a:extLst>
              <a:ext uri="{FF2B5EF4-FFF2-40B4-BE49-F238E27FC236}">
                <a16:creationId xmlns:a16="http://schemas.microsoft.com/office/drawing/2014/main" id="{329E6C42-8F10-B7F4-740E-BF927A531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3669605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 y="1815165"/>
            <a:ext cx="8999620" cy="4456783"/>
          </a:xfrm>
          <a:prstGeom prst="rect">
            <a:avLst/>
          </a:prstGeom>
          <a:noFill/>
        </p:spPr>
        <p:txBody>
          <a:bodyPr vert="horz" lIns="91440" tIns="45720" rIns="91440" bIns="45720" rtlCol="0" anchor="t">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endParaRPr kumimoji="0" lang="en-US" sz="7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pPr algn="ctr"/>
            <a:r>
              <a:rPr kumimoji="0" lang="en-US" sz="32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118</a:t>
            </a:r>
            <a:r>
              <a:rPr kumimoji="0" lang="en-US" sz="3200" i="0" u="none" strike="noStrike" kern="1200" cap="none" spc="0" normalizeH="0" baseline="30000" noProof="0" dirty="0">
                <a:ln>
                  <a:noFill/>
                </a:ln>
                <a:solidFill>
                  <a:srgbClr val="002776"/>
                </a:solidFill>
                <a:effectLst/>
                <a:uLnTx/>
                <a:uFillTx/>
                <a:latin typeface="Helvetica" pitchFamily="2" charset="0"/>
                <a:ea typeface="Palatino" pitchFamily="2" charset="77"/>
                <a:cs typeface="+mn-cs"/>
              </a:rPr>
              <a:t>th</a:t>
            </a:r>
            <a:r>
              <a:rPr kumimoji="0" lang="en-US" sz="32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rPr>
              <a:t> CONGRESS</a:t>
            </a:r>
          </a:p>
          <a:p>
            <a:pPr algn="ctr"/>
            <a:endParaRPr kumimoji="0" lang="en-US" sz="800" i="0" u="none" strike="noStrike" kern="1200" cap="none" spc="0" normalizeH="0" baseline="0" noProof="0" dirty="0">
              <a:ln>
                <a:noFill/>
              </a:ln>
              <a:solidFill>
                <a:srgbClr val="002776"/>
              </a:solidFill>
              <a:effectLst/>
              <a:uLnTx/>
              <a:uFillTx/>
              <a:latin typeface="Helvetica" pitchFamily="2" charset="0"/>
              <a:ea typeface="Palatino" pitchFamily="2" charset="77"/>
              <a:cs typeface="+mn-cs"/>
            </a:endParaRPr>
          </a:p>
          <a:p>
            <a:r>
              <a:rPr lang="en-US" sz="2000" dirty="0">
                <a:solidFill>
                  <a:srgbClr val="002776"/>
                </a:solidFill>
                <a:latin typeface="Helvetica" pitchFamily="2" charset="0"/>
                <a:ea typeface="Palatino" pitchFamily="2" charset="77"/>
                <a:cs typeface="+mn-cs"/>
              </a:rPr>
              <a:t>     U.S. of House of Representatives </a:t>
            </a:r>
          </a:p>
          <a:p>
            <a:endParaRPr lang="en-US" sz="2000" b="0" dirty="0">
              <a:solidFill>
                <a:srgbClr val="002776"/>
              </a:solidFill>
              <a:latin typeface="Helvetica" pitchFamily="2" charset="0"/>
              <a:ea typeface="Palatino" pitchFamily="2" charset="77"/>
              <a:cs typeface="+mn-cs"/>
            </a:endParaRPr>
          </a:p>
          <a:p>
            <a:pPr marL="1828800" lvl="3" indent="-457200">
              <a:buFont typeface="Arial" panose="020B0604020202020204" pitchFamily="34" charset="0"/>
              <a:buChar char="•"/>
            </a:pPr>
            <a:r>
              <a:rPr lang="en-US" sz="1600" b="0" dirty="0">
                <a:solidFill>
                  <a:srgbClr val="002776"/>
                </a:solidFill>
                <a:latin typeface="Helvetica" pitchFamily="2" charset="0"/>
                <a:ea typeface="Palatino" pitchFamily="2" charset="77"/>
                <a:cs typeface="+mn-cs"/>
              </a:rPr>
              <a:t>Derek Kilmer (D-WA)</a:t>
            </a:r>
            <a:r>
              <a:rPr lang="en-US" sz="1100" b="0" dirty="0">
                <a:solidFill>
                  <a:srgbClr val="002776"/>
                </a:solidFill>
                <a:latin typeface="Helvetica" pitchFamily="2" charset="0"/>
                <a:ea typeface="Palatino" pitchFamily="2" charset="77"/>
                <a:cs typeface="+mn-cs"/>
              </a:rPr>
              <a:t>			</a:t>
            </a:r>
            <a:r>
              <a:rPr lang="en-US" sz="1600" b="0" dirty="0">
                <a:solidFill>
                  <a:srgbClr val="002776"/>
                </a:solidFill>
                <a:latin typeface="Helvetica" pitchFamily="2" charset="0"/>
                <a:ea typeface="Palatino" pitchFamily="2" charset="77"/>
                <a:cs typeface="+mn-cs"/>
              </a:rPr>
              <a:t>Elise Stefanik (R-NY)</a:t>
            </a:r>
          </a:p>
          <a:p>
            <a:pPr marL="457200" indent="-457200">
              <a:buFont typeface="Arial" panose="020B0604020202020204" pitchFamily="34" charset="0"/>
              <a:buChar char="•"/>
            </a:pPr>
            <a:endParaRPr lang="en-US" sz="1600" b="0" dirty="0">
              <a:solidFill>
                <a:srgbClr val="002776"/>
              </a:solidFill>
              <a:latin typeface="Helvetica" pitchFamily="2" charset="0"/>
              <a:ea typeface="Palatino" pitchFamily="2" charset="77"/>
              <a:cs typeface="+mn-cs"/>
            </a:endParaRPr>
          </a:p>
          <a:p>
            <a:pPr marL="457200" indent="-457200">
              <a:buFont typeface="Arial" panose="020B0604020202020204" pitchFamily="34" charset="0"/>
              <a:buChar char="•"/>
            </a:pPr>
            <a:endParaRPr lang="en-US" sz="2000" b="0" dirty="0">
              <a:solidFill>
                <a:srgbClr val="002776"/>
              </a:solidFill>
              <a:latin typeface="Helvetica" pitchFamily="2" charset="0"/>
              <a:ea typeface="Palatino" pitchFamily="2" charset="77"/>
              <a:cs typeface="+mn-cs"/>
            </a:endParaRPr>
          </a:p>
          <a:p>
            <a:pPr marL="457200" indent="-457200">
              <a:buFont typeface="Arial" panose="020B0604020202020204" pitchFamily="34" charset="0"/>
              <a:buChar char="•"/>
            </a:pPr>
            <a:endParaRPr lang="en-US" sz="2000" b="0" dirty="0">
              <a:solidFill>
                <a:srgbClr val="002776"/>
              </a:solidFill>
              <a:latin typeface="Helvetica" pitchFamily="2" charset="0"/>
              <a:ea typeface="Palatino" pitchFamily="2" charset="77"/>
              <a:cs typeface="+mn-cs"/>
            </a:endParaRPr>
          </a:p>
          <a:p>
            <a:pPr algn="ctr"/>
            <a:endParaRPr lang="en-US" sz="2000" b="0" dirty="0">
              <a:solidFill>
                <a:srgbClr val="002776"/>
              </a:solidFill>
              <a:latin typeface="Helvetica" pitchFamily="2" charset="0"/>
              <a:ea typeface="Palatino" pitchFamily="2" charset="77"/>
              <a:cs typeface="+mn-cs"/>
            </a:endParaRPr>
          </a:p>
          <a:p>
            <a:r>
              <a:rPr lang="en-US" sz="2000" b="0" dirty="0">
                <a:solidFill>
                  <a:srgbClr val="002776"/>
                </a:solidFill>
                <a:latin typeface="Helvetica" pitchFamily="2" charset="0"/>
                <a:ea typeface="Palatino" pitchFamily="2" charset="77"/>
                <a:cs typeface="+mn-cs"/>
              </a:rPr>
              <a:t>     </a:t>
            </a:r>
            <a:r>
              <a:rPr lang="en-US" sz="2000" dirty="0">
                <a:solidFill>
                  <a:srgbClr val="002776"/>
                </a:solidFill>
                <a:latin typeface="Helvetica" pitchFamily="2" charset="0"/>
                <a:ea typeface="Palatino" pitchFamily="2" charset="77"/>
                <a:cs typeface="+mn-cs"/>
              </a:rPr>
              <a:t>U.S. Senate </a:t>
            </a:r>
          </a:p>
          <a:p>
            <a:pPr marL="342900" indent="-342900">
              <a:buFont typeface="Arial" panose="020B0604020202020204" pitchFamily="34" charset="0"/>
              <a:buChar char="•"/>
            </a:pPr>
            <a:endParaRPr lang="en-US" sz="1500" b="0" dirty="0">
              <a:solidFill>
                <a:srgbClr val="002776"/>
              </a:solidFill>
              <a:latin typeface="Helvetica" pitchFamily="2" charset="0"/>
              <a:ea typeface="Palatino" pitchFamily="2" charset="77"/>
              <a:cs typeface="+mn-cs"/>
            </a:endParaRPr>
          </a:p>
          <a:p>
            <a:pPr marL="457200" indent="-457200">
              <a:buFont typeface="Arial" panose="020B0604020202020204" pitchFamily="34" charset="0"/>
              <a:buChar char="•"/>
            </a:pPr>
            <a:endParaRPr lang="en-US" sz="1600" b="0" dirty="0">
              <a:solidFill>
                <a:srgbClr val="002776"/>
              </a:solidFill>
              <a:latin typeface="Helvetica" pitchFamily="2" charset="0"/>
              <a:ea typeface="Palatino" pitchFamily="2" charset="77"/>
              <a:cs typeface="+mn-cs"/>
            </a:endParaRPr>
          </a:p>
          <a:p>
            <a:pPr marL="1828800" lvl="3" indent="-457200">
              <a:buFont typeface="Arial" panose="020B0604020202020204" pitchFamily="34" charset="0"/>
              <a:buChar char="•"/>
            </a:pPr>
            <a:r>
              <a:rPr lang="en-US" sz="1600" dirty="0">
                <a:solidFill>
                  <a:srgbClr val="002776"/>
                </a:solidFill>
                <a:latin typeface="Helvetica" pitchFamily="2" charset="0"/>
                <a:ea typeface="Palatino" pitchFamily="2" charset="77"/>
              </a:rPr>
              <a:t> Steve </a:t>
            </a:r>
            <a:r>
              <a:rPr lang="en-US" sz="1600" dirty="0" err="1">
                <a:solidFill>
                  <a:srgbClr val="002776"/>
                </a:solidFill>
                <a:latin typeface="Helvetica" pitchFamily="2" charset="0"/>
                <a:ea typeface="Palatino" pitchFamily="2" charset="77"/>
              </a:rPr>
              <a:t>Daines</a:t>
            </a:r>
            <a:r>
              <a:rPr lang="en-US" sz="1600" dirty="0">
                <a:solidFill>
                  <a:srgbClr val="002776"/>
                </a:solidFill>
                <a:latin typeface="Helvetica" pitchFamily="2" charset="0"/>
                <a:ea typeface="Palatino" pitchFamily="2" charset="77"/>
              </a:rPr>
              <a:t> (R- MT)			Kristen Gillibrand (D-NY)</a:t>
            </a:r>
            <a:endParaRPr lang="en-US" sz="1600" b="0" dirty="0">
              <a:solidFill>
                <a:srgbClr val="002776"/>
              </a:solidFill>
              <a:latin typeface="Helvetica" pitchFamily="2" charset="0"/>
              <a:ea typeface="Palatino" pitchFamily="2" charset="77"/>
              <a:cs typeface="+mn-cs"/>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3" name="Round Single Corner Rectangle 2">
            <a:extLst>
              <a:ext uri="{FF2B5EF4-FFF2-40B4-BE49-F238E27FC236}">
                <a16:creationId xmlns:a16="http://schemas.microsoft.com/office/drawing/2014/main" id="{A932A945-2A21-8F3D-8169-CE40DFB84108}"/>
              </a:ext>
            </a:extLst>
          </p:cNvPr>
          <p:cNvSpPr/>
          <p:nvPr/>
        </p:nvSpPr>
        <p:spPr>
          <a:xfrm>
            <a:off x="417859" y="6313837"/>
            <a:ext cx="2196042" cy="575732"/>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33796" name="Picture 4" descr="Kirsten Gillibrand - Wikipedia">
            <a:extLst>
              <a:ext uri="{FF2B5EF4-FFF2-40B4-BE49-F238E27FC236}">
                <a16:creationId xmlns:a16="http://schemas.microsoft.com/office/drawing/2014/main" id="{4C449A73-7CDB-28BC-50FC-358420688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626" y="4970290"/>
            <a:ext cx="1356617" cy="1696753"/>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Senator Steve Daines | US-China Business Council">
            <a:extLst>
              <a:ext uri="{FF2B5EF4-FFF2-40B4-BE49-F238E27FC236}">
                <a16:creationId xmlns:a16="http://schemas.microsoft.com/office/drawing/2014/main" id="{574D7E92-0107-C469-B0D9-2BC3D59B9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292" y="5028655"/>
            <a:ext cx="1316505" cy="1670600"/>
          </a:xfrm>
          <a:prstGeom prst="rect">
            <a:avLst/>
          </a:prstGeom>
          <a:noFill/>
          <a:extLst>
            <a:ext uri="{909E8E84-426E-40DD-AFC4-6F175D3DCCD1}">
              <a14:hiddenFill xmlns:a14="http://schemas.microsoft.com/office/drawing/2010/main">
                <a:solidFill>
                  <a:srgbClr val="FFFFFF"/>
                </a:solidFill>
              </a14:hiddenFill>
            </a:ext>
          </a:extLst>
        </p:spPr>
      </p:pic>
      <p:pic>
        <p:nvPicPr>
          <p:cNvPr id="33804" name="Picture 12" descr="Office of the Clerk, U.S. House of Representatives - Derek Kilmer">
            <a:extLst>
              <a:ext uri="{FF2B5EF4-FFF2-40B4-BE49-F238E27FC236}">
                <a16:creationId xmlns:a16="http://schemas.microsoft.com/office/drawing/2014/main" id="{2BA1A196-8526-BD4D-090F-24C8266AE7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75" y="3066117"/>
            <a:ext cx="1190741" cy="1457325"/>
          </a:xfrm>
          <a:prstGeom prst="rect">
            <a:avLst/>
          </a:prstGeom>
          <a:noFill/>
          <a:extLst>
            <a:ext uri="{909E8E84-426E-40DD-AFC4-6F175D3DCCD1}">
              <a14:hiddenFill xmlns:a14="http://schemas.microsoft.com/office/drawing/2010/main">
                <a:solidFill>
                  <a:srgbClr val="FFFFFF"/>
                </a:solidFill>
              </a14:hiddenFill>
            </a:ext>
          </a:extLst>
        </p:spPr>
      </p:pic>
      <p:pic>
        <p:nvPicPr>
          <p:cNvPr id="33808" name="Picture 16" descr="Elise Stefanik - Wikipedia">
            <a:extLst>
              <a:ext uri="{FF2B5EF4-FFF2-40B4-BE49-F238E27FC236}">
                <a16:creationId xmlns:a16="http://schemas.microsoft.com/office/drawing/2014/main" id="{3435DD35-AC91-19F9-6D0A-F5A4D2503B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219"/>
          <a:stretch/>
        </p:blipFill>
        <p:spPr bwMode="auto">
          <a:xfrm>
            <a:off x="4982626" y="3060488"/>
            <a:ext cx="1348642" cy="1462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ey logo with a feather&#10;&#10;Description automatically generated">
            <a:extLst>
              <a:ext uri="{FF2B5EF4-FFF2-40B4-BE49-F238E27FC236}">
                <a16:creationId xmlns:a16="http://schemas.microsoft.com/office/drawing/2014/main" id="{D79493DD-1601-B646-1B49-287763BC47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2246405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94660" y="1820303"/>
            <a:ext cx="7954680" cy="4269876"/>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just">
              <a:lnSpc>
                <a:spcPct val="150000"/>
              </a:lnSpc>
            </a:pPr>
            <a:r>
              <a:rPr lang="en-US" sz="2500" dirty="0">
                <a:solidFill>
                  <a:srgbClr val="002776"/>
                </a:solidFill>
                <a:latin typeface="Helvetica" pitchFamily="2" charset="0"/>
                <a:cs typeface="Calibri" panose="020F0502020204030204" pitchFamily="34" charset="0"/>
              </a:rPr>
              <a:t>RESOURCES: </a:t>
            </a:r>
          </a:p>
          <a:p>
            <a:pPr marL="342900" indent="-342900" algn="just">
              <a:lnSpc>
                <a:spcPct val="150000"/>
              </a:lnSpc>
              <a:buFont typeface="Arial" panose="020B0604020202020204" pitchFamily="34" charset="0"/>
              <a:buChar char="•"/>
            </a:pPr>
            <a:r>
              <a:rPr lang="en-US" sz="2500" b="0" dirty="0">
                <a:solidFill>
                  <a:srgbClr val="002776"/>
                </a:solidFill>
                <a:latin typeface="Helvetica" pitchFamily="2" charset="0"/>
                <a:cs typeface="Calibri" panose="020F0502020204030204" pitchFamily="34" charset="0"/>
                <a:hlinkClick r:id="rId3"/>
              </a:rPr>
              <a:t>Tribal Border Crossing Parity Act Template Support Letter</a:t>
            </a:r>
            <a:endParaRPr lang="en-US" sz="2500" b="0" dirty="0">
              <a:solidFill>
                <a:srgbClr val="002776"/>
              </a:solidFill>
              <a:latin typeface="Helvetica" pitchFamily="2" charset="0"/>
              <a:cs typeface="Calibri" panose="020F0502020204030204" pitchFamily="34" charset="0"/>
            </a:endParaRPr>
          </a:p>
          <a:p>
            <a:pPr marL="342900" indent="-342900" algn="just">
              <a:lnSpc>
                <a:spcPct val="150000"/>
              </a:lnSpc>
              <a:buFont typeface="Arial" panose="020B0604020202020204" pitchFamily="34" charset="0"/>
              <a:buChar char="•"/>
            </a:pPr>
            <a:r>
              <a:rPr lang="en-US" sz="2500" b="0" dirty="0">
                <a:solidFill>
                  <a:srgbClr val="002776"/>
                </a:solidFill>
                <a:latin typeface="Helvetica" pitchFamily="2" charset="0"/>
                <a:cs typeface="Calibri" panose="020F0502020204030204" pitchFamily="34" charset="0"/>
                <a:hlinkClick r:id="rId4"/>
              </a:rPr>
              <a:t>Tribal Border Crossing Parity Act One Pager</a:t>
            </a:r>
            <a:endParaRPr lang="en-US" sz="2500" b="0" dirty="0">
              <a:solidFill>
                <a:srgbClr val="002776"/>
              </a:solidFill>
              <a:latin typeface="Helvetica" pitchFamily="2" charset="0"/>
              <a:cs typeface="Calibri" panose="020F0502020204030204" pitchFamily="34" charset="0"/>
            </a:endParaRPr>
          </a:p>
          <a:p>
            <a:pPr marL="342900" indent="-342900" algn="just">
              <a:lnSpc>
                <a:spcPct val="150000"/>
              </a:lnSpc>
              <a:buFont typeface="Arial" panose="020B0604020202020204" pitchFamily="34" charset="0"/>
              <a:buChar char="•"/>
            </a:pPr>
            <a:r>
              <a:rPr lang="en-US" sz="2500" b="0" dirty="0">
                <a:solidFill>
                  <a:srgbClr val="002776"/>
                </a:solidFill>
                <a:latin typeface="Helvetica" pitchFamily="2" charset="0"/>
                <a:cs typeface="Calibri" panose="020F0502020204030204" pitchFamily="34" charset="0"/>
                <a:hlinkClick r:id="rId5"/>
              </a:rPr>
              <a:t>NCAI Resolution of Support</a:t>
            </a:r>
            <a:endParaRPr lang="en-US" sz="2500" b="0" dirty="0">
              <a:solidFill>
                <a:srgbClr val="002776"/>
              </a:solidFill>
              <a:latin typeface="Helvetica" pitchFamily="2" charset="0"/>
              <a:cs typeface="Calibri" panose="020F0502020204030204" pitchFamily="34" charset="0"/>
            </a:endParaRPr>
          </a:p>
          <a:p>
            <a:pPr marL="342900" indent="-342900" algn="just">
              <a:lnSpc>
                <a:spcPct val="150000"/>
              </a:lnSpc>
              <a:buFont typeface="Arial" panose="020B0604020202020204" pitchFamily="34" charset="0"/>
              <a:buChar char="•"/>
            </a:pPr>
            <a:r>
              <a:rPr lang="en-US" sz="2500" b="0" dirty="0">
                <a:solidFill>
                  <a:srgbClr val="002776"/>
                </a:solidFill>
                <a:latin typeface="Helvetica" pitchFamily="2" charset="0"/>
                <a:cs typeface="Calibri" panose="020F0502020204030204" pitchFamily="34" charset="0"/>
                <a:hlinkClick r:id="rId6"/>
              </a:rPr>
              <a:t>USET Resolution of Support</a:t>
            </a:r>
            <a:endParaRPr lang="en-US" sz="2500" b="0" dirty="0">
              <a:solidFill>
                <a:srgbClr val="002776"/>
              </a:solidFill>
              <a:latin typeface="Helvetica" pitchFamily="2" charset="0"/>
              <a:cs typeface="Calibri" panose="020F0502020204030204" pitchFamily="34" charset="0"/>
            </a:endParaRPr>
          </a:p>
          <a:p>
            <a:pPr marL="342900" indent="-342900" algn="just">
              <a:lnSpc>
                <a:spcPct val="150000"/>
              </a:lnSpc>
              <a:buFont typeface="Arial" panose="020B0604020202020204" pitchFamily="34" charset="0"/>
              <a:buChar char="•"/>
            </a:pPr>
            <a:r>
              <a:rPr lang="en-US" sz="2500" b="0" dirty="0">
                <a:solidFill>
                  <a:srgbClr val="002776"/>
                </a:solidFill>
                <a:latin typeface="Helvetica" pitchFamily="2" charset="0"/>
                <a:cs typeface="Calibri" panose="020F0502020204030204" pitchFamily="34" charset="0"/>
                <a:hlinkClick r:id="rId7"/>
              </a:rPr>
              <a:t>ATNI Resolution of Support</a:t>
            </a:r>
            <a:endParaRPr lang="en-US" sz="2500" b="0" dirty="0">
              <a:solidFill>
                <a:srgbClr val="002776"/>
              </a:solidFill>
              <a:latin typeface="Helvetica" pitchFamily="2"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8492AD62-9F75-15DB-19FF-F7F1AD80A42A}"/>
              </a:ext>
            </a:extLst>
          </p:cNvPr>
          <p:cNvSpPr/>
          <p:nvPr/>
        </p:nvSpPr>
        <p:spPr>
          <a:xfrm>
            <a:off x="766416" y="6231048"/>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 name="Picture 2" descr="A grey logo with a feather&#10;&#10;Description automatically generated">
            <a:extLst>
              <a:ext uri="{FF2B5EF4-FFF2-40B4-BE49-F238E27FC236}">
                <a16:creationId xmlns:a16="http://schemas.microsoft.com/office/drawing/2014/main" id="{5D7F86EA-11D5-A9D2-F9C6-1D6F035E72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641515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710894"/>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br>
              <a:rPr lang="en-US" sz="2400" i="1" dirty="0">
                <a:solidFill>
                  <a:srgbClr val="002776"/>
                </a:solidFill>
                <a:cs typeface="Arial" pitchFamily="34" charset="0"/>
              </a:rPr>
            </a:br>
            <a:r>
              <a:rPr lang="en-US" sz="4000" dirty="0">
                <a:solidFill>
                  <a:srgbClr val="002776"/>
                </a:solidFill>
                <a:latin typeface="Calibri" panose="020F0502020204030204" pitchFamily="34" charset="0"/>
                <a:cs typeface="Calibri" panose="020F0502020204030204" pitchFamily="34" charset="0"/>
              </a:rPr>
              <a:t>Right-of-Entry into Canada for </a:t>
            </a:r>
          </a:p>
          <a:p>
            <a:pPr algn="ctr"/>
            <a:r>
              <a:rPr lang="en-US" sz="4000" dirty="0">
                <a:solidFill>
                  <a:srgbClr val="002776"/>
                </a:solidFill>
                <a:latin typeface="Calibri" panose="020F0502020204030204" pitchFamily="34" charset="0"/>
                <a:cs typeface="Calibri" panose="020F0502020204030204" pitchFamily="34" charset="0"/>
              </a:rPr>
              <a:t>U.S. Born Indians</a:t>
            </a:r>
          </a:p>
          <a:p>
            <a:pPr algn="ctr"/>
            <a:endParaRPr lang="en-US" sz="4000" b="0" dirty="0">
              <a:solidFill>
                <a:srgbClr val="002776"/>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US" sz="3200" i="1" dirty="0">
              <a:solidFill>
                <a:srgbClr val="002776"/>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47EF2445-3F55-4F93-FFC4-49F00AE3F4AB}"/>
              </a:ext>
            </a:extLst>
          </p:cNvPr>
          <p:cNvSpPr/>
          <p:nvPr/>
        </p:nvSpPr>
        <p:spPr>
          <a:xfrm>
            <a:off x="733425" y="6262718"/>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3426148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594659" y="1940857"/>
            <a:ext cx="8131481" cy="44960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Aft>
                <a:spcPts val="1200"/>
              </a:spcAft>
            </a:pPr>
            <a:r>
              <a:rPr lang="en-US" sz="3200" dirty="0">
                <a:solidFill>
                  <a:srgbClr val="002776"/>
                </a:solidFill>
                <a:latin typeface="Helvetica" pitchFamily="2" charset="0"/>
                <a:cs typeface="Calibri" panose="020F0502020204030204" pitchFamily="34" charset="0"/>
              </a:rPr>
              <a:t>BORDER CROSSING INTO CANADA FOR U.S.-BORN INDIANS</a:t>
            </a:r>
          </a:p>
          <a:p>
            <a:pPr algn="ctr">
              <a:spcAft>
                <a:spcPts val="1200"/>
              </a:spcAft>
            </a:pPr>
            <a:endParaRPr lang="en-US" sz="600" dirty="0">
              <a:solidFill>
                <a:srgbClr val="002776"/>
              </a:solidFill>
              <a:latin typeface="Helvetica" pitchFamily="2" charset="0"/>
              <a:cs typeface="Calibri" panose="020F0502020204030204" pitchFamily="34" charset="0"/>
            </a:endParaRPr>
          </a:p>
          <a:p>
            <a:pPr marL="342900" indent="-342900" algn="just">
              <a:spcAft>
                <a:spcPts val="1200"/>
              </a:spcAft>
              <a:buFont typeface="Arial" panose="020B0604020202020204" pitchFamily="34" charset="0"/>
              <a:buChar char="•"/>
            </a:pPr>
            <a:r>
              <a:rPr lang="en-US" sz="1900" b="0" dirty="0">
                <a:solidFill>
                  <a:srgbClr val="002776"/>
                </a:solidFill>
                <a:latin typeface="Helvetica" pitchFamily="2" charset="0"/>
                <a:cs typeface="Calibri" panose="020F0502020204030204" pitchFamily="34" charset="0"/>
              </a:rPr>
              <a:t>Canada does not recognize the Jay Treaty and thus does not recognize a “right of entry” for U.S.-born Indians.</a:t>
            </a:r>
          </a:p>
          <a:p>
            <a:pPr marL="342900" indent="-342900" algn="just">
              <a:spcAft>
                <a:spcPts val="1200"/>
              </a:spcAft>
              <a:buFont typeface="Arial" panose="020B0604020202020204" pitchFamily="34" charset="0"/>
              <a:buChar char="•"/>
            </a:pPr>
            <a:r>
              <a:rPr lang="en-US" sz="1900" b="0" dirty="0">
                <a:solidFill>
                  <a:srgbClr val="002776"/>
                </a:solidFill>
                <a:latin typeface="Helvetica" pitchFamily="2" charset="0"/>
                <a:cs typeface="Calibri" panose="020F0502020204030204" pitchFamily="34" charset="0"/>
              </a:rPr>
              <a:t>However, in 2021, Canada enacted federal legislation to affirm the United Nations Declaration on the Rights of Indigenous Peoples Act (SC 2021, c.14, June 21, 2021) as an international human rights instrument with application in Canadian law.</a:t>
            </a:r>
          </a:p>
          <a:p>
            <a:pPr marL="342900" indent="-342900" algn="just">
              <a:spcAft>
                <a:spcPts val="1200"/>
              </a:spcAft>
              <a:buFont typeface="Arial" panose="020B0604020202020204" pitchFamily="34" charset="0"/>
              <a:buChar char="•"/>
            </a:pPr>
            <a:r>
              <a:rPr lang="en-US" sz="1900" b="0" dirty="0">
                <a:solidFill>
                  <a:srgbClr val="002776"/>
                </a:solidFill>
                <a:latin typeface="Helvetica" pitchFamily="2" charset="0"/>
                <a:cs typeface="Calibri" panose="020F0502020204030204" pitchFamily="34" charset="0"/>
              </a:rPr>
              <a:t>Minister Marc Miller has made it a priority to improve Indigenous border crossing.</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3" name="Round Single Corner Rectangle 2">
            <a:extLst>
              <a:ext uri="{FF2B5EF4-FFF2-40B4-BE49-F238E27FC236}">
                <a16:creationId xmlns:a16="http://schemas.microsoft.com/office/drawing/2014/main" id="{ABA9FA2A-A5A7-4007-656B-B902123DF7B1}"/>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 name="Picture 1" descr="A grey logo with a feather&#10;&#10;Description automatically generated">
            <a:extLst>
              <a:ext uri="{FF2B5EF4-FFF2-40B4-BE49-F238E27FC236}">
                <a16:creationId xmlns:a16="http://schemas.microsoft.com/office/drawing/2014/main" id="{DE58C6E8-2D85-04AA-BDA5-1F76CFBA4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5994495"/>
            <a:ext cx="1227801" cy="594630"/>
          </a:xfrm>
          <a:prstGeom prst="rect">
            <a:avLst/>
          </a:prstGeom>
        </p:spPr>
      </p:pic>
    </p:spTree>
    <p:extLst>
      <p:ext uri="{BB962C8B-B14F-4D97-AF65-F5344CB8AC3E}">
        <p14:creationId xmlns:p14="http://schemas.microsoft.com/office/powerpoint/2010/main" val="1704580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dirty="0"/>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12294" y="1940858"/>
            <a:ext cx="8903369" cy="468453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3100" dirty="0">
                <a:solidFill>
                  <a:srgbClr val="002776"/>
                </a:solidFill>
                <a:latin typeface="Calibri" panose="020F0502020204030204" pitchFamily="34" charset="0"/>
                <a:cs typeface="Calibri" panose="020F0502020204030204" pitchFamily="34" charset="0"/>
              </a:rPr>
              <a:t>WHY IS UNDRIP IMPORTANT FOR BORDER CROSSING?</a:t>
            </a:r>
          </a:p>
          <a:p>
            <a:pPr algn="ctr"/>
            <a:endParaRPr lang="en-US" sz="800" dirty="0">
              <a:solidFill>
                <a:srgbClr val="002776"/>
              </a:solidFill>
              <a:latin typeface="Calibri" panose="020F0502020204030204" pitchFamily="34" charset="0"/>
              <a:cs typeface="Calibri" panose="020F0502020204030204" pitchFamily="34" charset="0"/>
            </a:endParaRPr>
          </a:p>
          <a:p>
            <a:r>
              <a:rPr lang="en-US" sz="2000" u="sng" dirty="0">
                <a:solidFill>
                  <a:srgbClr val="002776"/>
                </a:solidFill>
                <a:latin typeface="Calibri" panose="020F0502020204030204" pitchFamily="34" charset="0"/>
                <a:cs typeface="Calibri" panose="020F0502020204030204" pitchFamily="34" charset="0"/>
              </a:rPr>
              <a:t>Article 36</a:t>
            </a:r>
            <a:r>
              <a:rPr lang="en-US" sz="2000" dirty="0">
                <a:solidFill>
                  <a:srgbClr val="002776"/>
                </a:solidFill>
                <a:latin typeface="Calibri" panose="020F0502020204030204" pitchFamily="34" charset="0"/>
                <a:cs typeface="Calibri" panose="020F0502020204030204" pitchFamily="34" charset="0"/>
              </a:rPr>
              <a:t> </a:t>
            </a:r>
            <a:r>
              <a:rPr lang="en-US" sz="2000" b="0" dirty="0">
                <a:solidFill>
                  <a:srgbClr val="002776"/>
                </a:solidFill>
                <a:latin typeface="Calibri" panose="020F0502020204030204" pitchFamily="34" charset="0"/>
                <a:cs typeface="Calibri" panose="020F0502020204030204" pitchFamily="34" charset="0"/>
              </a:rPr>
              <a:t>is directly relevant to border crossing and trade—</a:t>
            </a:r>
          </a:p>
          <a:p>
            <a:pPr marL="285750" indent="-285750" algn="just">
              <a:buFont typeface="Arial" panose="020B0604020202020204" pitchFamily="34" charset="0"/>
              <a:buChar char="•"/>
            </a:pPr>
            <a:r>
              <a:rPr lang="en-US" sz="2000" b="0" dirty="0">
                <a:solidFill>
                  <a:srgbClr val="002776"/>
                </a:solidFill>
                <a:latin typeface="Calibri" panose="020F0502020204030204" pitchFamily="34" charset="0"/>
                <a:cs typeface="Calibri" panose="020F0502020204030204" pitchFamily="34" charset="0"/>
              </a:rPr>
              <a:t>Indigenous peoples, in particular those divided by international borders, have the right to maintain and develop contacts, relations and cooperation, including activities for spiritual, cultural, political, economic and social purposes, with their own members as well as other peoples across borders.</a:t>
            </a:r>
          </a:p>
          <a:p>
            <a:pPr marL="285750" indent="-285750" algn="just">
              <a:buFont typeface="Arial" panose="020B0604020202020204" pitchFamily="34" charset="0"/>
              <a:buChar char="•"/>
            </a:pPr>
            <a:endParaRPr lang="en-US" sz="1000" b="0" dirty="0">
              <a:solidFill>
                <a:srgbClr val="002776"/>
              </a:solidFill>
              <a:latin typeface="Calibri" panose="020F0502020204030204" pitchFamily="34" charset="0"/>
              <a:cs typeface="Calibri" panose="020F0502020204030204" pitchFamily="34" charset="0"/>
            </a:endParaRPr>
          </a:p>
          <a:p>
            <a:r>
              <a:rPr lang="en-US" sz="2000" u="sng" dirty="0">
                <a:solidFill>
                  <a:srgbClr val="002776"/>
                </a:solidFill>
                <a:latin typeface="Calibri" panose="020F0502020204030204" pitchFamily="34" charset="0"/>
                <a:cs typeface="Calibri" panose="020F0502020204030204" pitchFamily="34" charset="0"/>
              </a:rPr>
              <a:t>Article 20 </a:t>
            </a:r>
            <a:r>
              <a:rPr lang="en-US" sz="2000" b="0" dirty="0">
                <a:solidFill>
                  <a:srgbClr val="002776"/>
                </a:solidFill>
                <a:latin typeface="Calibri" panose="020F0502020204030204" pitchFamily="34" charset="0"/>
                <a:cs typeface="Calibri" panose="020F0502020204030204" pitchFamily="34" charset="0"/>
              </a:rPr>
              <a:t>is directly relevant to trade (in addition to Article 36)—</a:t>
            </a:r>
          </a:p>
          <a:p>
            <a:pPr marL="285750" indent="-285750">
              <a:spcAft>
                <a:spcPts val="1200"/>
              </a:spcAft>
              <a:buFont typeface="Arial" panose="020B0604020202020204" pitchFamily="34" charset="0"/>
              <a:buChar char="•"/>
            </a:pPr>
            <a:r>
              <a:rPr lang="en-US" sz="2000" b="0" dirty="0">
                <a:solidFill>
                  <a:srgbClr val="002776"/>
                </a:solidFill>
                <a:latin typeface="Calibri" panose="020F0502020204030204" pitchFamily="34" charset="0"/>
                <a:cs typeface="Calibri" panose="020F0502020204030204" pitchFamily="34" charset="0"/>
              </a:rPr>
              <a:t>Indigenous peoples have the right to maintain and develop their political, economic and social systems or institutions, to be secure in the enjoyment of their own means of subsistence and development, and to engage freely in all their traditional and other economic activities.</a:t>
            </a:r>
          </a:p>
          <a:p>
            <a:pPr marL="285750" indent="-285750">
              <a:spcAft>
                <a:spcPts val="1200"/>
              </a:spcAft>
              <a:buFont typeface="Arial" panose="020B0604020202020204" pitchFamily="34" charset="0"/>
              <a:buChar char="•"/>
            </a:pPr>
            <a:endParaRPr lang="en-US" sz="2000" dirty="0">
              <a:solidFill>
                <a:srgbClr val="002776"/>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3" name="Round Single Corner Rectangle 2">
            <a:extLst>
              <a:ext uri="{FF2B5EF4-FFF2-40B4-BE49-F238E27FC236}">
                <a16:creationId xmlns:a16="http://schemas.microsoft.com/office/drawing/2014/main" id="{98237BF8-5FE6-2AFC-C7FB-0DB2A78F84A8}"/>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4" name="Picture 3" descr="A grey logo with a feather&#10;&#10;Description automatically generated">
            <a:extLst>
              <a:ext uri="{FF2B5EF4-FFF2-40B4-BE49-F238E27FC236}">
                <a16:creationId xmlns:a16="http://schemas.microsoft.com/office/drawing/2014/main" id="{E8ED51A2-E0F1-CCFE-D77B-8D3337C27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235996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12295" y="1815164"/>
            <a:ext cx="8867931" cy="453373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3200" dirty="0">
                <a:solidFill>
                  <a:srgbClr val="002776"/>
                </a:solidFill>
                <a:latin typeface="Helvetica" pitchFamily="2" charset="0"/>
                <a:cs typeface="Calibri" panose="020F0502020204030204" pitchFamily="34" charset="0"/>
              </a:rPr>
              <a:t>CANADIAN ADVOCACY EFFORTS</a:t>
            </a:r>
          </a:p>
          <a:p>
            <a:pPr>
              <a:spcBef>
                <a:spcPts val="0"/>
              </a:spcBef>
            </a:pPr>
            <a:r>
              <a:rPr lang="en-US" sz="1700" dirty="0">
                <a:solidFill>
                  <a:srgbClr val="002776"/>
                </a:solidFill>
                <a:latin typeface="Helvetica" pitchFamily="2" charset="0"/>
                <a:cs typeface="Calibri" panose="020F0502020204030204" pitchFamily="34" charset="0"/>
              </a:rPr>
              <a:t>Right of Entry:</a:t>
            </a:r>
          </a:p>
          <a:p>
            <a:pPr marL="342900" indent="-342900">
              <a:buFont typeface="Arial" panose="020B0604020202020204" pitchFamily="34" charset="0"/>
              <a:buChar char="•"/>
            </a:pPr>
            <a:r>
              <a:rPr lang="en-US" sz="1700" b="0" dirty="0">
                <a:solidFill>
                  <a:srgbClr val="002776"/>
                </a:solidFill>
                <a:latin typeface="Helvetica" pitchFamily="2" charset="0"/>
                <a:cs typeface="Calibri" panose="020F0502020204030204" pitchFamily="34" charset="0"/>
              </a:rPr>
              <a:t>Pursue Canadian legislation to implement UNDRIP Article 36 that recognizes a right of entry for Indians who are citizens or members of federally-recognized Indian nations or tribes in the United States.</a:t>
            </a:r>
          </a:p>
          <a:p>
            <a:pPr marL="342900" indent="-342900">
              <a:buFont typeface="Arial" panose="020B0604020202020204" pitchFamily="34" charset="0"/>
              <a:buChar char="•"/>
            </a:pPr>
            <a:endParaRPr lang="en-US" sz="600" dirty="0">
              <a:solidFill>
                <a:srgbClr val="002776"/>
              </a:solidFill>
              <a:latin typeface="Helvetica" pitchFamily="2" charset="0"/>
              <a:cs typeface="Calibri" panose="020F0502020204030204" pitchFamily="34" charset="0"/>
            </a:endParaRPr>
          </a:p>
          <a:p>
            <a:pPr>
              <a:spcBef>
                <a:spcPts val="0"/>
              </a:spcBef>
              <a:spcAft>
                <a:spcPts val="1200"/>
              </a:spcAft>
            </a:pPr>
            <a:r>
              <a:rPr lang="en-US" sz="1700" dirty="0">
                <a:solidFill>
                  <a:srgbClr val="002776"/>
                </a:solidFill>
                <a:latin typeface="Helvetica" pitchFamily="2" charset="0"/>
                <a:cs typeface="Calibri" panose="020F0502020204030204" pitchFamily="34" charset="0"/>
              </a:rPr>
              <a:t>Identification/Credentials: </a:t>
            </a:r>
            <a:r>
              <a:rPr lang="en-US" sz="1700" b="0" dirty="0">
                <a:solidFill>
                  <a:srgbClr val="002776"/>
                </a:solidFill>
                <a:latin typeface="Helvetica" pitchFamily="2" charset="0"/>
                <a:cs typeface="Calibri" panose="020F0502020204030204" pitchFamily="34" charset="0"/>
              </a:rPr>
              <a:t>Tribally issued ID cards as acceptable identification along with WHTI-compliant ID cards, and status cards. </a:t>
            </a:r>
          </a:p>
          <a:p>
            <a:pPr>
              <a:spcBef>
                <a:spcPts val="0"/>
              </a:spcBef>
              <a:spcAft>
                <a:spcPts val="1200"/>
              </a:spcAft>
            </a:pPr>
            <a:r>
              <a:rPr lang="en-US" sz="1700" dirty="0">
                <a:solidFill>
                  <a:srgbClr val="002776"/>
                </a:solidFill>
                <a:latin typeface="Helvetica" pitchFamily="2" charset="0"/>
                <a:cs typeface="Calibri" panose="020F0502020204030204" pitchFamily="34" charset="0"/>
              </a:rPr>
              <a:t>Duty-Free Trade and Tariffs: </a:t>
            </a:r>
            <a:r>
              <a:rPr lang="en-US" sz="1700" b="0" dirty="0">
                <a:solidFill>
                  <a:srgbClr val="002776"/>
                </a:solidFill>
                <a:latin typeface="Helvetica" pitchFamily="2" charset="0"/>
                <a:cs typeface="Calibri" panose="020F0502020204030204" pitchFamily="34" charset="0"/>
              </a:rPr>
              <a:t>Pursue legislation to implement UNDRIP Articles 20 and 36 to secure Indigenous right to trade freely without duty or tariffs.</a:t>
            </a:r>
          </a:p>
          <a:p>
            <a:pPr>
              <a:spcBef>
                <a:spcPts val="0"/>
              </a:spcBef>
            </a:pPr>
            <a:r>
              <a:rPr lang="en-US" sz="1700" dirty="0">
                <a:solidFill>
                  <a:srgbClr val="002776"/>
                </a:solidFill>
                <a:latin typeface="Helvetica" pitchFamily="2" charset="0"/>
                <a:cs typeface="Calibri" panose="020F0502020204030204" pitchFamily="34" charset="0"/>
              </a:rPr>
              <a:t>Training for federal officials/employees:</a:t>
            </a:r>
          </a:p>
          <a:p>
            <a:pPr marL="342900" indent="-342900">
              <a:buFont typeface="Arial" panose="020B0604020202020204" pitchFamily="34" charset="0"/>
              <a:buChar char="•"/>
            </a:pPr>
            <a:r>
              <a:rPr lang="en-US" sz="1700" b="0" dirty="0">
                <a:solidFill>
                  <a:srgbClr val="002776"/>
                </a:solidFill>
                <a:latin typeface="Helvetica" pitchFamily="2" charset="0"/>
                <a:cs typeface="Calibri" panose="020F0502020204030204" pitchFamily="34" charset="0"/>
              </a:rPr>
              <a:t>Improved communication and treatment of Indigenous peoples at the border.</a:t>
            </a:r>
          </a:p>
          <a:p>
            <a:pPr marL="342900" indent="-342900">
              <a:spcAft>
                <a:spcPts val="1200"/>
              </a:spcAft>
              <a:buFont typeface="Arial" panose="020B0604020202020204" pitchFamily="34" charset="0"/>
              <a:buChar char="•"/>
            </a:pPr>
            <a:r>
              <a:rPr lang="en-US" sz="1700" b="0" dirty="0">
                <a:solidFill>
                  <a:srgbClr val="002776"/>
                </a:solidFill>
                <a:latin typeface="Helvetica" pitchFamily="2" charset="0"/>
                <a:cs typeface="Calibri" panose="020F0502020204030204" pitchFamily="34" charset="0"/>
              </a:rPr>
              <a:t>Education on ceremonial and sacred goods.</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1F803E86-255C-B05B-4F4A-8892AE0966E5}"/>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 name="Picture 2" descr="A grey logo with a feather&#10;&#10;Description automatically generated">
            <a:extLst>
              <a:ext uri="{FF2B5EF4-FFF2-40B4-BE49-F238E27FC236}">
                <a16:creationId xmlns:a16="http://schemas.microsoft.com/office/drawing/2014/main" id="{37C71AC5-1224-EC2D-0825-2587DF207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5994495"/>
            <a:ext cx="1227801" cy="594630"/>
          </a:xfrm>
          <a:prstGeom prst="rect">
            <a:avLst/>
          </a:prstGeom>
        </p:spPr>
      </p:pic>
    </p:spTree>
    <p:extLst>
      <p:ext uri="{BB962C8B-B14F-4D97-AF65-F5344CB8AC3E}">
        <p14:creationId xmlns:p14="http://schemas.microsoft.com/office/powerpoint/2010/main" val="1870744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0" y="1007692"/>
            <a:ext cx="9144000" cy="4421863"/>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3200" dirty="0">
                <a:solidFill>
                  <a:srgbClr val="002776"/>
                </a:solidFill>
                <a:latin typeface="Helvetica" pitchFamily="2" charset="0"/>
                <a:cs typeface="Calibri" panose="020F0502020204030204" pitchFamily="34" charset="0"/>
              </a:rPr>
              <a:t>JTBA AND THE GOVERNMENT OF CANADA</a:t>
            </a:r>
          </a:p>
          <a:p>
            <a:pPr algn="ctr">
              <a:spcBef>
                <a:spcPts val="0"/>
              </a:spcBef>
              <a:spcAft>
                <a:spcPts val="600"/>
              </a:spcAft>
            </a:pPr>
            <a:endParaRPr lang="en-US" sz="3200" dirty="0">
              <a:solidFill>
                <a:srgbClr val="002776"/>
              </a:solidFill>
              <a:latin typeface="Helvetica" pitchFamily="2" charset="0"/>
              <a:cs typeface="Calibri" panose="020F0502020204030204" pitchFamily="34" charset="0"/>
            </a:endParaRPr>
          </a:p>
          <a:p>
            <a:pPr algn="ctr">
              <a:spcBef>
                <a:spcPts val="0"/>
              </a:spcBef>
              <a:spcAft>
                <a:spcPts val="600"/>
              </a:spcAft>
            </a:pPr>
            <a:endParaRPr lang="en-US" sz="2500" dirty="0">
              <a:solidFill>
                <a:srgbClr val="002776"/>
              </a:solidFill>
              <a:latin typeface="Calibri" panose="020F0502020204030204" pitchFamily="34" charset="0"/>
              <a:cs typeface="Calibri" panose="020F0502020204030204" pitchFamily="34" charset="0"/>
            </a:endParaRPr>
          </a:p>
          <a:p>
            <a:pPr algn="ctr">
              <a:spcBef>
                <a:spcPts val="0"/>
              </a:spcBef>
              <a:spcAft>
                <a:spcPts val="600"/>
              </a:spcAft>
            </a:pPr>
            <a:endParaRPr lang="en-US" sz="2500" dirty="0">
              <a:solidFill>
                <a:srgbClr val="002776"/>
              </a:solidFill>
              <a:latin typeface="Calibri" panose="020F0502020204030204" pitchFamily="34" charset="0"/>
              <a:cs typeface="Calibri" panose="020F0502020204030204" pitchFamily="34" charset="0"/>
            </a:endParaRPr>
          </a:p>
          <a:p>
            <a:pPr algn="ctr">
              <a:spcBef>
                <a:spcPts val="0"/>
              </a:spcBef>
              <a:spcAft>
                <a:spcPts val="600"/>
              </a:spcAft>
            </a:pPr>
            <a:endParaRPr lang="en-US" sz="2500" dirty="0">
              <a:solidFill>
                <a:srgbClr val="002776"/>
              </a:solidFill>
              <a:latin typeface="Calibri" panose="020F0502020204030204" pitchFamily="34" charset="0"/>
              <a:cs typeface="Calibri" panose="020F0502020204030204" pitchFamily="34" charset="0"/>
            </a:endParaRPr>
          </a:p>
          <a:p>
            <a:pPr algn="ctr">
              <a:spcBef>
                <a:spcPts val="0"/>
              </a:spcBef>
              <a:spcAft>
                <a:spcPts val="600"/>
              </a:spcAft>
            </a:pPr>
            <a:endParaRPr lang="en-US" sz="2500" dirty="0">
              <a:solidFill>
                <a:srgbClr val="002776"/>
              </a:solidFill>
              <a:latin typeface="Calibri" panose="020F0502020204030204" pitchFamily="34" charset="0"/>
              <a:cs typeface="Calibri" panose="020F0502020204030204" pitchFamily="34" charset="0"/>
            </a:endParaRPr>
          </a:p>
          <a:p>
            <a:pPr algn="ctr">
              <a:spcBef>
                <a:spcPts val="0"/>
              </a:spcBef>
              <a:spcAft>
                <a:spcPts val="600"/>
              </a:spcAft>
            </a:pPr>
            <a:endParaRPr lang="en-US" sz="2500" dirty="0">
              <a:solidFill>
                <a:srgbClr val="002776"/>
              </a:solidFill>
              <a:latin typeface="Calibri" panose="020F0502020204030204" pitchFamily="34"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206476"/>
          </a:xfrm>
          <a:prstGeom prst="rect">
            <a:avLst/>
          </a:prstGeom>
        </p:spPr>
      </p:pic>
      <p:sp>
        <p:nvSpPr>
          <p:cNvPr id="3" name="Rounded Rectangle 2"/>
          <p:cNvSpPr/>
          <p:nvPr/>
        </p:nvSpPr>
        <p:spPr>
          <a:xfrm>
            <a:off x="417859" y="2453765"/>
            <a:ext cx="8122228" cy="3843526"/>
          </a:xfrm>
          <a:prstGeom prst="roundRect">
            <a:avLst/>
          </a:prstGeom>
          <a:solidFill>
            <a:schemeClr val="bg2">
              <a:lumMod val="9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p:cNvSpPr txBox="1"/>
          <p:nvPr/>
        </p:nvSpPr>
        <p:spPr>
          <a:xfrm>
            <a:off x="1006633" y="2607715"/>
            <a:ext cx="838442" cy="308370"/>
          </a:xfrm>
          <a:prstGeom prst="rect">
            <a:avLst/>
          </a:prstGeom>
        </p:spPr>
        <p:txBody>
          <a:bodyPr vert="horz" wrap="square" lIns="0" tIns="45720" rIns="0" bIns="45720" rtlCol="0" anchor="t">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400" b="1" i="0" u="none" strike="noStrike" kern="1200" cap="none" spc="0" normalizeH="0" baseline="0" noProof="0">
                <a:ln>
                  <a:noFill/>
                </a:ln>
                <a:solidFill>
                  <a:srgbClr val="002776"/>
                </a:solidFill>
                <a:effectLst/>
                <a:uLnTx/>
                <a:uFillTx/>
                <a:latin typeface="+mj-lt"/>
                <a:ea typeface="+mj-ea"/>
                <a:cs typeface="+mj-cs"/>
              </a:rPr>
              <a:t>High Table:</a:t>
            </a:r>
          </a:p>
          <a:p>
            <a:pPr marL="0" marR="0" indent="0" algn="ctr"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5" name="Rounded Rectangle 4"/>
          <p:cNvSpPr/>
          <p:nvPr/>
        </p:nvSpPr>
        <p:spPr>
          <a:xfrm>
            <a:off x="651454" y="2942737"/>
            <a:ext cx="1665587" cy="6767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25200" y="3809514"/>
            <a:ext cx="1691842" cy="69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79625" y="4786493"/>
            <a:ext cx="1737416" cy="11353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9381" y="3044858"/>
            <a:ext cx="2309567" cy="263950"/>
          </a:xfrm>
          <a:prstGeom prst="rect">
            <a:avLst/>
          </a:prstGeom>
        </p:spPr>
        <p:txBody>
          <a:bodyPr vert="horz" wrap="square" lIns="0" tIns="45720" rIns="0" bIns="45720" rtlCol="0" anchor="t">
            <a:normAutofit fontScale="47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8" name="TextBox 7"/>
          <p:cNvSpPr txBox="1"/>
          <p:nvPr/>
        </p:nvSpPr>
        <p:spPr>
          <a:xfrm>
            <a:off x="814066" y="3057469"/>
            <a:ext cx="1336009" cy="523657"/>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Provides oversight &amp; guidance to JTBA-CI</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10" name="TextBox 9"/>
          <p:cNvSpPr txBox="1"/>
          <p:nvPr/>
        </p:nvSpPr>
        <p:spPr>
          <a:xfrm>
            <a:off x="699163" y="3842783"/>
            <a:ext cx="1488393" cy="734749"/>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Approval body</a:t>
            </a:r>
            <a:r>
              <a:rPr kumimoji="0" lang="en-US" sz="1200" b="1" i="0" u="none" strike="noStrike" kern="1200" cap="none" spc="0" normalizeH="0" noProof="0">
                <a:ln>
                  <a:noFill/>
                </a:ln>
                <a:solidFill>
                  <a:srgbClr val="002776"/>
                </a:solidFill>
                <a:effectLst/>
                <a:uLnTx/>
                <a:uFillTx/>
                <a:latin typeface="+mj-lt"/>
                <a:ea typeface="+mj-ea"/>
                <a:cs typeface="+mj-cs"/>
              </a:rPr>
              <a:t> for actions raised through the Governance Table</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11" name="TextBox 10"/>
          <p:cNvSpPr txBox="1"/>
          <p:nvPr/>
        </p:nvSpPr>
        <p:spPr>
          <a:xfrm>
            <a:off x="746390" y="4913133"/>
            <a:ext cx="1471359" cy="1016029"/>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dirty="0">
                <a:ln>
                  <a:noFill/>
                </a:ln>
                <a:solidFill>
                  <a:srgbClr val="002776"/>
                </a:solidFill>
                <a:effectLst/>
                <a:uLnTx/>
                <a:uFillTx/>
                <a:latin typeface="+mj-lt"/>
                <a:ea typeface="+mj-ea"/>
                <a:cs typeface="+mj-cs"/>
              </a:rPr>
              <a:t>Membership: JTBA senior leadership and Minister PS, Minister IRCC &amp; Minister CIR</a:t>
            </a:r>
          </a:p>
        </p:txBody>
      </p:sp>
      <p:sp>
        <p:nvSpPr>
          <p:cNvPr id="15" name="TextBox 14"/>
          <p:cNvSpPr txBox="1"/>
          <p:nvPr/>
        </p:nvSpPr>
        <p:spPr>
          <a:xfrm>
            <a:off x="3016577" y="3619504"/>
            <a:ext cx="2007910" cy="214669"/>
          </a:xfrm>
          <a:prstGeom prst="rect">
            <a:avLst/>
          </a:prstGeom>
        </p:spPr>
        <p:txBody>
          <a:bodyPr vert="horz" wrap="square" lIns="0" tIns="45720" rIns="0" bIns="45720" rtlCol="0" anchor="t">
            <a:normAutofit fontScale="32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16" name="Rounded Rectangle 15"/>
          <p:cNvSpPr/>
          <p:nvPr/>
        </p:nvSpPr>
        <p:spPr>
          <a:xfrm>
            <a:off x="2433849" y="2899462"/>
            <a:ext cx="5899446" cy="317968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98345" y="3374447"/>
            <a:ext cx="2474529" cy="5964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598345" y="4120792"/>
            <a:ext cx="2474529" cy="7727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598344" y="5019162"/>
            <a:ext cx="2474529" cy="831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26851" y="2899462"/>
            <a:ext cx="1370975" cy="441840"/>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400" b="1" i="0" u="none" strike="noStrike" kern="1200" cap="none" spc="0" normalizeH="0" baseline="0" noProof="0" dirty="0">
                <a:ln>
                  <a:noFill/>
                </a:ln>
                <a:solidFill>
                  <a:srgbClr val="002776"/>
                </a:solidFill>
                <a:effectLst/>
                <a:uLnTx/>
                <a:uFillTx/>
                <a:latin typeface="+mj-lt"/>
                <a:ea typeface="+mj-ea"/>
                <a:cs typeface="+mj-cs"/>
              </a:rPr>
              <a:t>Governance</a:t>
            </a:r>
            <a:r>
              <a:rPr kumimoji="0" lang="en-US" sz="1400" b="1" i="0" u="none" strike="noStrike" kern="1200" cap="none" spc="0" normalizeH="0" noProof="0" dirty="0">
                <a:ln>
                  <a:noFill/>
                </a:ln>
                <a:solidFill>
                  <a:srgbClr val="002776"/>
                </a:solidFill>
                <a:effectLst/>
                <a:uLnTx/>
                <a:uFillTx/>
                <a:latin typeface="+mj-lt"/>
                <a:ea typeface="+mj-ea"/>
                <a:cs typeface="+mj-cs"/>
              </a:rPr>
              <a:t> Table:</a:t>
            </a:r>
            <a:endParaRPr kumimoji="0" lang="en-US" sz="1400" b="1" i="0" u="none" strike="noStrike" kern="1200" cap="none" spc="0" normalizeH="0" baseline="0" noProof="0" dirty="0">
              <a:ln>
                <a:noFill/>
              </a:ln>
              <a:solidFill>
                <a:srgbClr val="002776"/>
              </a:solidFill>
              <a:effectLst/>
              <a:uLnTx/>
              <a:uFillTx/>
              <a:latin typeface="+mj-lt"/>
              <a:ea typeface="+mj-ea"/>
              <a:cs typeface="+mj-cs"/>
            </a:endParaRPr>
          </a:p>
        </p:txBody>
      </p:sp>
      <p:sp>
        <p:nvSpPr>
          <p:cNvPr id="17" name="TextBox 16"/>
          <p:cNvSpPr txBox="1"/>
          <p:nvPr/>
        </p:nvSpPr>
        <p:spPr>
          <a:xfrm>
            <a:off x="2648897" y="3341302"/>
            <a:ext cx="2375590" cy="662784"/>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dirty="0">
                <a:ln>
                  <a:noFill/>
                </a:ln>
                <a:solidFill>
                  <a:srgbClr val="002776"/>
                </a:solidFill>
                <a:effectLst/>
                <a:uLnTx/>
                <a:uFillTx/>
                <a:latin typeface="+mj-lt"/>
                <a:ea typeface="+mj-ea"/>
                <a:cs typeface="+mj-cs"/>
              </a:rPr>
              <a:t>Leads the governance, monitoring,</a:t>
            </a:r>
            <a:r>
              <a:rPr kumimoji="0" lang="en-US" sz="1200" b="1" i="0" u="none" strike="noStrike" kern="1200" cap="none" spc="0" normalizeH="0" noProof="0" dirty="0">
                <a:ln>
                  <a:noFill/>
                </a:ln>
                <a:solidFill>
                  <a:srgbClr val="002776"/>
                </a:solidFill>
                <a:effectLst/>
                <a:uLnTx/>
                <a:uFillTx/>
                <a:latin typeface="+mj-lt"/>
                <a:ea typeface="+mj-ea"/>
                <a:cs typeface="+mj-cs"/>
              </a:rPr>
              <a:t> and reporting functions for the JTBA-CI</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18" name="TextBox 17"/>
          <p:cNvSpPr txBox="1"/>
          <p:nvPr/>
        </p:nvSpPr>
        <p:spPr>
          <a:xfrm>
            <a:off x="2648897" y="4157038"/>
            <a:ext cx="2253041" cy="644674"/>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Provides structure and direction to implememnt the direction of the High Table to the Technical Tables</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19" name="TextBox 18"/>
          <p:cNvSpPr txBox="1"/>
          <p:nvPr/>
        </p:nvSpPr>
        <p:spPr>
          <a:xfrm>
            <a:off x="2724346" y="5059112"/>
            <a:ext cx="2177592" cy="643192"/>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Membership: Select JTBA Leaders; ADM-0lvel</a:t>
            </a:r>
            <a:r>
              <a:rPr kumimoji="0" lang="en-US" sz="1200" b="1" i="0" u="none" strike="noStrike" kern="1200" cap="none" spc="0" normalizeH="0" noProof="0">
                <a:ln>
                  <a:noFill/>
                </a:ln>
                <a:solidFill>
                  <a:srgbClr val="002776"/>
                </a:solidFill>
                <a:effectLst/>
                <a:uLnTx/>
                <a:uFillTx/>
                <a:latin typeface="+mj-lt"/>
                <a:ea typeface="+mj-ea"/>
                <a:cs typeface="+mj-cs"/>
              </a:rPr>
              <a:t> representation from CBSA/PS, IRCC &amp; CIR</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23" name="Rounded Rectangle 22"/>
          <p:cNvSpPr/>
          <p:nvPr/>
        </p:nvSpPr>
        <p:spPr>
          <a:xfrm>
            <a:off x="5192435" y="3057468"/>
            <a:ext cx="2942932" cy="287169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905716" y="3290950"/>
            <a:ext cx="1516370" cy="361769"/>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400" b="1" i="0" u="none" strike="noStrike" kern="1200" cap="none" spc="0" normalizeH="0" baseline="0" noProof="0">
                <a:ln>
                  <a:noFill/>
                </a:ln>
                <a:solidFill>
                  <a:srgbClr val="002776"/>
                </a:solidFill>
                <a:effectLst/>
                <a:uLnTx/>
                <a:uFillTx/>
                <a:latin typeface="+mj-lt"/>
                <a:ea typeface="+mj-ea"/>
                <a:cs typeface="+mj-cs"/>
              </a:rPr>
              <a:t>Technical Tables</a:t>
            </a:r>
            <a:endParaRPr kumimoji="0" lang="en-US" sz="1400" b="1" i="0" u="none" strike="noStrike" kern="1200" cap="none" spc="0" normalizeH="0" baseline="0" noProof="0" dirty="0">
              <a:ln>
                <a:noFill/>
              </a:ln>
              <a:solidFill>
                <a:srgbClr val="002776"/>
              </a:solidFill>
              <a:effectLst/>
              <a:uLnTx/>
              <a:uFillTx/>
              <a:latin typeface="+mj-lt"/>
              <a:ea typeface="+mj-ea"/>
              <a:cs typeface="+mj-cs"/>
            </a:endParaRPr>
          </a:p>
        </p:txBody>
      </p:sp>
      <p:sp>
        <p:nvSpPr>
          <p:cNvPr id="27" name="Rounded Rectangle 26"/>
          <p:cNvSpPr/>
          <p:nvPr/>
        </p:nvSpPr>
        <p:spPr>
          <a:xfrm>
            <a:off x="5340084" y="3649177"/>
            <a:ext cx="1240758" cy="4664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343872" y="4251297"/>
            <a:ext cx="1232389" cy="4664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748791" y="4295569"/>
            <a:ext cx="1204002" cy="4664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748790" y="3646674"/>
            <a:ext cx="1204003" cy="4664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645211" y="4851898"/>
            <a:ext cx="2037380" cy="839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07226" y="3771091"/>
            <a:ext cx="894259" cy="215184"/>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Right</a:t>
            </a:r>
            <a:r>
              <a:rPr kumimoji="0" lang="en-US" sz="1200" b="1" i="0" u="none" strike="noStrike" kern="1200" cap="none" spc="0" normalizeH="0" noProof="0">
                <a:ln>
                  <a:noFill/>
                </a:ln>
                <a:solidFill>
                  <a:srgbClr val="002776"/>
                </a:solidFill>
                <a:effectLst/>
                <a:uLnTx/>
                <a:uFillTx/>
                <a:latin typeface="+mj-lt"/>
                <a:ea typeface="+mj-ea"/>
                <a:cs typeface="+mj-cs"/>
              </a:rPr>
              <a:t> of Entry</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35" name="TextBox 34"/>
          <p:cNvSpPr txBox="1"/>
          <p:nvPr/>
        </p:nvSpPr>
        <p:spPr>
          <a:xfrm>
            <a:off x="6871659" y="3669114"/>
            <a:ext cx="1074552" cy="204687"/>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Border Crossing Experience</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36" name="TextBox 35"/>
          <p:cNvSpPr txBox="1"/>
          <p:nvPr/>
        </p:nvSpPr>
        <p:spPr>
          <a:xfrm>
            <a:off x="5363371" y="4262998"/>
            <a:ext cx="1196720" cy="452609"/>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Identification / Travel Documents</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37" name="TextBox 36"/>
          <p:cNvSpPr txBox="1"/>
          <p:nvPr/>
        </p:nvSpPr>
        <p:spPr>
          <a:xfrm>
            <a:off x="6879060" y="4376391"/>
            <a:ext cx="953507" cy="253362"/>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Entry of</a:t>
            </a:r>
            <a:r>
              <a:rPr kumimoji="0" lang="en-US" sz="1200" b="1" i="0" u="none" strike="noStrike" kern="1200" cap="none" spc="0" normalizeH="0" noProof="0">
                <a:ln>
                  <a:noFill/>
                </a:ln>
                <a:solidFill>
                  <a:srgbClr val="002776"/>
                </a:solidFill>
                <a:effectLst/>
                <a:uLnTx/>
                <a:uFillTx/>
                <a:latin typeface="+mj-lt"/>
                <a:ea typeface="+mj-ea"/>
                <a:cs typeface="+mj-cs"/>
              </a:rPr>
              <a:t> Goods</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38" name="TextBox 37"/>
          <p:cNvSpPr txBox="1"/>
          <p:nvPr/>
        </p:nvSpPr>
        <p:spPr>
          <a:xfrm>
            <a:off x="6202837" y="5331354"/>
            <a:ext cx="886026" cy="230559"/>
          </a:xfrm>
          <a:prstGeom prst="rect">
            <a:avLst/>
          </a:prstGeom>
        </p:spPr>
        <p:txBody>
          <a:bodyPr vert="horz" wrap="square" lIns="0" tIns="45720" rIns="0" bIns="45720" rtlCol="0" anchor="t">
            <a:normAutofit fontScale="40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9" name="TextBox 38"/>
          <p:cNvSpPr txBox="1"/>
          <p:nvPr/>
        </p:nvSpPr>
        <p:spPr>
          <a:xfrm>
            <a:off x="5851327" y="4853534"/>
            <a:ext cx="1627523" cy="858269"/>
          </a:xfrm>
          <a:prstGeom prst="rect">
            <a:avLst/>
          </a:prstGeom>
        </p:spPr>
        <p:txBody>
          <a:bodyPr vert="horz" wrap="square" lIns="0" tIns="45720" rIns="0" bIns="45720" rtlCol="0" anchor="t">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a:ln>
                  <a:noFill/>
                </a:ln>
                <a:solidFill>
                  <a:srgbClr val="002776"/>
                </a:solidFill>
                <a:effectLst/>
                <a:uLnTx/>
                <a:uFillTx/>
                <a:latin typeface="+mj-lt"/>
                <a:ea typeface="+mj-ea"/>
                <a:cs typeface="+mj-cs"/>
              </a:rPr>
              <a:t>Membership: JTBA technical leads &amp; Director-level leads from respective departments</a:t>
            </a:r>
            <a:endParaRPr kumimoji="0" lang="en-US" sz="1200" b="1" i="0" u="none" strike="noStrike" kern="1200" cap="none" spc="0" normalizeH="0" baseline="0" noProof="0" dirty="0">
              <a:ln>
                <a:noFill/>
              </a:ln>
              <a:solidFill>
                <a:srgbClr val="002776"/>
              </a:solidFill>
              <a:effectLst/>
              <a:uLnTx/>
              <a:uFillTx/>
              <a:latin typeface="+mj-lt"/>
              <a:ea typeface="+mj-ea"/>
              <a:cs typeface="+mj-cs"/>
            </a:endParaRPr>
          </a:p>
        </p:txBody>
      </p:sp>
      <p:sp>
        <p:nvSpPr>
          <p:cNvPr id="2" name="Round Single Corner Rectangle 1">
            <a:extLst>
              <a:ext uri="{FF2B5EF4-FFF2-40B4-BE49-F238E27FC236}">
                <a16:creationId xmlns:a16="http://schemas.microsoft.com/office/drawing/2014/main" id="{A2DAA649-8B45-3F10-983F-8BC6B6CF69AC}"/>
              </a:ext>
            </a:extLst>
          </p:cNvPr>
          <p:cNvSpPr/>
          <p:nvPr/>
        </p:nvSpPr>
        <p:spPr>
          <a:xfrm>
            <a:off x="733425" y="6337241"/>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67854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12295" y="1815164"/>
            <a:ext cx="8867931" cy="453373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3200" dirty="0">
                <a:solidFill>
                  <a:srgbClr val="002776"/>
                </a:solidFill>
                <a:latin typeface="Helvetica" pitchFamily="2" charset="0"/>
                <a:cs typeface="Calibri" panose="020F0502020204030204" pitchFamily="34" charset="0"/>
              </a:rPr>
              <a:t>Lunch and Learn</a:t>
            </a:r>
          </a:p>
          <a:p>
            <a:pPr algn="ctr">
              <a:spcBef>
                <a:spcPts val="0"/>
              </a:spcBef>
              <a:spcAft>
                <a:spcPts val="600"/>
              </a:spcAft>
            </a:pPr>
            <a:r>
              <a:rPr lang="en-US" sz="1800" b="1" i="0" u="none" strike="noStrike" dirty="0">
                <a:solidFill>
                  <a:srgbClr val="002776"/>
                </a:solidFill>
                <a:effectLst/>
              </a:rPr>
              <a:t>Documentary</a:t>
            </a:r>
          </a:p>
          <a:p>
            <a:pPr algn="ctr">
              <a:spcBef>
                <a:spcPts val="0"/>
              </a:spcBef>
              <a:spcAft>
                <a:spcPts val="600"/>
              </a:spcAft>
            </a:pPr>
            <a:r>
              <a:rPr lang="en-US" sz="1800" b="1" i="0" u="none" strike="noStrike" dirty="0">
                <a:solidFill>
                  <a:srgbClr val="002776"/>
                </a:solidFill>
                <a:effectLst/>
              </a:rPr>
              <a:t>Blackfoot Confederacy Cross Border Vaccination Clinic</a:t>
            </a:r>
            <a:endParaRPr lang="en-US" sz="1800" b="0" i="0" u="none" strike="noStrike" dirty="0">
              <a:solidFill>
                <a:srgbClr val="002776"/>
              </a:solidFill>
              <a:effectLst/>
            </a:endParaRPr>
          </a:p>
          <a:p>
            <a:pPr algn="ctr">
              <a:spcBef>
                <a:spcPts val="0"/>
              </a:spcBef>
              <a:spcAft>
                <a:spcPts val="600"/>
              </a:spcAft>
            </a:pPr>
            <a:endParaRPr lang="en-US" sz="1700" b="0" dirty="0">
              <a:solidFill>
                <a:srgbClr val="002776"/>
              </a:solidFill>
              <a:latin typeface="Helvetica" pitchFamily="2"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1F803E86-255C-B05B-4F4A-8892AE0966E5}"/>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 name="Picture 2" descr="A grey logo with a feather&#10;&#10;Description automatically generated">
            <a:extLst>
              <a:ext uri="{FF2B5EF4-FFF2-40B4-BE49-F238E27FC236}">
                <a16:creationId xmlns:a16="http://schemas.microsoft.com/office/drawing/2014/main" id="{37C71AC5-1224-EC2D-0825-2587DF207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5994495"/>
            <a:ext cx="1227801" cy="594630"/>
          </a:xfrm>
          <a:prstGeom prst="rect">
            <a:avLst/>
          </a:prstGeom>
        </p:spPr>
      </p:pic>
    </p:spTree>
    <p:extLst>
      <p:ext uri="{BB962C8B-B14F-4D97-AF65-F5344CB8AC3E}">
        <p14:creationId xmlns:p14="http://schemas.microsoft.com/office/powerpoint/2010/main" val="3948986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C8BF-0DBB-7BA7-965D-7C3696812BEC}"/>
              </a:ext>
            </a:extLst>
          </p:cNvPr>
          <p:cNvSpPr>
            <a:spLocks noGrp="1"/>
          </p:cNvSpPr>
          <p:nvPr>
            <p:ph type="ctrTitle"/>
          </p:nvPr>
        </p:nvSpPr>
        <p:spPr>
          <a:xfrm>
            <a:off x="206501" y="1225374"/>
            <a:ext cx="8792800" cy="2177143"/>
          </a:xfrm>
        </p:spPr>
        <p:txBody>
          <a:bodyPr>
            <a:normAutofit fontScale="90000"/>
          </a:bodyPr>
          <a:lstStyle/>
          <a:p>
            <a:r>
              <a:rPr lang="en-US" b="1" dirty="0">
                <a:latin typeface="Calibri" panose="020F0502020204030204" pitchFamily="34" charset="0"/>
                <a:cs typeface="Calibri" panose="020F0502020204030204" pitchFamily="34" charset="0"/>
              </a:rPr>
              <a:t>Indigenous Border Mobility</a:t>
            </a:r>
            <a:br>
              <a:rPr lang="en-US" sz="3300" b="1" i="1" dirty="0">
                <a:latin typeface="Calibri" panose="020F0502020204030204" pitchFamily="34" charset="0"/>
                <a:cs typeface="Calibri" panose="020F0502020204030204" pitchFamily="34" charset="0"/>
              </a:rPr>
            </a:br>
            <a:br>
              <a:rPr lang="en-US" sz="1050" b="1" i="1" dirty="0">
                <a:latin typeface="Calibri" panose="020F0502020204030204" pitchFamily="34" charset="0"/>
                <a:cs typeface="Calibri" panose="020F0502020204030204" pitchFamily="34" charset="0"/>
              </a:rPr>
            </a:br>
            <a:br>
              <a:rPr lang="en-US" sz="2100" b="1" i="1" dirty="0">
                <a:latin typeface="Calibri" panose="020F0502020204030204" pitchFamily="34" charset="0"/>
                <a:cs typeface="Calibri" panose="020F0502020204030204" pitchFamily="34" charset="0"/>
              </a:rPr>
            </a:br>
            <a:r>
              <a:rPr lang="en-US" sz="2100" b="1" dirty="0">
                <a:latin typeface="Calibri" panose="020F0502020204030204" pitchFamily="34" charset="0"/>
                <a:cs typeface="Calibri" panose="020F0502020204030204" pitchFamily="34" charset="0"/>
              </a:rPr>
              <a:t>Jay Treaty Border Alliance Summit – Calgary </a:t>
            </a:r>
            <a:br>
              <a:rPr lang="en-US" sz="2100" b="1" dirty="0">
                <a:latin typeface="Calibri" panose="020F0502020204030204" pitchFamily="34" charset="0"/>
                <a:cs typeface="Calibri" panose="020F0502020204030204" pitchFamily="34" charset="0"/>
              </a:rPr>
            </a:br>
            <a:r>
              <a:rPr lang="en-US" sz="2100" b="1" dirty="0">
                <a:latin typeface="Calibri" panose="020F0502020204030204" pitchFamily="34" charset="0"/>
                <a:cs typeface="Calibri" panose="020F0502020204030204" pitchFamily="34" charset="0"/>
              </a:rPr>
              <a:t>CBSA/IRCC Joint Presentation </a:t>
            </a:r>
            <a:br>
              <a:rPr lang="en-US" sz="2100" b="1" dirty="0">
                <a:latin typeface="Calibri" panose="020F0502020204030204" pitchFamily="34" charset="0"/>
                <a:cs typeface="Calibri" panose="020F0502020204030204" pitchFamily="34" charset="0"/>
              </a:rPr>
            </a:br>
            <a:br>
              <a:rPr lang="en-US" sz="2100" b="1" i="1" dirty="0">
                <a:latin typeface="Calibri" panose="020F0502020204030204" pitchFamily="34" charset="0"/>
                <a:cs typeface="Calibri" panose="020F0502020204030204" pitchFamily="34" charset="0"/>
              </a:rPr>
            </a:br>
            <a:br>
              <a:rPr lang="en-US" sz="2100" b="1" i="1" dirty="0">
                <a:latin typeface="Calibri" panose="020F0502020204030204" pitchFamily="34" charset="0"/>
                <a:cs typeface="Calibri" panose="020F0502020204030204" pitchFamily="34" charset="0"/>
              </a:rPr>
            </a:br>
            <a:r>
              <a:rPr lang="en-US" sz="2100" b="1" dirty="0">
                <a:latin typeface="Calibri" panose="020F0502020204030204" pitchFamily="34" charset="0"/>
                <a:cs typeface="Calibri" panose="020F0502020204030204" pitchFamily="34" charset="0"/>
              </a:rPr>
              <a:t>October 2023</a:t>
            </a:r>
          </a:p>
        </p:txBody>
      </p:sp>
    </p:spTree>
    <p:extLst>
      <p:ext uri="{BB962C8B-B14F-4D97-AF65-F5344CB8AC3E}">
        <p14:creationId xmlns:p14="http://schemas.microsoft.com/office/powerpoint/2010/main" val="2641386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B785-B39B-59FE-F710-A6B074C3C084}"/>
              </a:ext>
            </a:extLst>
          </p:cNvPr>
          <p:cNvSpPr>
            <a:spLocks noGrp="1"/>
          </p:cNvSpPr>
          <p:nvPr>
            <p:ph type="title"/>
          </p:nvPr>
        </p:nvSpPr>
        <p:spPr/>
        <p:txBody>
          <a:bodyPr>
            <a:normAutofit/>
          </a:bodyPr>
          <a:lstStyle/>
          <a:p>
            <a:r>
              <a:rPr lang="en-CA" sz="4000" b="1" dirty="0">
                <a:solidFill>
                  <a:schemeClr val="tx2"/>
                </a:solidFill>
                <a:latin typeface="Calibri" panose="020F0502020204030204" pitchFamily="34" charset="0"/>
                <a:cs typeface="Calibri" panose="020F0502020204030204" pitchFamily="34" charset="0"/>
              </a:rPr>
              <a:t>Purpose</a:t>
            </a:r>
            <a:endParaRPr lang="en-US" sz="4000" b="1" dirty="0">
              <a:solidFill>
                <a:schemeClr val="tx2"/>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3DA9E99-7DB3-BBA7-95D3-875697C9F8E3}"/>
              </a:ext>
            </a:extLst>
          </p:cNvPr>
          <p:cNvSpPr>
            <a:spLocks noGrp="1"/>
          </p:cNvSpPr>
          <p:nvPr>
            <p:ph sz="half" idx="1"/>
          </p:nvPr>
        </p:nvSpPr>
        <p:spPr>
          <a:xfrm>
            <a:off x="628650" y="2226469"/>
            <a:ext cx="7458076" cy="3010634"/>
          </a:xfrm>
        </p:spPr>
        <p:txBody>
          <a:bodyPr>
            <a:normAutofit/>
          </a:bodyPr>
          <a:lstStyle/>
          <a:p>
            <a:pPr marL="342900" indent="-342900"/>
            <a:r>
              <a:rPr lang="en-US" sz="2400" dirty="0">
                <a:latin typeface="Calibri Light" panose="020F0302020204030204" pitchFamily="34" charset="0"/>
                <a:cs typeface="Calibri Light" panose="020F0302020204030204" pitchFamily="34" charset="0"/>
              </a:rPr>
              <a:t>Provide an update to JTBA members on work underway to address Indigenous border mobility issues</a:t>
            </a:r>
          </a:p>
          <a:p>
            <a:pPr marL="0" indent="0">
              <a:buNone/>
            </a:pPr>
            <a:endParaRPr lang="en-US" sz="2400" dirty="0">
              <a:latin typeface="Calibri Light" panose="020F0302020204030204" pitchFamily="34" charset="0"/>
              <a:cs typeface="Calibri Light" panose="020F0302020204030204" pitchFamily="34" charset="0"/>
            </a:endParaRPr>
          </a:p>
          <a:p>
            <a:pPr marL="342900" indent="-342900"/>
            <a:r>
              <a:rPr lang="en-US" sz="2400" dirty="0">
                <a:latin typeface="Calibri Light" panose="020F0302020204030204" pitchFamily="34" charset="0"/>
                <a:cs typeface="Calibri Light" panose="020F0302020204030204" pitchFamily="34" charset="0"/>
              </a:rPr>
              <a:t>Provide an overview of current framework and issues</a:t>
            </a:r>
          </a:p>
          <a:p>
            <a:pPr marL="0" indent="0">
              <a:buNone/>
            </a:pPr>
            <a:endParaRPr lang="en-US" sz="2400" dirty="0">
              <a:latin typeface="Calibri Light" panose="020F0302020204030204" pitchFamily="34" charset="0"/>
              <a:cs typeface="Calibri Light" panose="020F0302020204030204" pitchFamily="34" charset="0"/>
            </a:endParaRPr>
          </a:p>
          <a:p>
            <a:pPr marL="342900" indent="-342900"/>
            <a:r>
              <a:rPr lang="en-US" sz="2400" dirty="0">
                <a:latin typeface="Calibri Light" panose="020F0302020204030204" pitchFamily="34" charset="0"/>
                <a:cs typeface="Calibri Light" panose="020F0302020204030204" pitchFamily="34" charset="0"/>
              </a:rPr>
              <a:t>Engage in dialogue with JTBA members</a:t>
            </a:r>
            <a:endParaRPr lang="en-US" dirty="0">
              <a:latin typeface="Calibri Light" panose="020F0302020204030204" pitchFamily="34" charset="0"/>
              <a:cs typeface="Calibri Light" panose="020F0302020204030204" pitchFamily="34" charset="0"/>
            </a:endParaRPr>
          </a:p>
          <a:p>
            <a:pPr marL="0" indent="0">
              <a:lnSpc>
                <a:spcPct val="100000"/>
              </a:lnSpc>
              <a:buNone/>
            </a:pPr>
            <a:endParaRPr lang="en-US" sz="1500" dirty="0">
              <a:latin typeface="Calibri Light" panose="020F0302020204030204" pitchFamily="34" charset="0"/>
              <a:cs typeface="Calibri Light" panose="020F0302020204030204" pitchFamily="34" charset="0"/>
            </a:endParaRPr>
          </a:p>
          <a:p>
            <a:endParaRPr lang="en-US" dirty="0"/>
          </a:p>
        </p:txBody>
      </p:sp>
      <p:sp>
        <p:nvSpPr>
          <p:cNvPr id="5" name="Slide Number Placeholder 4">
            <a:extLst>
              <a:ext uri="{FF2B5EF4-FFF2-40B4-BE49-F238E27FC236}">
                <a16:creationId xmlns:a16="http://schemas.microsoft.com/office/drawing/2014/main" id="{5120D0E0-9885-E9EF-8028-2363A721148D}"/>
              </a:ext>
            </a:extLst>
          </p:cNvPr>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39</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1051998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710894"/>
          </a:xfrm>
          <a:prstGeom prst="rect">
            <a:avLst/>
          </a:prstGeom>
          <a:noFill/>
        </p:spPr>
        <p:txBody>
          <a:bodyPr vert="horz" lIns="91440" tIns="45720" rIns="91440" bIns="45720" rtlCol="0" anchor="ctr">
            <a:normAutofit fontScale="700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5100" dirty="0">
                <a:solidFill>
                  <a:srgbClr val="002776"/>
                </a:solidFill>
                <a:latin typeface="Helvetica" pitchFamily="2" charset="0"/>
                <a:cs typeface="Calibri" panose="020F0502020204030204" pitchFamily="34" charset="0"/>
              </a:rPr>
              <a:t>ABOUT THE JTBA</a:t>
            </a:r>
          </a:p>
          <a:p>
            <a:pPr algn="ctr"/>
            <a:endParaRPr lang="en-US" sz="1700" i="1" dirty="0">
              <a:solidFill>
                <a:srgbClr val="002776"/>
              </a:solidFill>
              <a:latin typeface="Helvetica" pitchFamily="2" charset="0"/>
              <a:cs typeface="Calibri" panose="020F0502020204030204" pitchFamily="34" charset="0"/>
            </a:endParaRPr>
          </a:p>
          <a:p>
            <a:pPr marL="457200" indent="-457200">
              <a:lnSpc>
                <a:spcPct val="120000"/>
              </a:lnSpc>
              <a:spcBef>
                <a:spcPts val="0"/>
              </a:spcBef>
              <a:spcAft>
                <a:spcPts val="600"/>
              </a:spcAft>
              <a:buFont typeface="Arial" panose="020B0604020202020204" pitchFamily="34" charset="0"/>
              <a:buChar char="•"/>
            </a:pPr>
            <a:r>
              <a:rPr lang="en-US" sz="3600" b="0" dirty="0">
                <a:solidFill>
                  <a:srgbClr val="002776"/>
                </a:solidFill>
                <a:latin typeface="Helvetica" pitchFamily="2" charset="0"/>
                <a:cs typeface="Calibri" panose="020F0502020204030204" pitchFamily="34" charset="0"/>
              </a:rPr>
              <a:t>Formed in 2017, formerly named the Northern Tribal Border Alliance.</a:t>
            </a:r>
          </a:p>
          <a:p>
            <a:pPr marL="457200" indent="-457200">
              <a:lnSpc>
                <a:spcPct val="120000"/>
              </a:lnSpc>
              <a:spcBef>
                <a:spcPts val="0"/>
              </a:spcBef>
              <a:spcAft>
                <a:spcPts val="600"/>
              </a:spcAft>
              <a:buFont typeface="Arial" panose="020B0604020202020204" pitchFamily="34" charset="0"/>
              <a:buChar char="•"/>
            </a:pPr>
            <a:r>
              <a:rPr lang="en-US" sz="3600" b="0" dirty="0">
                <a:solidFill>
                  <a:srgbClr val="002776"/>
                </a:solidFill>
                <a:latin typeface="Helvetica" pitchFamily="2" charset="0"/>
                <a:cs typeface="Calibri" panose="020F0502020204030204" pitchFamily="34" charset="0"/>
              </a:rPr>
              <a:t>Purpose:</a:t>
            </a:r>
          </a:p>
          <a:p>
            <a:pPr marL="914400" lvl="1" indent="-457200">
              <a:lnSpc>
                <a:spcPct val="120000"/>
              </a:lnSpc>
              <a:spcAft>
                <a:spcPts val="600"/>
              </a:spcAft>
              <a:buFont typeface="Arial" panose="020B0604020202020204" pitchFamily="34" charset="0"/>
              <a:buChar char="•"/>
            </a:pPr>
            <a:r>
              <a:rPr lang="en-US" sz="2800" dirty="0">
                <a:solidFill>
                  <a:srgbClr val="002776"/>
                </a:solidFill>
                <a:latin typeface="Helvetica" pitchFamily="2" charset="0"/>
                <a:cs typeface="Calibri" panose="020F0502020204030204" pitchFamily="34" charset="0"/>
              </a:rPr>
              <a:t>To collaborate on our efforts to protect our rights preserved in the Jay Treaty;</a:t>
            </a:r>
          </a:p>
          <a:p>
            <a:pPr marL="914400" lvl="1" indent="-457200">
              <a:lnSpc>
                <a:spcPct val="120000"/>
              </a:lnSpc>
              <a:spcAft>
                <a:spcPts val="600"/>
              </a:spcAft>
              <a:buFont typeface="Arial" panose="020B0604020202020204" pitchFamily="34" charset="0"/>
              <a:buChar char="•"/>
            </a:pPr>
            <a:r>
              <a:rPr lang="en-US" sz="2800" dirty="0">
                <a:solidFill>
                  <a:srgbClr val="002776"/>
                </a:solidFill>
                <a:latin typeface="Helvetica" pitchFamily="2" charset="0"/>
                <a:cs typeface="Calibri" panose="020F0502020204030204" pitchFamily="34" charset="0"/>
              </a:rPr>
              <a:t>To c</a:t>
            </a:r>
            <a:r>
              <a:rPr lang="en-US" sz="2800" b="0" dirty="0">
                <a:solidFill>
                  <a:srgbClr val="002776"/>
                </a:solidFill>
                <a:latin typeface="Helvetica" pitchFamily="2" charset="0"/>
                <a:cs typeface="Calibri" panose="020F0502020204030204" pitchFamily="34" charset="0"/>
              </a:rPr>
              <a:t>reate effective working relationships with the U.S. Customs and Border Protection and Canada Border Services Agency; and</a:t>
            </a:r>
          </a:p>
          <a:p>
            <a:pPr marL="914400" lvl="1" indent="-457200">
              <a:lnSpc>
                <a:spcPct val="120000"/>
              </a:lnSpc>
              <a:spcAft>
                <a:spcPts val="600"/>
              </a:spcAft>
              <a:buFont typeface="Arial" panose="020B0604020202020204" pitchFamily="34" charset="0"/>
              <a:buChar char="•"/>
            </a:pPr>
            <a:r>
              <a:rPr lang="en-US" sz="2800" dirty="0">
                <a:solidFill>
                  <a:srgbClr val="002776"/>
                </a:solidFill>
                <a:latin typeface="Helvetica" pitchFamily="2" charset="0"/>
                <a:cs typeface="Calibri" panose="020F0502020204030204" pitchFamily="34" charset="0"/>
              </a:rPr>
              <a:t>To a</a:t>
            </a:r>
            <a:r>
              <a:rPr lang="en-US" sz="2800" b="0" dirty="0">
                <a:solidFill>
                  <a:srgbClr val="002776"/>
                </a:solidFill>
                <a:latin typeface="Helvetica" pitchFamily="2" charset="0"/>
                <a:cs typeface="Calibri" panose="020F0502020204030204" pitchFamily="34" charset="0"/>
              </a:rPr>
              <a:t>ddress issues that are unique to the U.S.-Canadian border.</a:t>
            </a:r>
          </a:p>
          <a:p>
            <a:pPr lvl="1">
              <a:lnSpc>
                <a:spcPct val="120000"/>
              </a:lnSpc>
              <a:spcAft>
                <a:spcPts val="600"/>
              </a:spcAft>
            </a:pPr>
            <a:r>
              <a:rPr lang="en-US" sz="2300" b="0" dirty="0">
                <a:solidFill>
                  <a:schemeClr val="tx2"/>
                </a:solidFill>
                <a:latin typeface="Helvetica" pitchFamily="2" charset="0"/>
                <a:cs typeface="Calibri" panose="020F0502020204030204" pitchFamily="34" charset="0"/>
              </a:rPr>
              <a:t> </a:t>
            </a:r>
            <a:br>
              <a:rPr lang="en-US" sz="1400" i="1" dirty="0">
                <a:solidFill>
                  <a:schemeClr val="tx2"/>
                </a:solidFill>
                <a:latin typeface="Helvetica" pitchFamily="2" charset="0"/>
                <a:cs typeface="Times New Roman" panose="02020603050405020304" pitchFamily="18" charset="0"/>
              </a:rPr>
            </a:br>
            <a:endParaRPr lang="en-US" sz="1400" i="1" dirty="0">
              <a:solidFill>
                <a:schemeClr val="tx2"/>
              </a:solidFill>
              <a:latin typeface="Helvetica" pitchFamily="2"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6AA4A5C2-F687-763D-C906-33BC52CD23A7}"/>
              </a:ext>
            </a:extLst>
          </p:cNvPr>
          <p:cNvSpPr/>
          <p:nvPr/>
        </p:nvSpPr>
        <p:spPr>
          <a:xfrm>
            <a:off x="733425" y="615514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6" name="Picture 5" descr="A grey logo with a feather&#10;&#10;Description automatically generated">
            <a:extLst>
              <a:ext uri="{FF2B5EF4-FFF2-40B4-BE49-F238E27FC236}">
                <a16:creationId xmlns:a16="http://schemas.microsoft.com/office/drawing/2014/main" id="{CBAFCDC6-8AE7-60CA-405F-1775EC9B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2810746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3446-4A3B-80F0-38B0-901AECC64D79}"/>
              </a:ext>
            </a:extLst>
          </p:cNvPr>
          <p:cNvSpPr>
            <a:spLocks noGrp="1"/>
          </p:cNvSpPr>
          <p:nvPr>
            <p:ph type="title"/>
          </p:nvPr>
        </p:nvSpPr>
        <p:spPr/>
        <p:txBody>
          <a:bodyPr>
            <a:normAutofit/>
          </a:bodyPr>
          <a:lstStyle/>
          <a:p>
            <a:r>
              <a:rPr lang="en-US" sz="4000" b="1" dirty="0">
                <a:solidFill>
                  <a:schemeClr val="tx2"/>
                </a:solidFill>
                <a:latin typeface="Calibri" panose="020F0502020204030204" pitchFamily="34" charset="0"/>
                <a:cs typeface="Calibri" panose="020F0502020204030204" pitchFamily="34" charset="0"/>
              </a:rPr>
              <a:t>Introducing CBSA</a:t>
            </a:r>
            <a:endParaRPr lang="en-US" sz="4000" dirty="0"/>
          </a:p>
        </p:txBody>
      </p:sp>
      <p:sp>
        <p:nvSpPr>
          <p:cNvPr id="6" name="Content Placeholder 5"/>
          <p:cNvSpPr>
            <a:spLocks noGrp="1"/>
          </p:cNvSpPr>
          <p:nvPr>
            <p:ph idx="1"/>
          </p:nvPr>
        </p:nvSpPr>
        <p:spPr>
          <a:xfrm>
            <a:off x="563781" y="1595501"/>
            <a:ext cx="7886700" cy="3094416"/>
          </a:xfrm>
        </p:spPr>
        <p:txBody>
          <a:bodyPr>
            <a:normAutofit fontScale="25000" lnSpcReduction="20000"/>
          </a:bodyPr>
          <a:lstStyle/>
          <a:p>
            <a:pPr marL="0" indent="0" algn="ctr">
              <a:lnSpc>
                <a:spcPct val="100000"/>
              </a:lnSpc>
              <a:spcBef>
                <a:spcPts val="0"/>
              </a:spcBef>
              <a:spcAft>
                <a:spcPts val="450"/>
              </a:spcAft>
              <a:buNone/>
            </a:pPr>
            <a:endParaRPr lang="en-US" sz="3150" b="1" dirty="0">
              <a:solidFill>
                <a:schemeClr val="accent1"/>
              </a:solidFill>
              <a:latin typeface="Calibri Light" panose="020F0302020204030204" pitchFamily="34" charset="0"/>
              <a:cs typeface="Calibri Light" panose="020F0302020204030204" pitchFamily="34" charset="0"/>
            </a:endParaRPr>
          </a:p>
          <a:p>
            <a:pPr marL="0" indent="0" algn="ctr">
              <a:lnSpc>
                <a:spcPct val="100000"/>
              </a:lnSpc>
              <a:spcBef>
                <a:spcPts val="0"/>
              </a:spcBef>
              <a:spcAft>
                <a:spcPts val="450"/>
              </a:spcAft>
              <a:buNone/>
            </a:pPr>
            <a:endParaRPr lang="en-US" sz="3150" b="1" dirty="0">
              <a:solidFill>
                <a:schemeClr val="accent1"/>
              </a:solidFill>
              <a:latin typeface="Calibri Light" panose="020F0302020204030204" pitchFamily="34" charset="0"/>
              <a:cs typeface="Calibri Light" panose="020F0302020204030204" pitchFamily="34" charset="0"/>
            </a:endParaRPr>
          </a:p>
          <a:p>
            <a:pPr>
              <a:lnSpc>
                <a:spcPct val="100000"/>
              </a:lnSpc>
              <a:spcBef>
                <a:spcPts val="0"/>
              </a:spcBef>
              <a:spcAft>
                <a:spcPts val="450"/>
              </a:spcAft>
            </a:pPr>
            <a:r>
              <a:rPr lang="en-CA" sz="5400" dirty="0">
                <a:latin typeface="Calibri Light" panose="020F0302020204030204" pitchFamily="34" charset="0"/>
                <a:cs typeface="Calibri Light" panose="020F0302020204030204" pitchFamily="34" charset="0"/>
              </a:rPr>
              <a:t>The Indigenous Affairs Secretariat (IAS)'s mandate is to help build a culture where Indigenous affairs are at the forefront of Canada Border Services Agency (CBSA) considerations, both as a workplace and as a border enforcement agency, and reflect the Agency's commitment to the Government of Canada's Reconciliation efforts.</a:t>
            </a:r>
          </a:p>
          <a:p>
            <a:pPr marL="0" indent="0">
              <a:lnSpc>
                <a:spcPct val="100000"/>
              </a:lnSpc>
              <a:spcBef>
                <a:spcPts val="0"/>
              </a:spcBef>
              <a:spcAft>
                <a:spcPts val="450"/>
              </a:spcAft>
              <a:buNone/>
            </a:pPr>
            <a:endParaRPr lang="en-CA" sz="2400" dirty="0">
              <a:latin typeface="Calibri Light" panose="020F0302020204030204" pitchFamily="34" charset="0"/>
              <a:cs typeface="Calibri Light" panose="020F0302020204030204" pitchFamily="34" charset="0"/>
            </a:endParaRPr>
          </a:p>
          <a:p>
            <a:pPr>
              <a:lnSpc>
                <a:spcPct val="100000"/>
              </a:lnSpc>
              <a:spcBef>
                <a:spcPts val="0"/>
              </a:spcBef>
              <a:spcAft>
                <a:spcPts val="450"/>
              </a:spcAft>
            </a:pPr>
            <a:r>
              <a:rPr lang="en-CA" sz="5400" dirty="0">
                <a:latin typeface="Calibri Light" panose="020F0302020204030204" pitchFamily="34" charset="0"/>
                <a:cs typeface="Calibri Light" panose="020F0302020204030204" pitchFamily="34" charset="0"/>
              </a:rPr>
              <a:t>The IAS supports the Agency's work to address long-standing border crossing issues for Indigenous Peoples, many of which were identified in the Minister's Special Representative's Report on First Nation Border Crossing Issues through implementation of report recommendations and the monitoring and reporting of progress.</a:t>
            </a:r>
          </a:p>
          <a:p>
            <a:pPr marL="0" indent="0">
              <a:lnSpc>
                <a:spcPct val="100000"/>
              </a:lnSpc>
              <a:spcBef>
                <a:spcPts val="0"/>
              </a:spcBef>
              <a:spcAft>
                <a:spcPts val="450"/>
              </a:spcAft>
              <a:buNone/>
            </a:pPr>
            <a:endParaRPr lang="en-CA" sz="2400" dirty="0">
              <a:latin typeface="Calibri Light" panose="020F0302020204030204" pitchFamily="34" charset="0"/>
              <a:cs typeface="Calibri Light" panose="020F0302020204030204" pitchFamily="34" charset="0"/>
            </a:endParaRPr>
          </a:p>
          <a:p>
            <a:pPr>
              <a:lnSpc>
                <a:spcPct val="100000"/>
              </a:lnSpc>
              <a:spcBef>
                <a:spcPts val="0"/>
              </a:spcBef>
              <a:spcAft>
                <a:spcPts val="450"/>
              </a:spcAft>
            </a:pPr>
            <a:r>
              <a:rPr lang="en-CA" sz="5400" dirty="0">
                <a:latin typeface="Calibri Light" panose="020F0302020204030204" pitchFamily="34" charset="0"/>
                <a:cs typeface="Calibri Light" panose="020F0302020204030204" pitchFamily="34" charset="0"/>
              </a:rPr>
              <a:t>The IAS supports the Agency's journey, including through the stewardship of the Indigenous Framework and Strategy (IFS - 2018). The IFS directs the CBSA's work to become a leading organization that engages, respects, cooperates and partners with Indigenous Peoples in providing integrated border services and to facilitate the free flow of admissible people and goods.</a:t>
            </a:r>
          </a:p>
          <a:p>
            <a:pPr>
              <a:lnSpc>
                <a:spcPct val="100000"/>
              </a:lnSpc>
              <a:spcBef>
                <a:spcPts val="0"/>
              </a:spcBef>
              <a:spcAft>
                <a:spcPts val="450"/>
              </a:spcAft>
            </a:pPr>
            <a:endParaRPr lang="en-CA" sz="5400" dirty="0">
              <a:latin typeface="Calibri Light" panose="020F0302020204030204" pitchFamily="34" charset="0"/>
              <a:cs typeface="Calibri Light" panose="020F0302020204030204" pitchFamily="34" charset="0"/>
            </a:endParaRPr>
          </a:p>
          <a:p>
            <a:pPr>
              <a:lnSpc>
                <a:spcPct val="100000"/>
              </a:lnSpc>
              <a:spcBef>
                <a:spcPts val="0"/>
              </a:spcBef>
              <a:spcAft>
                <a:spcPts val="450"/>
              </a:spcAft>
            </a:pPr>
            <a:endParaRPr lang="en-CA" sz="2400" dirty="0">
              <a:latin typeface="Calibri Light" panose="020F0302020204030204" pitchFamily="34" charset="0"/>
              <a:cs typeface="Calibri Light" panose="020F0302020204030204" pitchFamily="34" charset="0"/>
            </a:endParaRPr>
          </a:p>
          <a:p>
            <a:pPr>
              <a:lnSpc>
                <a:spcPct val="100000"/>
              </a:lnSpc>
              <a:spcBef>
                <a:spcPts val="0"/>
              </a:spcBef>
              <a:spcAft>
                <a:spcPts val="450"/>
              </a:spcAft>
            </a:pPr>
            <a:r>
              <a:rPr lang="en-CA" sz="5400" dirty="0">
                <a:latin typeface="Calibri Light" panose="020F0302020204030204" pitchFamily="34" charset="0"/>
                <a:cs typeface="Calibri Light" panose="020F0302020204030204" pitchFamily="34" charset="0"/>
              </a:rPr>
              <a:t>The CBSA Policy on the Agency's Relationship with Indigenous Peoples (2020) is supported by an Indigenous policy suite that provides guidance on items, such as the engagement of Indigenous Peoples.</a:t>
            </a:r>
          </a:p>
          <a:p>
            <a:pPr>
              <a:lnSpc>
                <a:spcPct val="100000"/>
              </a:lnSpc>
              <a:spcBef>
                <a:spcPts val="0"/>
              </a:spcBef>
              <a:spcAft>
                <a:spcPts val="450"/>
              </a:spcAft>
            </a:pPr>
            <a:endParaRPr lang="en-CA" sz="2400" dirty="0">
              <a:latin typeface="Calibri Light" panose="020F0302020204030204" pitchFamily="34" charset="0"/>
              <a:cs typeface="Calibri Light" panose="020F0302020204030204" pitchFamily="34" charset="0"/>
            </a:endParaRPr>
          </a:p>
          <a:p>
            <a:pPr>
              <a:lnSpc>
                <a:spcPct val="100000"/>
              </a:lnSpc>
              <a:spcBef>
                <a:spcPts val="0"/>
              </a:spcBef>
              <a:spcAft>
                <a:spcPts val="450"/>
              </a:spcAft>
            </a:pPr>
            <a:r>
              <a:rPr lang="en-US" sz="5400" dirty="0">
                <a:latin typeface="Calibri Light" panose="020F0302020204030204" pitchFamily="34" charset="0"/>
                <a:cs typeface="Calibri Light" panose="020F0302020204030204" pitchFamily="34" charset="0"/>
              </a:rPr>
              <a:t>The CBSA Indigenous Training Program (ITP) develops CBSA’s Indigenous training, policies and initiatives.</a:t>
            </a:r>
            <a:endParaRPr lang="en-CA" sz="5400" dirty="0">
              <a:latin typeface="Calibri Light" panose="020F0302020204030204" pitchFamily="34" charset="0"/>
              <a:cs typeface="Calibri Light" panose="020F0302020204030204" pitchFamily="34" charset="0"/>
            </a:endParaRPr>
          </a:p>
          <a:p>
            <a:pPr>
              <a:lnSpc>
                <a:spcPct val="100000"/>
              </a:lnSpc>
              <a:spcBef>
                <a:spcPts val="0"/>
              </a:spcBef>
              <a:spcAft>
                <a:spcPts val="450"/>
              </a:spcAft>
            </a:pPr>
            <a:endParaRPr lang="en-CA" sz="5400" dirty="0">
              <a:latin typeface="Calibri Light" panose="020F0302020204030204" pitchFamily="34" charset="0"/>
              <a:cs typeface="Calibri Light" panose="020F0302020204030204" pitchFamily="34" charset="0"/>
            </a:endParaRPr>
          </a:p>
          <a:p>
            <a:pPr marL="0" indent="0">
              <a:lnSpc>
                <a:spcPct val="100000"/>
              </a:lnSpc>
              <a:spcBef>
                <a:spcPts val="0"/>
              </a:spcBef>
              <a:spcAft>
                <a:spcPts val="450"/>
              </a:spcAft>
              <a:buNone/>
            </a:pPr>
            <a:endParaRPr lang="en-CA" sz="54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BA83B38E-8067-2AA1-88DB-71C8F6399BDE}"/>
              </a:ext>
            </a:extLst>
          </p:cNvPr>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40</a:t>
            </a:fld>
            <a:endParaRPr lang="en-US" dirty="0">
              <a:solidFill>
                <a:srgbClr val="000000">
                  <a:tint val="75000"/>
                </a:srgbClr>
              </a:solidFill>
              <a:latin typeface="Calibri" panose="020F0502020204030204"/>
            </a:endParaRPr>
          </a:p>
        </p:txBody>
      </p:sp>
      <p:cxnSp>
        <p:nvCxnSpPr>
          <p:cNvPr id="12" name="Straight Connector 11"/>
          <p:cNvCxnSpPr/>
          <p:nvPr/>
        </p:nvCxnSpPr>
        <p:spPr>
          <a:xfrm>
            <a:off x="767011" y="1768626"/>
            <a:ext cx="244628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682811" y="1760052"/>
            <a:ext cx="2370612" cy="445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155802" y="1595501"/>
            <a:ext cx="2552430" cy="323165"/>
          </a:xfrm>
          <a:prstGeom prst="rect">
            <a:avLst/>
          </a:prstGeom>
        </p:spPr>
        <p:txBody>
          <a:bodyPr wrap="none">
            <a:spAutoFit/>
          </a:bodyPr>
          <a:lstStyle/>
          <a:p>
            <a:pPr algn="ctr" defTabSz="685800">
              <a:spcAft>
                <a:spcPts val="450"/>
              </a:spcAft>
            </a:pPr>
            <a:r>
              <a:rPr lang="en-US" sz="1500" b="1" dirty="0">
                <a:solidFill>
                  <a:srgbClr val="BB9F49"/>
                </a:solidFill>
                <a:latin typeface="Calibri Light" panose="020F0302020204030204" pitchFamily="34" charset="0"/>
                <a:cs typeface="Calibri Light" panose="020F0302020204030204" pitchFamily="34" charset="0"/>
              </a:rPr>
              <a:t>Indigenous Affairs Secretariat</a:t>
            </a:r>
            <a:endParaRPr lang="en-CA" sz="1500" b="1" dirty="0">
              <a:solidFill>
                <a:srgbClr val="BB9F49"/>
              </a:solidFill>
              <a:latin typeface="Calibri Light" panose="020F0302020204030204" pitchFamily="34" charset="0"/>
              <a:cs typeface="Calibri Light" panose="020F0302020204030204" pitchFamily="34" charset="0"/>
            </a:endParaRPr>
          </a:p>
        </p:txBody>
      </p:sp>
      <p:cxnSp>
        <p:nvCxnSpPr>
          <p:cNvPr id="21" name="Straight Connector 20"/>
          <p:cNvCxnSpPr/>
          <p:nvPr/>
        </p:nvCxnSpPr>
        <p:spPr>
          <a:xfrm flipV="1">
            <a:off x="767011" y="4593886"/>
            <a:ext cx="2370612" cy="4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708232" y="4573846"/>
            <a:ext cx="2370612" cy="4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169494" y="4443845"/>
            <a:ext cx="2513317" cy="323165"/>
          </a:xfrm>
          <a:prstGeom prst="rect">
            <a:avLst/>
          </a:prstGeom>
        </p:spPr>
        <p:txBody>
          <a:bodyPr wrap="none">
            <a:spAutoFit/>
          </a:bodyPr>
          <a:lstStyle/>
          <a:p>
            <a:pPr algn="ctr" defTabSz="685800">
              <a:spcAft>
                <a:spcPts val="450"/>
              </a:spcAft>
            </a:pPr>
            <a:r>
              <a:rPr lang="en-US" sz="1500" b="1" dirty="0">
                <a:solidFill>
                  <a:srgbClr val="4B8B7C"/>
                </a:solidFill>
                <a:latin typeface="Calibri Light" panose="020F0302020204030204" pitchFamily="34" charset="0"/>
                <a:cs typeface="Calibri Light" panose="020F0302020204030204" pitchFamily="34" charset="0"/>
              </a:rPr>
              <a:t>Framework, Policy &amp; Training</a:t>
            </a:r>
            <a:endParaRPr lang="en-CA" sz="1500" b="1" dirty="0">
              <a:solidFill>
                <a:srgbClr val="4B8B7C"/>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46880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3446-4A3B-80F0-38B0-901AECC64D79}"/>
              </a:ext>
            </a:extLst>
          </p:cNvPr>
          <p:cNvSpPr>
            <a:spLocks noGrp="1"/>
          </p:cNvSpPr>
          <p:nvPr>
            <p:ph type="title"/>
          </p:nvPr>
        </p:nvSpPr>
        <p:spPr/>
        <p:txBody>
          <a:bodyPr>
            <a:normAutofit/>
          </a:bodyPr>
          <a:lstStyle/>
          <a:p>
            <a:r>
              <a:rPr lang="en-US" sz="4000" b="1" dirty="0">
                <a:solidFill>
                  <a:schemeClr val="tx2"/>
                </a:solidFill>
                <a:latin typeface="Calibri" panose="020F0502020204030204" pitchFamily="34" charset="0"/>
                <a:cs typeface="Calibri" panose="020F0502020204030204" pitchFamily="34" charset="0"/>
              </a:rPr>
              <a:t>Introducing IRCC</a:t>
            </a:r>
            <a:endParaRPr lang="en-US" sz="4000" dirty="0"/>
          </a:p>
        </p:txBody>
      </p:sp>
      <p:sp>
        <p:nvSpPr>
          <p:cNvPr id="6" name="Content Placeholder 5"/>
          <p:cNvSpPr>
            <a:spLocks noGrp="1"/>
          </p:cNvSpPr>
          <p:nvPr>
            <p:ph idx="1"/>
          </p:nvPr>
        </p:nvSpPr>
        <p:spPr>
          <a:xfrm>
            <a:off x="472358" y="1891903"/>
            <a:ext cx="7886700" cy="3485095"/>
          </a:xfrm>
        </p:spPr>
        <p:txBody>
          <a:bodyPr>
            <a:normAutofit fontScale="25000" lnSpcReduction="20000"/>
          </a:bodyPr>
          <a:lstStyle/>
          <a:p>
            <a:pPr marL="0" indent="0" algn="ctr">
              <a:lnSpc>
                <a:spcPct val="100000"/>
              </a:lnSpc>
              <a:spcBef>
                <a:spcPts val="0"/>
              </a:spcBef>
              <a:spcAft>
                <a:spcPts val="450"/>
              </a:spcAft>
              <a:buNone/>
            </a:pPr>
            <a:endParaRPr lang="en-US" sz="3150" b="1" dirty="0">
              <a:solidFill>
                <a:schemeClr val="accent1"/>
              </a:solidFill>
              <a:latin typeface="Calibri Light" panose="020F0302020204030204" pitchFamily="34" charset="0"/>
              <a:cs typeface="Calibri Light" panose="020F0302020204030204" pitchFamily="34" charset="0"/>
            </a:endParaRPr>
          </a:p>
          <a:p>
            <a:pPr>
              <a:lnSpc>
                <a:spcPct val="100000"/>
              </a:lnSpc>
              <a:spcBef>
                <a:spcPts val="0"/>
              </a:spcBef>
              <a:spcAft>
                <a:spcPts val="450"/>
              </a:spcAft>
            </a:pPr>
            <a:endParaRPr lang="en-CA" sz="5400" dirty="0">
              <a:latin typeface="Calibri Light" panose="020F0302020204030204" pitchFamily="34" charset="0"/>
              <a:cs typeface="Calibri Light" panose="020F0302020204030204" pitchFamily="34" charset="0"/>
            </a:endParaRPr>
          </a:p>
          <a:p>
            <a:pPr>
              <a:lnSpc>
                <a:spcPct val="120000"/>
              </a:lnSpc>
              <a:spcBef>
                <a:spcPts val="0"/>
              </a:spcBef>
              <a:spcAft>
                <a:spcPts val="900"/>
              </a:spcAft>
            </a:pPr>
            <a:r>
              <a:rPr lang="en-CA" sz="6000" dirty="0">
                <a:latin typeface="Calibri Light" panose="020F0302020204030204" pitchFamily="34" charset="0"/>
                <a:cs typeface="Calibri Light" panose="020F0302020204030204" pitchFamily="34" charset="0"/>
              </a:rPr>
              <a:t>IRCC is responsible for legislative </a:t>
            </a:r>
            <a:r>
              <a:rPr lang="en-CA" sz="6000" b="1" dirty="0">
                <a:latin typeface="Calibri Light" panose="020F0302020204030204" pitchFamily="34" charset="0"/>
                <a:cs typeface="Calibri Light" panose="020F0302020204030204" pitchFamily="34" charset="0"/>
              </a:rPr>
              <a:t>right to enter and remain in Canada </a:t>
            </a:r>
            <a:r>
              <a:rPr lang="en-CA" sz="6000" dirty="0">
                <a:latin typeface="Calibri Light" panose="020F0302020204030204" pitchFamily="34" charset="0"/>
                <a:cs typeface="Calibri Light" panose="020F0302020204030204" pitchFamily="34" charset="0"/>
              </a:rPr>
              <a:t>under </a:t>
            </a:r>
            <a:r>
              <a:rPr lang="en-CA" sz="6000" i="1" dirty="0">
                <a:latin typeface="Calibri Light" panose="020F0302020204030204" pitchFamily="34" charset="0"/>
                <a:cs typeface="Calibri Light" panose="020F0302020204030204" pitchFamily="34" charset="0"/>
              </a:rPr>
              <a:t>Immigration and Refugee Protection Act </a:t>
            </a:r>
            <a:r>
              <a:rPr lang="en-CA" sz="6000" dirty="0">
                <a:latin typeface="Calibri Light" panose="020F0302020204030204" pitchFamily="34" charset="0"/>
                <a:cs typeface="Calibri Light" panose="020F0302020204030204" pitchFamily="34" charset="0"/>
              </a:rPr>
              <a:t>(IRPA)</a:t>
            </a:r>
            <a:endParaRPr lang="en-US" sz="6000" dirty="0">
              <a:latin typeface="Calibri Light" panose="020F0302020204030204" pitchFamily="34" charset="0"/>
              <a:cs typeface="Calibri Light" panose="020F0302020204030204" pitchFamily="34" charset="0"/>
            </a:endParaRPr>
          </a:p>
          <a:p>
            <a:pPr>
              <a:lnSpc>
                <a:spcPct val="120000"/>
              </a:lnSpc>
              <a:spcBef>
                <a:spcPts val="0"/>
              </a:spcBef>
              <a:spcAft>
                <a:spcPts val="450"/>
              </a:spcAft>
            </a:pPr>
            <a:r>
              <a:rPr lang="en-CA" sz="6000" dirty="0">
                <a:latin typeface="Calibri Light" panose="020F0302020204030204" pitchFamily="34" charset="0"/>
                <a:cs typeface="Calibri Light" panose="020F0302020204030204" pitchFamily="34" charset="0"/>
              </a:rPr>
              <a:t>IRCC’s </a:t>
            </a:r>
            <a:r>
              <a:rPr lang="en-CA" sz="6000" b="1" dirty="0">
                <a:latin typeface="Calibri Light" panose="020F0302020204030204" pitchFamily="34" charset="0"/>
                <a:cs typeface="Calibri Light" panose="020F0302020204030204" pitchFamily="34" charset="0"/>
              </a:rPr>
              <a:t>Indigenous Border Crossing Division: 	</a:t>
            </a:r>
          </a:p>
          <a:p>
            <a:pPr marL="685800" lvl="1" indent="-342900">
              <a:lnSpc>
                <a:spcPct val="120000"/>
              </a:lnSpc>
              <a:spcBef>
                <a:spcPts val="0"/>
              </a:spcBef>
              <a:spcAft>
                <a:spcPts val="450"/>
              </a:spcAft>
              <a:buFont typeface="Wingdings" panose="05000000000000000000" pitchFamily="2" charset="2"/>
              <a:buChar char="Ø"/>
            </a:pPr>
            <a:r>
              <a:rPr lang="en-CA" sz="6000" dirty="0">
                <a:latin typeface="Calibri Light" panose="020F0302020204030204" pitchFamily="34" charset="0"/>
                <a:cs typeface="Calibri Light" panose="020F0302020204030204" pitchFamily="34" charset="0"/>
              </a:rPr>
              <a:t>established January 2023.</a:t>
            </a:r>
          </a:p>
          <a:p>
            <a:pPr marL="685800" lvl="1" indent="-342900">
              <a:lnSpc>
                <a:spcPct val="120000"/>
              </a:lnSpc>
              <a:spcBef>
                <a:spcPts val="0"/>
              </a:spcBef>
              <a:spcAft>
                <a:spcPts val="450"/>
              </a:spcAft>
              <a:buFont typeface="Wingdings" panose="05000000000000000000" pitchFamily="2" charset="2"/>
              <a:buChar char="Ø"/>
            </a:pPr>
            <a:r>
              <a:rPr lang="en-CA" sz="6000" dirty="0">
                <a:latin typeface="Calibri Light" panose="020F0302020204030204" pitchFamily="34" charset="0"/>
                <a:cs typeface="Calibri Light" panose="020F0302020204030204" pitchFamily="34" charset="0"/>
              </a:rPr>
              <a:t>leads efforts to address the challenges faced by Indigenous peoples and communities that have been created by Canada’s international borders. </a:t>
            </a:r>
          </a:p>
          <a:p>
            <a:pPr marL="685800" lvl="1" indent="-342900">
              <a:lnSpc>
                <a:spcPct val="120000"/>
              </a:lnSpc>
              <a:spcBef>
                <a:spcPts val="0"/>
              </a:spcBef>
              <a:spcAft>
                <a:spcPts val="450"/>
              </a:spcAft>
              <a:buFont typeface="Wingdings" panose="05000000000000000000" pitchFamily="2" charset="2"/>
              <a:buChar char="Ø"/>
            </a:pPr>
            <a:r>
              <a:rPr lang="en-US" sz="6000" dirty="0">
                <a:latin typeface="Calibri Light" panose="020F0302020204030204" pitchFamily="34" charset="0"/>
                <a:cs typeface="Calibri Light" panose="020F0302020204030204" pitchFamily="34" charset="0"/>
              </a:rPr>
              <a:t>is focused on policy work to amend legislation governing right to enter and remain in Canada under IRPA, and on related issues such as work and study requirements.</a:t>
            </a:r>
          </a:p>
          <a:p>
            <a:pPr>
              <a:lnSpc>
                <a:spcPct val="120000"/>
              </a:lnSpc>
              <a:spcBef>
                <a:spcPts val="0"/>
              </a:spcBef>
              <a:spcAft>
                <a:spcPts val="450"/>
              </a:spcAft>
            </a:pPr>
            <a:r>
              <a:rPr lang="en-CA" sz="6000" dirty="0">
                <a:latin typeface="Calibri Light" panose="020F0302020204030204" pitchFamily="34" charset="0"/>
                <a:cs typeface="Calibri Light" panose="020F0302020204030204" pitchFamily="34" charset="0"/>
              </a:rPr>
              <a:t>Co-leading border mobility-related action plan UNDA Action Plan with CBSA’s Indigenous Affairs Secretariat.</a:t>
            </a:r>
          </a:p>
          <a:p>
            <a:pPr marL="0" indent="0">
              <a:lnSpc>
                <a:spcPct val="100000"/>
              </a:lnSpc>
              <a:spcBef>
                <a:spcPts val="0"/>
              </a:spcBef>
              <a:spcAft>
                <a:spcPts val="450"/>
              </a:spcAft>
              <a:buNone/>
            </a:pPr>
            <a:endParaRPr lang="en-CA" sz="5400" dirty="0">
              <a:latin typeface="Calibri Light" panose="020F0302020204030204" pitchFamily="34" charset="0"/>
              <a:cs typeface="Calibri Light" panose="020F0302020204030204" pitchFamily="34" charset="0"/>
            </a:endParaRPr>
          </a:p>
          <a:p>
            <a:pPr>
              <a:lnSpc>
                <a:spcPct val="100000"/>
              </a:lnSpc>
              <a:spcBef>
                <a:spcPts val="0"/>
              </a:spcBef>
              <a:spcAft>
                <a:spcPts val="450"/>
              </a:spcAft>
            </a:pPr>
            <a:endParaRPr lang="en-CA" sz="2400" dirty="0">
              <a:latin typeface="Calibri Light" panose="020F0302020204030204" pitchFamily="34" charset="0"/>
              <a:cs typeface="Calibri Light" panose="020F0302020204030204" pitchFamily="34" charset="0"/>
            </a:endParaRPr>
          </a:p>
          <a:p>
            <a:pPr marL="0" indent="0">
              <a:lnSpc>
                <a:spcPct val="100000"/>
              </a:lnSpc>
              <a:spcBef>
                <a:spcPts val="0"/>
              </a:spcBef>
              <a:spcAft>
                <a:spcPts val="450"/>
              </a:spcAft>
              <a:buNone/>
            </a:pPr>
            <a:endParaRPr lang="en-CA" sz="5400" dirty="0">
              <a:latin typeface="Calibri Light" panose="020F0302020204030204" pitchFamily="34" charset="0"/>
              <a:cs typeface="Calibri Light" panose="020F0302020204030204" pitchFamily="34" charset="0"/>
            </a:endParaRPr>
          </a:p>
          <a:p>
            <a:pPr marL="0" indent="0">
              <a:lnSpc>
                <a:spcPct val="100000"/>
              </a:lnSpc>
              <a:spcBef>
                <a:spcPts val="0"/>
              </a:spcBef>
              <a:spcAft>
                <a:spcPts val="450"/>
              </a:spcAft>
              <a:buNone/>
            </a:pPr>
            <a:endParaRPr lang="en-CA" sz="30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BA83B38E-8067-2AA1-88DB-71C8F6399BDE}"/>
              </a:ext>
            </a:extLst>
          </p:cNvPr>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41</a:t>
            </a:fld>
            <a:endParaRPr lang="en-US" dirty="0">
              <a:solidFill>
                <a:srgbClr val="000000">
                  <a:tint val="75000"/>
                </a:srgbClr>
              </a:solidFill>
              <a:latin typeface="Calibri" panose="020F0502020204030204"/>
            </a:endParaRPr>
          </a:p>
        </p:txBody>
      </p:sp>
      <p:cxnSp>
        <p:nvCxnSpPr>
          <p:cNvPr id="12" name="Straight Connector 11"/>
          <p:cNvCxnSpPr/>
          <p:nvPr/>
        </p:nvCxnSpPr>
        <p:spPr>
          <a:xfrm>
            <a:off x="573456" y="2023957"/>
            <a:ext cx="1830110" cy="895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81943" y="2032907"/>
            <a:ext cx="184722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565134" y="1826712"/>
            <a:ext cx="3652026" cy="369332"/>
          </a:xfrm>
          <a:prstGeom prst="rect">
            <a:avLst/>
          </a:prstGeom>
        </p:spPr>
        <p:txBody>
          <a:bodyPr wrap="none">
            <a:spAutoFit/>
          </a:bodyPr>
          <a:lstStyle/>
          <a:p>
            <a:pPr algn="ctr" defTabSz="685800">
              <a:spcAft>
                <a:spcPts val="450"/>
              </a:spcAft>
            </a:pPr>
            <a:r>
              <a:rPr lang="en-US" b="1" dirty="0">
                <a:solidFill>
                  <a:srgbClr val="BB9F49"/>
                </a:solidFill>
                <a:latin typeface="Calibri Light" panose="020F0302020204030204" pitchFamily="34" charset="0"/>
                <a:cs typeface="Calibri Light" panose="020F0302020204030204" pitchFamily="34" charset="0"/>
              </a:rPr>
              <a:t>Indigenous Border Crossing Division</a:t>
            </a:r>
            <a:endParaRPr lang="en-CA" b="1" dirty="0">
              <a:solidFill>
                <a:srgbClr val="BB9F49"/>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58436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377" y="1966260"/>
            <a:ext cx="1441004" cy="11802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902" y="3146543"/>
            <a:ext cx="1441004" cy="999309"/>
          </a:xfrm>
          <a:prstGeom prst="rect">
            <a:avLst/>
          </a:prstGeom>
        </p:spPr>
      </p:pic>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42</a:t>
            </a:fld>
            <a:endParaRPr lang="en-US" dirty="0">
              <a:solidFill>
                <a:srgbClr val="000000">
                  <a:tint val="75000"/>
                </a:srgbClr>
              </a:solidFill>
              <a:latin typeface="Calibri" panose="020F0502020204030204"/>
            </a:endParaRPr>
          </a:p>
        </p:txBody>
      </p:sp>
      <p:sp>
        <p:nvSpPr>
          <p:cNvPr id="6" name="Title 1"/>
          <p:cNvSpPr>
            <a:spLocks noGrp="1"/>
          </p:cNvSpPr>
          <p:nvPr>
            <p:ph type="title"/>
          </p:nvPr>
        </p:nvSpPr>
        <p:spPr>
          <a:xfrm>
            <a:off x="482346" y="418977"/>
            <a:ext cx="7886700" cy="994172"/>
          </a:xfrm>
        </p:spPr>
        <p:txBody>
          <a:bodyPr>
            <a:normAutofit/>
          </a:bodyPr>
          <a:lstStyle/>
          <a:p>
            <a:r>
              <a:rPr lang="en-US" sz="4000" b="1" dirty="0">
                <a:solidFill>
                  <a:schemeClr val="tx2"/>
                </a:solidFill>
                <a:latin typeface="Calibri" panose="020F0502020204030204" pitchFamily="34" charset="0"/>
                <a:cs typeface="Calibri" panose="020F0502020204030204" pitchFamily="34" charset="0"/>
              </a:rPr>
              <a:t>Update: Momentum to Date</a:t>
            </a:r>
            <a:endParaRPr lang="en-CA" sz="4000" dirty="0">
              <a:solidFill>
                <a:srgbClr val="FF0000"/>
              </a:solidFill>
            </a:endParaRPr>
          </a:p>
        </p:txBody>
      </p:sp>
      <p:pic>
        <p:nvPicPr>
          <p:cNvPr id="10" name="Picture 9">
            <a:extLst>
              <a:ext uri="{FF2B5EF4-FFF2-40B4-BE49-F238E27FC236}">
                <a16:creationId xmlns:a16="http://schemas.microsoft.com/office/drawing/2014/main" id="{326A4992-4404-837B-0354-FA669ED5CC7C}"/>
              </a:ext>
            </a:extLst>
          </p:cNvPr>
          <p:cNvPicPr>
            <a:picLocks noChangeAspect="1"/>
          </p:cNvPicPr>
          <p:nvPr/>
        </p:nvPicPr>
        <p:blipFill>
          <a:blip r:embed="rId4"/>
          <a:stretch>
            <a:fillRect/>
          </a:stretch>
        </p:blipFill>
        <p:spPr>
          <a:xfrm>
            <a:off x="241180" y="1413149"/>
            <a:ext cx="7268552" cy="3853795"/>
          </a:xfrm>
          <a:prstGeom prst="rect">
            <a:avLst/>
          </a:prstGeom>
        </p:spPr>
      </p:pic>
    </p:spTree>
    <p:extLst>
      <p:ext uri="{BB962C8B-B14F-4D97-AF65-F5344CB8AC3E}">
        <p14:creationId xmlns:p14="http://schemas.microsoft.com/office/powerpoint/2010/main" val="1881598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3446-4A3B-80F0-38B0-901AECC64D79}"/>
              </a:ext>
            </a:extLst>
          </p:cNvPr>
          <p:cNvSpPr>
            <a:spLocks noGrp="1"/>
          </p:cNvSpPr>
          <p:nvPr>
            <p:ph type="title"/>
          </p:nvPr>
        </p:nvSpPr>
        <p:spPr>
          <a:xfrm>
            <a:off x="659424" y="697924"/>
            <a:ext cx="7886700" cy="1325563"/>
          </a:xfrm>
        </p:spPr>
        <p:txBody>
          <a:bodyPr>
            <a:normAutofit/>
          </a:bodyPr>
          <a:lstStyle/>
          <a:p>
            <a:r>
              <a:rPr lang="en-US" sz="4000" b="1" dirty="0">
                <a:solidFill>
                  <a:schemeClr val="tx2"/>
                </a:solidFill>
                <a:latin typeface="Calibri" panose="020F0502020204030204" pitchFamily="34" charset="0"/>
                <a:cs typeface="Calibri" panose="020F0502020204030204" pitchFamily="34" charset="0"/>
              </a:rPr>
              <a:t>Update: Recent Commitments</a:t>
            </a:r>
            <a:endParaRPr lang="en-US" sz="4000" dirty="0"/>
          </a:p>
        </p:txBody>
      </p:sp>
      <p:sp>
        <p:nvSpPr>
          <p:cNvPr id="4" name="Slide Number Placeholder 3">
            <a:extLst>
              <a:ext uri="{FF2B5EF4-FFF2-40B4-BE49-F238E27FC236}">
                <a16:creationId xmlns:a16="http://schemas.microsoft.com/office/drawing/2014/main" id="{BA83B38E-8067-2AA1-88DB-71C8F6399BDE}"/>
              </a:ext>
            </a:extLst>
          </p:cNvPr>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43</a:t>
            </a:fld>
            <a:endParaRPr lang="en-US" dirty="0">
              <a:solidFill>
                <a:srgbClr val="000000">
                  <a:tint val="75000"/>
                </a:srgbClr>
              </a:solidFill>
              <a:latin typeface="Calibri" panose="020F0502020204030204"/>
            </a:endParaRPr>
          </a:p>
        </p:txBody>
      </p:sp>
      <p:sp>
        <p:nvSpPr>
          <p:cNvPr id="6" name="Content Placeholder 5"/>
          <p:cNvSpPr>
            <a:spLocks noGrp="1"/>
          </p:cNvSpPr>
          <p:nvPr>
            <p:ph idx="1"/>
          </p:nvPr>
        </p:nvSpPr>
        <p:spPr>
          <a:xfrm>
            <a:off x="597876" y="1897856"/>
            <a:ext cx="7886700" cy="3752851"/>
          </a:xfrm>
        </p:spPr>
        <p:txBody>
          <a:bodyPr>
            <a:normAutofit fontScale="47500" lnSpcReduction="20000"/>
          </a:bodyPr>
          <a:lstStyle/>
          <a:p>
            <a:pPr marL="0" indent="0" algn="ctr">
              <a:lnSpc>
                <a:spcPct val="100000"/>
              </a:lnSpc>
              <a:spcBef>
                <a:spcPts val="0"/>
              </a:spcBef>
              <a:spcAft>
                <a:spcPts val="450"/>
              </a:spcAft>
              <a:buNone/>
            </a:pPr>
            <a:r>
              <a:rPr lang="en-US" sz="3150" b="1" dirty="0">
                <a:solidFill>
                  <a:schemeClr val="accent1"/>
                </a:solidFill>
                <a:latin typeface="Calibri Light" panose="020F0302020204030204" pitchFamily="34" charset="0"/>
                <a:cs typeface="Calibri Light" panose="020F0302020204030204" pitchFamily="34" charset="0"/>
              </a:rPr>
              <a:t>UNDA APM SP52</a:t>
            </a:r>
          </a:p>
          <a:p>
            <a:pPr marL="0" indent="0">
              <a:lnSpc>
                <a:spcPct val="100000"/>
              </a:lnSpc>
              <a:spcBef>
                <a:spcPts val="0"/>
              </a:spcBef>
              <a:spcAft>
                <a:spcPts val="450"/>
              </a:spcAft>
              <a:buNone/>
            </a:pPr>
            <a:r>
              <a:rPr lang="en-US" sz="2550" dirty="0">
                <a:latin typeface="Calibri Light" panose="020F0302020204030204" pitchFamily="34" charset="0"/>
                <a:cs typeface="Calibri Light" panose="020F0302020204030204" pitchFamily="34" charset="0"/>
              </a:rPr>
              <a:t>“The Government of Canada will take the following actions in consultation and cooperation with Indigenous peoples:</a:t>
            </a:r>
          </a:p>
          <a:p>
            <a:pPr marL="0" indent="0">
              <a:lnSpc>
                <a:spcPct val="100000"/>
              </a:lnSpc>
              <a:spcBef>
                <a:spcPts val="0"/>
              </a:spcBef>
              <a:spcAft>
                <a:spcPts val="900"/>
              </a:spcAft>
              <a:buNone/>
            </a:pPr>
            <a:r>
              <a:rPr lang="en-CA" sz="2550" dirty="0">
                <a:latin typeface="Calibri Light" panose="020F0302020204030204" pitchFamily="34" charset="0"/>
                <a:cs typeface="Calibri Light" panose="020F0302020204030204" pitchFamily="34" charset="0"/>
              </a:rPr>
              <a:t>Pursue legislative amendments to the </a:t>
            </a:r>
            <a:r>
              <a:rPr lang="en-CA" sz="2550" i="1" dirty="0">
                <a:latin typeface="Calibri Light" panose="020F0302020204030204" pitchFamily="34" charset="0"/>
                <a:cs typeface="Calibri Light" panose="020F0302020204030204" pitchFamily="34" charset="0"/>
              </a:rPr>
              <a:t>Immigration and Refugee Protection Act</a:t>
            </a:r>
            <a:r>
              <a:rPr lang="en-CA" sz="2550" dirty="0">
                <a:latin typeface="Calibri Light" panose="020F0302020204030204" pitchFamily="34" charset="0"/>
                <a:cs typeface="Calibri Light" panose="020F0302020204030204" pitchFamily="34" charset="0"/>
              </a:rPr>
              <a:t>, amendments to relevant Regulations and revisions to policies in order to </a:t>
            </a:r>
            <a:r>
              <a:rPr lang="en-CA" sz="2550" b="1" dirty="0">
                <a:latin typeface="Calibri Light" panose="020F0302020204030204" pitchFamily="34" charset="0"/>
                <a:cs typeface="Calibri Light" panose="020F0302020204030204" pitchFamily="34" charset="0"/>
              </a:rPr>
              <a:t>address complex border crossing and migration challenges </a:t>
            </a:r>
            <a:r>
              <a:rPr lang="en-CA" sz="2550" dirty="0">
                <a:latin typeface="Calibri Light" panose="020F0302020204030204" pitchFamily="34" charset="0"/>
                <a:cs typeface="Calibri Light" panose="020F0302020204030204" pitchFamily="34" charset="0"/>
              </a:rPr>
              <a:t>faced by </a:t>
            </a:r>
            <a:r>
              <a:rPr lang="en-CA" sz="2550" b="1" dirty="0">
                <a:latin typeface="Calibri Light" panose="020F0302020204030204" pitchFamily="34" charset="0"/>
                <a:cs typeface="Calibri Light" panose="020F0302020204030204" pitchFamily="34" charset="0"/>
              </a:rPr>
              <a:t>Indigenous peoples divided by Canada's international borders</a:t>
            </a:r>
            <a:r>
              <a:rPr lang="en-CA" sz="2550" dirty="0">
                <a:latin typeface="Calibri Light" panose="020F0302020204030204" pitchFamily="34" charset="0"/>
                <a:cs typeface="Calibri Light" panose="020F0302020204030204" pitchFamily="34" charset="0"/>
              </a:rPr>
              <a:t>, including </a:t>
            </a:r>
            <a:r>
              <a:rPr lang="en-CA" sz="2550" b="1" dirty="0">
                <a:latin typeface="Calibri Light" panose="020F0302020204030204" pitchFamily="34" charset="0"/>
                <a:cs typeface="Calibri Light" panose="020F0302020204030204" pitchFamily="34" charset="0"/>
              </a:rPr>
              <a:t>options to amend Canada’s right of entry provision, and work and study permit requirements.</a:t>
            </a:r>
          </a:p>
          <a:p>
            <a:pPr marL="0" indent="0">
              <a:lnSpc>
                <a:spcPct val="100000"/>
              </a:lnSpc>
              <a:spcBef>
                <a:spcPts val="0"/>
              </a:spcBef>
              <a:spcAft>
                <a:spcPts val="900"/>
              </a:spcAft>
              <a:buNone/>
            </a:pPr>
            <a:r>
              <a:rPr lang="en-CA" sz="2550" b="1" dirty="0">
                <a:latin typeface="Calibri Light" panose="020F0302020204030204" pitchFamily="34" charset="0"/>
                <a:cs typeface="Calibri Light" panose="020F0302020204030204" pitchFamily="34" charset="0"/>
              </a:rPr>
              <a:t>Engagement with Indigenous peoples and their representative organizations </a:t>
            </a:r>
            <a:r>
              <a:rPr lang="en-CA" sz="2550" dirty="0">
                <a:latin typeface="Calibri Light" panose="020F0302020204030204" pitchFamily="34" charset="0"/>
                <a:cs typeface="Calibri Light" panose="020F0302020204030204" pitchFamily="34" charset="0"/>
              </a:rPr>
              <a:t>to implement the action plan measure is being initiated </a:t>
            </a:r>
            <a:r>
              <a:rPr lang="en-CA" sz="2550" b="1" dirty="0">
                <a:latin typeface="Calibri Light" panose="020F0302020204030204" pitchFamily="34" charset="0"/>
                <a:cs typeface="Calibri Light" panose="020F0302020204030204" pitchFamily="34" charset="0"/>
              </a:rPr>
              <a:t>in 2023, </a:t>
            </a:r>
            <a:r>
              <a:rPr lang="en-CA" sz="2550" dirty="0">
                <a:latin typeface="Calibri Light" panose="020F0302020204030204" pitchFamily="34" charset="0"/>
                <a:cs typeface="Calibri Light" panose="020F0302020204030204" pitchFamily="34" charset="0"/>
              </a:rPr>
              <a:t>with a view to </a:t>
            </a:r>
            <a:r>
              <a:rPr lang="en-CA" sz="2550" b="1" dirty="0">
                <a:latin typeface="Calibri Light" panose="020F0302020204030204" pitchFamily="34" charset="0"/>
                <a:cs typeface="Calibri Light" panose="020F0302020204030204" pitchFamily="34" charset="0"/>
              </a:rPr>
              <a:t>advancing amendments and policy reforms in 2024</a:t>
            </a:r>
            <a:r>
              <a:rPr lang="en-CA" sz="2550" dirty="0">
                <a:latin typeface="Calibri Light" panose="020F0302020204030204" pitchFamily="34" charset="0"/>
                <a:cs typeface="Calibri Light" panose="020F0302020204030204" pitchFamily="34" charset="0"/>
              </a:rPr>
              <a:t>. In parallel, the Government of Canada will continue discussions with international partners on Indigenous border crossing issues. (Canada Border Services Agency, Immigration, Refugees and Citizenship Canada)”</a:t>
            </a:r>
          </a:p>
          <a:p>
            <a:pPr marL="0" indent="0" algn="ctr">
              <a:lnSpc>
                <a:spcPct val="100000"/>
              </a:lnSpc>
              <a:spcBef>
                <a:spcPts val="0"/>
              </a:spcBef>
              <a:spcAft>
                <a:spcPts val="450"/>
              </a:spcAft>
              <a:buNone/>
            </a:pPr>
            <a:r>
              <a:rPr lang="en-CA" sz="3150" b="1" dirty="0">
                <a:solidFill>
                  <a:schemeClr val="accent3"/>
                </a:solidFill>
                <a:latin typeface="Calibri Light" panose="020F0302020204030204" pitchFamily="34" charset="0"/>
                <a:cs typeface="Calibri Light" panose="020F0302020204030204" pitchFamily="34" charset="0"/>
              </a:rPr>
              <a:t>PM-POTUS JOINT STATEMENT</a:t>
            </a:r>
          </a:p>
          <a:p>
            <a:pPr marL="0" indent="0">
              <a:lnSpc>
                <a:spcPct val="100000"/>
              </a:lnSpc>
              <a:spcBef>
                <a:spcPts val="0"/>
              </a:spcBef>
              <a:spcAft>
                <a:spcPts val="450"/>
              </a:spcAft>
              <a:buNone/>
            </a:pPr>
            <a:r>
              <a:rPr lang="en-CA" sz="2550" i="1" dirty="0">
                <a:solidFill>
                  <a:schemeClr val="tx1">
                    <a:lumMod val="85000"/>
                    <a:lumOff val="15000"/>
                  </a:schemeClr>
                </a:solidFill>
                <a:latin typeface="Calibri Light" panose="020F0302020204030204" pitchFamily="34" charset="0"/>
                <a:cs typeface="Calibri Light" panose="020F0302020204030204" pitchFamily="34" charset="0"/>
              </a:rPr>
              <a:t>PM Backgrounder:</a:t>
            </a:r>
          </a:p>
          <a:p>
            <a:pPr marL="0" indent="0" algn="just">
              <a:lnSpc>
                <a:spcPct val="100000"/>
              </a:lnSpc>
              <a:spcBef>
                <a:spcPts val="0"/>
              </a:spcBef>
              <a:spcAft>
                <a:spcPts val="450"/>
              </a:spcAft>
              <a:buNone/>
            </a:pPr>
            <a:r>
              <a:rPr lang="en-CA" sz="2550" dirty="0">
                <a:latin typeface="Calibri Light" panose="020F0302020204030204" pitchFamily="34" charset="0"/>
                <a:cs typeface="Calibri Light" panose="020F0302020204030204" pitchFamily="34" charset="0"/>
              </a:rPr>
              <a:t>The leaders recognized the challenges that the creation of the international border between the U.S. and Canada places on Indigenous communities. </a:t>
            </a:r>
            <a:r>
              <a:rPr lang="en-CA" sz="2550" b="1" dirty="0">
                <a:latin typeface="Calibri Light" panose="020F0302020204030204" pitchFamily="34" charset="0"/>
                <a:cs typeface="Calibri Light" panose="020F0302020204030204" pitchFamily="34" charset="0"/>
              </a:rPr>
              <a:t>The leaders are committed to working together </a:t>
            </a:r>
            <a:r>
              <a:rPr lang="en-CA" sz="2550" dirty="0">
                <a:latin typeface="Calibri Light" panose="020F0302020204030204" pitchFamily="34" charset="0"/>
                <a:cs typeface="Calibri Light" panose="020F0302020204030204" pitchFamily="34" charset="0"/>
              </a:rPr>
              <a:t>to address the impacts the shared border have on mobility, traditional practices, Indigenous language preservation, kinship, cultural ties, and economic opportunities for Indigenous Peoples. This includes a </a:t>
            </a:r>
            <a:r>
              <a:rPr lang="en-CA" sz="2550" b="1" dirty="0">
                <a:latin typeface="Calibri Light" panose="020F0302020204030204" pitchFamily="34" charset="0"/>
                <a:cs typeface="Calibri Light" panose="020F0302020204030204" pitchFamily="34" charset="0"/>
              </a:rPr>
              <a:t>commitment to work in partnership </a:t>
            </a:r>
            <a:r>
              <a:rPr lang="en-CA" sz="2550" dirty="0">
                <a:latin typeface="Calibri Light" panose="020F0302020204030204" pitchFamily="34" charset="0"/>
                <a:cs typeface="Calibri Light" panose="020F0302020204030204" pitchFamily="34" charset="0"/>
              </a:rPr>
              <a:t>with First Nations, Inuit, and Métis Peoples in Canada and Tribal Nations and Alaska Native Villages in the United States, and, </a:t>
            </a:r>
            <a:r>
              <a:rPr lang="en-CA" sz="2550" b="1" dirty="0">
                <a:latin typeface="Calibri Light" panose="020F0302020204030204" pitchFamily="34" charset="0"/>
                <a:cs typeface="Calibri Light" panose="020F0302020204030204" pitchFamily="34" charset="0"/>
              </a:rPr>
              <a:t>to find solutions to these longstanding border challenges.</a:t>
            </a:r>
            <a:endParaRPr lang="en-CA" sz="2550" b="1" dirty="0">
              <a:solidFill>
                <a:schemeClr val="tx1">
                  <a:lumMod val="85000"/>
                  <a:lumOff val="15000"/>
                </a:schemeClr>
              </a:solidFill>
              <a:latin typeface="Calibri Light" panose="020F0302020204030204" pitchFamily="34" charset="0"/>
              <a:cs typeface="Calibri Light" panose="020F0302020204030204" pitchFamily="34" charset="0"/>
            </a:endParaRPr>
          </a:p>
          <a:p>
            <a:pPr marL="0" indent="0">
              <a:lnSpc>
                <a:spcPct val="100000"/>
              </a:lnSpc>
              <a:spcBef>
                <a:spcPts val="0"/>
              </a:spcBef>
              <a:spcAft>
                <a:spcPts val="900"/>
              </a:spcAft>
              <a:buNone/>
            </a:pPr>
            <a:endParaRPr lang="en-CA" sz="1650" b="1" dirty="0">
              <a:solidFill>
                <a:schemeClr val="tx1">
                  <a:lumMod val="85000"/>
                  <a:lumOff val="15000"/>
                </a:schemeClr>
              </a:solidFill>
              <a:latin typeface="Calibri Light" panose="020F0302020204030204" pitchFamily="34" charset="0"/>
              <a:cs typeface="Calibri Light" panose="020F0302020204030204" pitchFamily="34" charset="0"/>
            </a:endParaRPr>
          </a:p>
          <a:p>
            <a:pPr marL="0" indent="0">
              <a:buNone/>
            </a:pPr>
            <a:endParaRPr lang="en-US" dirty="0"/>
          </a:p>
        </p:txBody>
      </p:sp>
      <p:cxnSp>
        <p:nvCxnSpPr>
          <p:cNvPr id="7" name="Straight Connector 6"/>
          <p:cNvCxnSpPr/>
          <p:nvPr/>
        </p:nvCxnSpPr>
        <p:spPr>
          <a:xfrm flipV="1">
            <a:off x="1080039" y="2011043"/>
            <a:ext cx="2370612" cy="4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572226" y="2023487"/>
            <a:ext cx="2370612" cy="4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28651" y="3855168"/>
            <a:ext cx="244628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75461" y="3850714"/>
            <a:ext cx="2370612" cy="445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91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2"/>
                </a:solidFill>
                <a:latin typeface="Calibri" panose="020F0502020204030204" pitchFamily="34" charset="0"/>
                <a:cs typeface="Calibri" panose="020F0502020204030204" pitchFamily="34" charset="0"/>
              </a:rPr>
              <a:t>Update: What’s Happening Now</a:t>
            </a:r>
            <a:endParaRPr lang="en-CA" sz="4000" dirty="0">
              <a:solidFill>
                <a:schemeClr val="tx2"/>
              </a:solidFill>
              <a:latin typeface="+mn-lt"/>
            </a:endParaRPr>
          </a:p>
        </p:txBody>
      </p:sp>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44</a:t>
            </a:fld>
            <a:endParaRPr lang="en-US" dirty="0">
              <a:solidFill>
                <a:srgbClr val="000000">
                  <a:tint val="75000"/>
                </a:srgbClr>
              </a:solidFill>
              <a:latin typeface="Calibri" panose="020F0502020204030204"/>
            </a:endParaRPr>
          </a:p>
        </p:txBody>
      </p:sp>
      <p:graphicFrame>
        <p:nvGraphicFramePr>
          <p:cNvPr id="6" name="Diagram 5"/>
          <p:cNvGraphicFramePr/>
          <p:nvPr/>
        </p:nvGraphicFramePr>
        <p:xfrm>
          <a:off x="831275" y="1961953"/>
          <a:ext cx="7385262" cy="3400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6043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4"/>
                </a:solidFill>
                <a:latin typeface="Calibri" panose="020F0502020204030204" pitchFamily="34" charset="0"/>
                <a:cs typeface="Calibri" panose="020F0502020204030204" pitchFamily="34" charset="0"/>
              </a:rPr>
              <a:t>Overview: Current Framework</a:t>
            </a:r>
            <a:endParaRPr lang="en-CA" sz="4000" dirty="0">
              <a:solidFill>
                <a:schemeClr val="accent4"/>
              </a:solidFill>
            </a:endParaRPr>
          </a:p>
        </p:txBody>
      </p:sp>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45</a:t>
            </a:fld>
            <a:endParaRPr lang="en-US" dirty="0">
              <a:solidFill>
                <a:srgbClr val="000000">
                  <a:tint val="75000"/>
                </a:srgbClr>
              </a:solidFill>
              <a:latin typeface="Calibri" panose="020F0502020204030204"/>
            </a:endParaRPr>
          </a:p>
        </p:txBody>
      </p:sp>
      <p:grpSp>
        <p:nvGrpSpPr>
          <p:cNvPr id="12" name="Group 11"/>
          <p:cNvGrpSpPr/>
          <p:nvPr/>
        </p:nvGrpSpPr>
        <p:grpSpPr>
          <a:xfrm>
            <a:off x="953348" y="1928961"/>
            <a:ext cx="6609487" cy="1578540"/>
            <a:chOff x="-913270" y="2412009"/>
            <a:chExt cx="8812649" cy="2482950"/>
          </a:xfrm>
        </p:grpSpPr>
        <p:grpSp>
          <p:nvGrpSpPr>
            <p:cNvPr id="6" name="Group 5"/>
            <p:cNvGrpSpPr/>
            <p:nvPr/>
          </p:nvGrpSpPr>
          <p:grpSpPr>
            <a:xfrm>
              <a:off x="-913270" y="2412009"/>
              <a:ext cx="8812649" cy="2426950"/>
              <a:chOff x="3758738" y="1893654"/>
              <a:chExt cx="6830806" cy="1949777"/>
            </a:xfrm>
          </p:grpSpPr>
          <p:sp>
            <p:nvSpPr>
              <p:cNvPr id="10" name="Google Shape;923;p31"/>
              <p:cNvSpPr txBox="1"/>
              <p:nvPr/>
            </p:nvSpPr>
            <p:spPr>
              <a:xfrm>
                <a:off x="3758738" y="2368391"/>
                <a:ext cx="6830806" cy="1475040"/>
              </a:xfrm>
              <a:prstGeom prst="rect">
                <a:avLst/>
              </a:prstGeom>
              <a:solidFill>
                <a:schemeClr val="accent6">
                  <a:lumMod val="85000"/>
                </a:schemeClr>
              </a:solidFill>
              <a:ln>
                <a:noFill/>
              </a:ln>
            </p:spPr>
            <p:txBody>
              <a:bodyPr spcFirstLastPara="1" wrap="square" lIns="68569" tIns="68569" rIns="68569" bIns="68569" anchor="ctr" anchorCtr="0">
                <a:noAutofit/>
              </a:bodyPr>
              <a:lstStyle/>
              <a:p>
                <a:pPr marL="214313" indent="-214313" algn="ctr" defTabSz="685800">
                  <a:buFont typeface="Wingdings" panose="05000000000000000000" pitchFamily="2" charset="2"/>
                  <a:buChar char="Ø"/>
                </a:pPr>
                <a:endParaRPr lang="en-US" sz="1050" dirty="0">
                  <a:solidFill>
                    <a:srgbClr val="000000">
                      <a:lumMod val="75000"/>
                      <a:lumOff val="25000"/>
                    </a:srgbClr>
                  </a:solidFill>
                  <a:latin typeface="Calibri" panose="020F0502020204030204"/>
                  <a:ea typeface="Fira Sans Extra Condensed Medium"/>
                  <a:cs typeface="Segoe UI Semibold" panose="020B0702040204020203" pitchFamily="34" charset="0"/>
                  <a:sym typeface="Fira Sans Extra Condensed Medium"/>
                </a:endParaRPr>
              </a:p>
            </p:txBody>
          </p:sp>
          <p:sp>
            <p:nvSpPr>
              <p:cNvPr id="9" name="Google Shape;919;p31"/>
              <p:cNvSpPr txBox="1"/>
              <p:nvPr/>
            </p:nvSpPr>
            <p:spPr>
              <a:xfrm>
                <a:off x="3758738" y="1893654"/>
                <a:ext cx="6830806" cy="420909"/>
              </a:xfrm>
              <a:prstGeom prst="rect">
                <a:avLst/>
              </a:prstGeom>
              <a:solidFill>
                <a:schemeClr val="bg2">
                  <a:lumMod val="50000"/>
                </a:schemeClr>
              </a:solidFill>
              <a:ln>
                <a:solidFill>
                  <a:schemeClr val="accent6">
                    <a:lumMod val="50000"/>
                  </a:schemeClr>
                </a:solidFill>
              </a:ln>
            </p:spPr>
            <p:txBody>
              <a:bodyPr spcFirstLastPara="1" wrap="square" lIns="68569" tIns="68569" rIns="68569" bIns="68569" anchor="ctr" anchorCtr="0">
                <a:noAutofit/>
              </a:bodyPr>
              <a:lstStyle/>
              <a:p>
                <a:pPr algn="ctr" defTabSz="685800"/>
                <a:r>
                  <a:rPr lang="en-CA" b="1" dirty="0">
                    <a:solidFill>
                      <a:srgbClr val="FFFFFF"/>
                    </a:solidFill>
                    <a:latin typeface="Calibri Light" panose="020F0302020204030204" pitchFamily="34" charset="0"/>
                    <a:ea typeface="Fira Sans Extra Condensed Medium"/>
                    <a:cs typeface="Calibri Light" panose="020F0302020204030204" pitchFamily="34" charset="0"/>
                    <a:sym typeface="Fira Sans Extra Condensed Medium"/>
                  </a:rPr>
                  <a:t>Immigration and Refugee Protection Act, section 19(1)</a:t>
                </a:r>
              </a:p>
            </p:txBody>
          </p:sp>
        </p:grpSp>
        <p:sp>
          <p:nvSpPr>
            <p:cNvPr id="3" name="Rectangle 2"/>
            <p:cNvSpPr/>
            <p:nvPr/>
          </p:nvSpPr>
          <p:spPr>
            <a:xfrm>
              <a:off x="-800099" y="3115839"/>
              <a:ext cx="8578850" cy="1779120"/>
            </a:xfrm>
            <a:prstGeom prst="rect">
              <a:avLst/>
            </a:prstGeom>
          </p:spPr>
          <p:txBody>
            <a:bodyPr wrap="square">
              <a:spAutoFit/>
            </a:bodyPr>
            <a:lstStyle/>
            <a:p>
              <a:pPr defTabSz="685800"/>
              <a:r>
                <a:rPr lang="en-US" sz="1350" i="1" dirty="0">
                  <a:solidFill>
                    <a:srgbClr val="000000"/>
                  </a:solidFill>
                  <a:latin typeface="Calibri Light" panose="020F0302020204030204" pitchFamily="34" charset="0"/>
                  <a:cs typeface="Calibri Light" panose="020F0302020204030204" pitchFamily="34" charset="0"/>
                </a:rPr>
                <a:t>Every Canadian citizen within the meaning of the Citizenship Act and every person registered as an Indian under the Indian Act has the </a:t>
              </a:r>
              <a:r>
                <a:rPr lang="en-US" sz="1350" b="1" i="1" dirty="0">
                  <a:solidFill>
                    <a:srgbClr val="000000"/>
                  </a:solidFill>
                  <a:latin typeface="Calibri Light" panose="020F0302020204030204" pitchFamily="34" charset="0"/>
                  <a:cs typeface="Calibri Light" panose="020F0302020204030204" pitchFamily="34" charset="0"/>
                </a:rPr>
                <a:t>right to enter and remain in Canada </a:t>
              </a:r>
              <a:r>
                <a:rPr lang="en-US" sz="1350" i="1" dirty="0">
                  <a:solidFill>
                    <a:srgbClr val="000000"/>
                  </a:solidFill>
                  <a:latin typeface="Calibri Light" panose="020F0302020204030204" pitchFamily="34" charset="0"/>
                  <a:cs typeface="Calibri Light" panose="020F0302020204030204" pitchFamily="34" charset="0"/>
                </a:rPr>
                <a:t>in accordance with this Act, and an officer shall allow the person to enter Canada if satisfied following an examination on their entry that the person is a citizen or registered Indian.</a:t>
              </a:r>
              <a:endParaRPr lang="en-CA" sz="1350" i="1" dirty="0">
                <a:solidFill>
                  <a:srgbClr val="000000"/>
                </a:solidFill>
                <a:latin typeface="Calibri Light" panose="020F0302020204030204" pitchFamily="34" charset="0"/>
                <a:cs typeface="Calibri Light" panose="020F0302020204030204" pitchFamily="34" charset="0"/>
              </a:endParaRPr>
            </a:p>
          </p:txBody>
        </p:sp>
      </p:grpSp>
      <p:sp>
        <p:nvSpPr>
          <p:cNvPr id="15" name="Google Shape;923;p31"/>
          <p:cNvSpPr txBox="1"/>
          <p:nvPr/>
        </p:nvSpPr>
        <p:spPr>
          <a:xfrm>
            <a:off x="953347" y="4007176"/>
            <a:ext cx="3209300" cy="1351252"/>
          </a:xfrm>
          <a:prstGeom prst="rect">
            <a:avLst/>
          </a:prstGeom>
          <a:solidFill>
            <a:schemeClr val="accent2">
              <a:lumMod val="90000"/>
            </a:schemeClr>
          </a:solidFill>
          <a:ln>
            <a:noFill/>
          </a:ln>
        </p:spPr>
        <p:txBody>
          <a:bodyPr spcFirstLastPara="1" wrap="square" lIns="68569" tIns="68569" rIns="68569" bIns="68569" anchor="ctr" anchorCtr="0">
            <a:noAutofit/>
          </a:bodyPr>
          <a:lstStyle/>
          <a:p>
            <a:pPr marL="214313" indent="-214313" defTabSz="685800">
              <a:buFont typeface="Arial" panose="020B0604020202020204" pitchFamily="34" charset="0"/>
              <a:buChar char="•"/>
            </a:pPr>
            <a:endParaRPr lang="en-US" sz="1350" dirty="0">
              <a:solidFill>
                <a:srgbClr val="000000"/>
              </a:solidFill>
              <a:latin typeface="Calibri Light" panose="020F0302020204030204" pitchFamily="34" charset="0"/>
              <a:cs typeface="Calibri Light" panose="020F0302020204030204" pitchFamily="34" charset="0"/>
            </a:endParaRPr>
          </a:p>
          <a:p>
            <a:pPr marL="214313" indent="-214313" defTabSz="685800">
              <a:buFont typeface="Arial" panose="020B0604020202020204" pitchFamily="34" charset="0"/>
              <a:buChar char="•"/>
            </a:pPr>
            <a:r>
              <a:rPr lang="en-US" sz="1350" dirty="0">
                <a:solidFill>
                  <a:srgbClr val="000000"/>
                </a:solidFill>
                <a:latin typeface="Calibri Light" panose="020F0302020204030204" pitchFamily="34" charset="0"/>
                <a:cs typeface="Calibri Light" panose="020F0302020204030204" pitchFamily="34" charset="0"/>
              </a:rPr>
              <a:t>Persons registered under the </a:t>
            </a:r>
            <a:r>
              <a:rPr lang="en-US" sz="1350" i="1" dirty="0">
                <a:solidFill>
                  <a:srgbClr val="000000"/>
                </a:solidFill>
                <a:latin typeface="Calibri Light" panose="020F0302020204030204" pitchFamily="34" charset="0"/>
                <a:cs typeface="Calibri Light" panose="020F0302020204030204" pitchFamily="34" charset="0"/>
              </a:rPr>
              <a:t>Indian Act</a:t>
            </a:r>
            <a:r>
              <a:rPr lang="en-US" sz="1350" dirty="0">
                <a:solidFill>
                  <a:srgbClr val="000000"/>
                </a:solidFill>
                <a:latin typeface="Calibri Light" panose="020F0302020204030204" pitchFamily="34" charset="0"/>
                <a:cs typeface="Calibri Light" panose="020F0302020204030204" pitchFamily="34" charset="0"/>
              </a:rPr>
              <a:t>, </a:t>
            </a:r>
          </a:p>
          <a:p>
            <a:pPr marL="214313" indent="-214313" defTabSz="685800">
              <a:buFont typeface="Arial" panose="020B0604020202020204" pitchFamily="34" charset="0"/>
              <a:buChar char="•"/>
            </a:pPr>
            <a:r>
              <a:rPr lang="en-US" sz="1350" dirty="0">
                <a:solidFill>
                  <a:srgbClr val="000000"/>
                </a:solidFill>
                <a:latin typeface="Calibri Light" panose="020F0302020204030204" pitchFamily="34" charset="0"/>
                <a:cs typeface="Calibri Light" panose="020F0302020204030204" pitchFamily="34" charset="0"/>
              </a:rPr>
              <a:t>Canadian citizens; and, </a:t>
            </a:r>
          </a:p>
          <a:p>
            <a:pPr marL="214313" indent="-214313" defTabSz="685800">
              <a:buFont typeface="Arial" panose="020B0604020202020204" pitchFamily="34" charset="0"/>
              <a:buChar char="•"/>
            </a:pPr>
            <a:r>
              <a:rPr lang="en-US" sz="1350" dirty="0">
                <a:solidFill>
                  <a:srgbClr val="000000"/>
                </a:solidFill>
                <a:latin typeface="Calibri Light" panose="020F0302020204030204" pitchFamily="34" charset="0"/>
                <a:cs typeface="Calibri Light" panose="020F0302020204030204" pitchFamily="34" charset="0"/>
              </a:rPr>
              <a:t>Permanent residents (section 19(2) and 27(1))</a:t>
            </a:r>
          </a:p>
          <a:p>
            <a:pPr defTabSz="685800"/>
            <a:r>
              <a:rPr lang="en-US" sz="1350" b="1" dirty="0">
                <a:solidFill>
                  <a:srgbClr val="000000"/>
                </a:solidFill>
                <a:latin typeface="Calibri Light" panose="020F0302020204030204" pitchFamily="34" charset="0"/>
                <a:cs typeface="Calibri Light" panose="020F0302020204030204" pitchFamily="34" charset="0"/>
              </a:rPr>
              <a:t>Note: </a:t>
            </a:r>
            <a:r>
              <a:rPr lang="en-US" sz="1350" dirty="0">
                <a:solidFill>
                  <a:srgbClr val="000000"/>
                </a:solidFill>
                <a:latin typeface="Calibri Light" panose="020F0302020204030204" pitchFamily="34" charset="0"/>
                <a:cs typeface="Calibri Light" panose="020F0302020204030204" pitchFamily="34" charset="0"/>
              </a:rPr>
              <a:t>Persons registered under </a:t>
            </a:r>
            <a:r>
              <a:rPr lang="en-US" sz="1350" i="1" dirty="0">
                <a:solidFill>
                  <a:srgbClr val="000000"/>
                </a:solidFill>
                <a:latin typeface="Calibri Light" panose="020F0302020204030204" pitchFamily="34" charset="0"/>
                <a:cs typeface="Calibri Light" panose="020F0302020204030204" pitchFamily="34" charset="0"/>
              </a:rPr>
              <a:t>Indian Act </a:t>
            </a:r>
            <a:r>
              <a:rPr lang="en-US" sz="1350" dirty="0">
                <a:solidFill>
                  <a:srgbClr val="000000"/>
                </a:solidFill>
                <a:latin typeface="Calibri Light" panose="020F0302020204030204" pitchFamily="34" charset="0"/>
                <a:cs typeface="Calibri Light" panose="020F0302020204030204" pitchFamily="34" charset="0"/>
              </a:rPr>
              <a:t>do not require work/study permit</a:t>
            </a:r>
            <a:endParaRPr lang="en-CA" sz="1350" dirty="0">
              <a:solidFill>
                <a:srgbClr val="000000"/>
              </a:solidFill>
              <a:latin typeface="Calibri Light" panose="020F0302020204030204" pitchFamily="34" charset="0"/>
              <a:cs typeface="Calibri Light" panose="020F0302020204030204" pitchFamily="34" charset="0"/>
            </a:endParaRPr>
          </a:p>
          <a:p>
            <a:pPr marL="214313" indent="-214313" defTabSz="685800">
              <a:buFont typeface="Arial" panose="020B0604020202020204" pitchFamily="34" charset="0"/>
              <a:buChar char="•"/>
            </a:pPr>
            <a:endParaRPr lang="en-US" sz="1350" dirty="0">
              <a:solidFill>
                <a:srgbClr val="000000"/>
              </a:solidFill>
              <a:latin typeface="Calibri Light" panose="020F0302020204030204" pitchFamily="34" charset="0"/>
              <a:cs typeface="Calibri Light" panose="020F0302020204030204" pitchFamily="34" charset="0"/>
            </a:endParaRPr>
          </a:p>
        </p:txBody>
      </p:sp>
      <p:sp>
        <p:nvSpPr>
          <p:cNvPr id="14" name="Google Shape;919;p31"/>
          <p:cNvSpPr txBox="1"/>
          <p:nvPr/>
        </p:nvSpPr>
        <p:spPr>
          <a:xfrm>
            <a:off x="953347" y="3536626"/>
            <a:ext cx="3209299" cy="392939"/>
          </a:xfrm>
          <a:prstGeom prst="rect">
            <a:avLst/>
          </a:prstGeom>
          <a:solidFill>
            <a:schemeClr val="accent1"/>
          </a:solidFill>
          <a:ln>
            <a:noFill/>
          </a:ln>
        </p:spPr>
        <p:txBody>
          <a:bodyPr spcFirstLastPara="1" wrap="square" lIns="68569" tIns="68569" rIns="68569" bIns="68569" anchor="ctr" anchorCtr="0">
            <a:noAutofit/>
          </a:bodyPr>
          <a:lstStyle/>
          <a:p>
            <a:pPr algn="ctr" defTabSz="685800"/>
            <a:r>
              <a:rPr lang="en-CA" b="1" dirty="0">
                <a:solidFill>
                  <a:srgbClr val="FFFFFF"/>
                </a:solidFill>
                <a:latin typeface="Calibri Light" panose="020F0302020204030204" pitchFamily="34" charset="0"/>
                <a:ea typeface="Fira Sans Extra Condensed Medium"/>
                <a:cs typeface="Calibri Light" panose="020F0302020204030204" pitchFamily="34" charset="0"/>
                <a:sym typeface="Fira Sans Extra Condensed Medium"/>
              </a:rPr>
              <a:t>Who is included?</a:t>
            </a:r>
          </a:p>
        </p:txBody>
      </p:sp>
      <p:sp>
        <p:nvSpPr>
          <p:cNvPr id="17" name="Google Shape;923;p31"/>
          <p:cNvSpPr txBox="1"/>
          <p:nvPr/>
        </p:nvSpPr>
        <p:spPr>
          <a:xfrm>
            <a:off x="4306186" y="4007177"/>
            <a:ext cx="3256649" cy="1351251"/>
          </a:xfrm>
          <a:prstGeom prst="rect">
            <a:avLst/>
          </a:prstGeom>
          <a:solidFill>
            <a:schemeClr val="accent3">
              <a:lumMod val="20000"/>
              <a:lumOff val="80000"/>
            </a:schemeClr>
          </a:solidFill>
          <a:ln>
            <a:noFill/>
          </a:ln>
        </p:spPr>
        <p:txBody>
          <a:bodyPr spcFirstLastPara="1" wrap="square" lIns="68569" tIns="68569" rIns="68569" bIns="68569" anchor="ctr" anchorCtr="0">
            <a:noAutofit/>
          </a:bodyPr>
          <a:lstStyle/>
          <a:p>
            <a:pPr marL="214313" indent="-214313" defTabSz="685800">
              <a:buFont typeface="Arial" panose="020B0604020202020204" pitchFamily="34" charset="0"/>
              <a:buChar char="•"/>
            </a:pPr>
            <a:r>
              <a:rPr lang="en-US" sz="1350" dirty="0">
                <a:solidFill>
                  <a:srgbClr val="000000"/>
                </a:solidFill>
                <a:latin typeface="Calibri Light" panose="020F0302020204030204" pitchFamily="34" charset="0"/>
                <a:cs typeface="Calibri Light" panose="020F0302020204030204" pitchFamily="34" charset="0"/>
              </a:rPr>
              <a:t>Does not refer to documentary requirements;</a:t>
            </a:r>
          </a:p>
          <a:p>
            <a:pPr marL="214313" indent="-214313" defTabSz="685800">
              <a:buFont typeface="Arial" panose="020B0604020202020204" pitchFamily="34" charset="0"/>
              <a:buChar char="•"/>
            </a:pPr>
            <a:r>
              <a:rPr lang="en-US" sz="1350" dirty="0">
                <a:solidFill>
                  <a:srgbClr val="000000"/>
                </a:solidFill>
                <a:latin typeface="Calibri Light" panose="020F0302020204030204" pitchFamily="34" charset="0"/>
                <a:cs typeface="Calibri Light" panose="020F0302020204030204" pitchFamily="34" charset="0"/>
              </a:rPr>
              <a:t>Does not </a:t>
            </a:r>
            <a:r>
              <a:rPr lang="en-US" sz="1350" b="1" u="sng" dirty="0">
                <a:solidFill>
                  <a:srgbClr val="000000"/>
                </a:solidFill>
                <a:latin typeface="Calibri Light" panose="020F0302020204030204" pitchFamily="34" charset="0"/>
                <a:cs typeface="Calibri Light" panose="020F0302020204030204" pitchFamily="34" charset="0"/>
              </a:rPr>
              <a:t>explicitly </a:t>
            </a:r>
            <a:r>
              <a:rPr lang="en-US" sz="1350" dirty="0">
                <a:solidFill>
                  <a:srgbClr val="000000"/>
                </a:solidFill>
                <a:latin typeface="Calibri Light" panose="020F0302020204030204" pitchFamily="34" charset="0"/>
                <a:cs typeface="Calibri Light" panose="020F0302020204030204" pitchFamily="34" charset="0"/>
              </a:rPr>
              <a:t>refer to First Nations, Métis or Inuit in Canada nor Indigenous peoples outside of Canada (unless registered under </a:t>
            </a:r>
            <a:r>
              <a:rPr lang="en-US" sz="1350" i="1" dirty="0">
                <a:solidFill>
                  <a:srgbClr val="000000"/>
                </a:solidFill>
                <a:latin typeface="Calibri Light" panose="020F0302020204030204" pitchFamily="34" charset="0"/>
                <a:cs typeface="Calibri Light" panose="020F0302020204030204" pitchFamily="34" charset="0"/>
              </a:rPr>
              <a:t>Indian Act</a:t>
            </a:r>
            <a:r>
              <a:rPr lang="en-US" sz="1350" dirty="0">
                <a:solidFill>
                  <a:srgbClr val="000000"/>
                </a:solidFill>
                <a:latin typeface="Calibri Light" panose="020F0302020204030204" pitchFamily="34" charset="0"/>
                <a:cs typeface="Calibri Light" panose="020F0302020204030204" pitchFamily="34" charset="0"/>
              </a:rPr>
              <a:t>)</a:t>
            </a:r>
          </a:p>
        </p:txBody>
      </p:sp>
      <p:sp>
        <p:nvSpPr>
          <p:cNvPr id="18" name="Google Shape;919;p31"/>
          <p:cNvSpPr txBox="1"/>
          <p:nvPr/>
        </p:nvSpPr>
        <p:spPr>
          <a:xfrm>
            <a:off x="4306186" y="3536626"/>
            <a:ext cx="3256649" cy="392939"/>
          </a:xfrm>
          <a:prstGeom prst="rect">
            <a:avLst/>
          </a:prstGeom>
          <a:solidFill>
            <a:schemeClr val="accent3"/>
          </a:solidFill>
          <a:ln w="19050">
            <a:solidFill>
              <a:schemeClr val="accent3"/>
            </a:solidFill>
          </a:ln>
        </p:spPr>
        <p:txBody>
          <a:bodyPr spcFirstLastPara="1" wrap="square" lIns="68569" tIns="68569" rIns="68569" bIns="68569" anchor="ctr" anchorCtr="0">
            <a:noAutofit/>
          </a:bodyPr>
          <a:lstStyle/>
          <a:p>
            <a:pPr algn="ctr" defTabSz="685800"/>
            <a:r>
              <a:rPr lang="en-US" b="1" dirty="0">
                <a:solidFill>
                  <a:srgbClr val="FFFFFF"/>
                </a:solidFill>
                <a:latin typeface="Calibri Light" panose="020F0302020204030204" pitchFamily="34" charset="0"/>
                <a:ea typeface="Fira Sans Extra Condensed Medium"/>
                <a:cs typeface="Calibri Light" panose="020F0302020204030204" pitchFamily="34" charset="0"/>
                <a:sym typeface="Fira Sans Extra Condensed Medium"/>
              </a:rPr>
              <a:t>Note: section 19(1)…</a:t>
            </a:r>
            <a:endParaRPr lang="en-CA" b="1" dirty="0">
              <a:solidFill>
                <a:srgbClr val="FFFFFF"/>
              </a:solidFill>
              <a:latin typeface="Calibri Light" panose="020F0302020204030204" pitchFamily="34" charset="0"/>
              <a:ea typeface="Fira Sans Extra Condensed Medium"/>
              <a:cs typeface="Calibri Light" panose="020F0302020204030204" pitchFamily="34" charset="0"/>
              <a:sym typeface="Fira Sans Extra Condensed Medium"/>
            </a:endParaRPr>
          </a:p>
        </p:txBody>
      </p:sp>
    </p:spTree>
    <p:extLst>
      <p:ext uri="{BB962C8B-B14F-4D97-AF65-F5344CB8AC3E}">
        <p14:creationId xmlns:p14="http://schemas.microsoft.com/office/powerpoint/2010/main" val="2978538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2"/>
                </a:solidFill>
                <a:latin typeface="Calibri" panose="020F0502020204030204" pitchFamily="34" charset="0"/>
                <a:cs typeface="Calibri" panose="020F0502020204030204" pitchFamily="34" charset="0"/>
              </a:rPr>
              <a:t>Overview: Considerations for Amendments</a:t>
            </a:r>
            <a:endParaRPr lang="en-CA" sz="4000" dirty="0"/>
          </a:p>
        </p:txBody>
      </p:sp>
      <p:graphicFrame>
        <p:nvGraphicFramePr>
          <p:cNvPr id="5" name="Content Placeholder 4"/>
          <p:cNvGraphicFramePr>
            <a:graphicFrameLocks noGrp="1"/>
          </p:cNvGraphicFramePr>
          <p:nvPr>
            <p:ph idx="1"/>
          </p:nvPr>
        </p:nvGraphicFramePr>
        <p:xfrm>
          <a:off x="628650" y="2226469"/>
          <a:ext cx="7886700" cy="3011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46</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3507041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2"/>
                </a:solidFill>
              </a:rPr>
              <a:t>CBSA: Indigenous Affairs Services</a:t>
            </a:r>
            <a:endParaRPr lang="en-CA" sz="4000" dirty="0"/>
          </a:p>
        </p:txBody>
      </p:sp>
      <p:sp>
        <p:nvSpPr>
          <p:cNvPr id="3" name="Content Placeholder 2"/>
          <p:cNvSpPr>
            <a:spLocks noGrp="1"/>
          </p:cNvSpPr>
          <p:nvPr>
            <p:ph idx="1"/>
          </p:nvPr>
        </p:nvSpPr>
        <p:spPr>
          <a:xfrm>
            <a:off x="760852" y="2088786"/>
            <a:ext cx="3618353" cy="3010634"/>
          </a:xfrm>
        </p:spPr>
        <p:txBody>
          <a:bodyPr>
            <a:noAutofit/>
          </a:bodyPr>
          <a:lstStyle/>
          <a:p>
            <a:r>
              <a:rPr lang="en-CA" sz="1500" dirty="0"/>
              <a:t>The IAS supports the Agency's journey of Reconciliation in many ways as it engages, respects, cooperates and partners with Indigenous Peoples. </a:t>
            </a:r>
          </a:p>
          <a:p>
            <a:r>
              <a:rPr lang="en-CA" sz="1500" dirty="0"/>
              <a:t>Regional Indigenous Affairs Advisors work in each of the Agency’s seven regions. These advisors act as liaisons between Indigenous communities and the CBSA.</a:t>
            </a:r>
          </a:p>
          <a:p>
            <a:r>
              <a:rPr lang="en-CA" sz="1500" dirty="0"/>
              <a:t> The Indigenous Training Program helps increase understanding of: Indigenous cultures;  local dynamics and priorities; the needs of specific Indigenous communities; and Indigenous ways of knowledge-sharing.</a:t>
            </a:r>
          </a:p>
        </p:txBody>
      </p:sp>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47</a:t>
            </a:fld>
            <a:endParaRPr lang="en-US" dirty="0">
              <a:solidFill>
                <a:srgbClr val="000000">
                  <a:tint val="75000"/>
                </a:srgbClr>
              </a:solidFill>
              <a:latin typeface="Calibri" panose="020F0502020204030204"/>
            </a:endParaRPr>
          </a:p>
        </p:txBody>
      </p:sp>
      <p:graphicFrame>
        <p:nvGraphicFramePr>
          <p:cNvPr id="5" name="Diagram 4"/>
          <p:cNvGraphicFramePr/>
          <p:nvPr/>
        </p:nvGraphicFramePr>
        <p:xfrm>
          <a:off x="4817126" y="2042641"/>
          <a:ext cx="3544677" cy="3102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8560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1"/>
            <a:ext cx="8210550" cy="994172"/>
          </a:xfrm>
        </p:spPr>
        <p:txBody>
          <a:bodyPr>
            <a:noAutofit/>
          </a:bodyPr>
          <a:lstStyle/>
          <a:p>
            <a:r>
              <a:rPr lang="en-US" sz="4000" b="1" dirty="0">
                <a:solidFill>
                  <a:schemeClr val="tx2"/>
                </a:solidFill>
              </a:rPr>
              <a:t>ANNEX 1: Bill C-20 </a:t>
            </a:r>
            <a:r>
              <a:rPr lang="en-CA" sz="4000" b="1" dirty="0">
                <a:solidFill>
                  <a:schemeClr val="tx2"/>
                </a:solidFill>
              </a:rPr>
              <a:t>Public Complaints and Review Commission </a:t>
            </a:r>
            <a:endParaRPr lang="en-US" sz="4000" b="1" dirty="0">
              <a:solidFill>
                <a:schemeClr val="tx2"/>
              </a:solidFill>
            </a:endParaRPr>
          </a:p>
        </p:txBody>
      </p:sp>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48</a:t>
            </a:fld>
            <a:endParaRPr lang="en-US" dirty="0">
              <a:solidFill>
                <a:srgbClr val="000000">
                  <a:tint val="75000"/>
                </a:srgbClr>
              </a:solidFill>
              <a:latin typeface="Calibri" panose="020F0502020204030204"/>
            </a:endParaRPr>
          </a:p>
        </p:txBody>
      </p:sp>
      <p:sp>
        <p:nvSpPr>
          <p:cNvPr id="6" name="TextBox 5"/>
          <p:cNvSpPr txBox="1"/>
          <p:nvPr/>
        </p:nvSpPr>
        <p:spPr>
          <a:xfrm>
            <a:off x="389060" y="2362261"/>
            <a:ext cx="8365880" cy="2862322"/>
          </a:xfrm>
          <a:prstGeom prst="rect">
            <a:avLst/>
          </a:prstGeom>
          <a:noFill/>
        </p:spPr>
        <p:txBody>
          <a:bodyPr wrap="square" rtlCol="0">
            <a:spAutoFit/>
          </a:bodyPr>
          <a:lstStyle/>
          <a:p>
            <a:pPr marL="214313" indent="-214313" defTabSz="685800">
              <a:buFont typeface="Arial" panose="020B0604020202020204" pitchFamily="34" charset="0"/>
              <a:buChar char="•"/>
            </a:pPr>
            <a:r>
              <a:rPr lang="en-CA" sz="1500" dirty="0">
                <a:solidFill>
                  <a:srgbClr val="000000"/>
                </a:solidFill>
                <a:latin typeface="Calibri Light" panose="020F0302020204030204" pitchFamily="34" charset="0"/>
                <a:cs typeface="Calibri Light" panose="020F0302020204030204" pitchFamily="34" charset="0"/>
              </a:rPr>
              <a:t>Bill C-20 was introduced in the House of Commons in May 2022, and would enact a new standalone statute to establish the Public Complaints and Review Commission (PCRC), as the new independent civilian review body for both the Royal Canadian Mounted Police (RCMP) and the Canada Border Services Agency (CBSA).</a:t>
            </a:r>
          </a:p>
          <a:p>
            <a:pPr marL="214313" indent="-214313" defTabSz="685800">
              <a:buFont typeface="Arial" panose="020B0604020202020204" pitchFamily="34" charset="0"/>
              <a:buChar char="•"/>
            </a:pPr>
            <a:endParaRPr lang="en-CA" sz="1500" dirty="0">
              <a:solidFill>
                <a:srgbClr val="000000"/>
              </a:solidFill>
              <a:latin typeface="Calibri Light" panose="020F0302020204030204" pitchFamily="34" charset="0"/>
              <a:cs typeface="Calibri Light" panose="020F0302020204030204" pitchFamily="34" charset="0"/>
            </a:endParaRPr>
          </a:p>
          <a:p>
            <a:pPr marL="214313" indent="-214313" defTabSz="685800">
              <a:buFont typeface="Arial" panose="020B0604020202020204" pitchFamily="34" charset="0"/>
              <a:buChar char="•"/>
            </a:pPr>
            <a:r>
              <a:rPr lang="en-CA" sz="1500" dirty="0">
                <a:solidFill>
                  <a:srgbClr val="000000"/>
                </a:solidFill>
                <a:latin typeface="Calibri Light" panose="020F0302020204030204" pitchFamily="34" charset="0"/>
                <a:cs typeface="Calibri Light" panose="020F0302020204030204" pitchFamily="34" charset="0"/>
              </a:rPr>
              <a:t>On November 25, 2022, Bill C-20 was referred at second reading to the House of Commons Standing Committee on Public Safety and National Security (SECU).</a:t>
            </a:r>
          </a:p>
          <a:p>
            <a:pPr marL="214313" indent="-214313" defTabSz="685800">
              <a:buFont typeface="Arial" panose="020B0604020202020204" pitchFamily="34" charset="0"/>
              <a:buChar char="•"/>
            </a:pPr>
            <a:endParaRPr lang="en-CA" sz="1500" dirty="0">
              <a:solidFill>
                <a:srgbClr val="000000"/>
              </a:solidFill>
              <a:latin typeface="Calibri Light" panose="020F0302020204030204" pitchFamily="34" charset="0"/>
              <a:cs typeface="Calibri Light" panose="020F0302020204030204" pitchFamily="34" charset="0"/>
            </a:endParaRPr>
          </a:p>
          <a:p>
            <a:pPr marL="214313" indent="-214313" defTabSz="685800">
              <a:buFont typeface="Arial" panose="020B0604020202020204" pitchFamily="34" charset="0"/>
              <a:buChar char="•"/>
            </a:pPr>
            <a:r>
              <a:rPr lang="en-CA" sz="1500" dirty="0">
                <a:solidFill>
                  <a:srgbClr val="000000"/>
                </a:solidFill>
                <a:latin typeface="Calibri Light" panose="020F0302020204030204" pitchFamily="34" charset="0"/>
                <a:cs typeface="Calibri Light" panose="020F0302020204030204" pitchFamily="34" charset="0"/>
              </a:rPr>
              <a:t>In May/June 2023, SECU started its study of Bill C-20, during which SECU heard from various witnesses, before Parliament rose on June 21, 2023. </a:t>
            </a:r>
          </a:p>
          <a:p>
            <a:pPr marL="214313" indent="-214313" defTabSz="685800">
              <a:buFont typeface="Arial" panose="020B0604020202020204" pitchFamily="34" charset="0"/>
              <a:buChar char="•"/>
            </a:pPr>
            <a:endParaRPr lang="en-CA" sz="1500" dirty="0">
              <a:solidFill>
                <a:srgbClr val="000000"/>
              </a:solidFill>
              <a:latin typeface="Calibri Light" panose="020F0302020204030204" pitchFamily="34" charset="0"/>
              <a:cs typeface="Calibri Light" panose="020F0302020204030204" pitchFamily="34" charset="0"/>
            </a:endParaRPr>
          </a:p>
          <a:p>
            <a:pPr marL="214313" indent="-214313" defTabSz="685800">
              <a:buFont typeface="Arial" panose="020B0604020202020204" pitchFamily="34" charset="0"/>
              <a:buChar char="•"/>
            </a:pPr>
            <a:r>
              <a:rPr lang="en-CA" sz="1500" dirty="0">
                <a:solidFill>
                  <a:srgbClr val="000000"/>
                </a:solidFill>
                <a:latin typeface="Calibri Light" panose="020F0302020204030204" pitchFamily="34" charset="0"/>
                <a:cs typeface="Calibri Light" panose="020F0302020204030204" pitchFamily="34" charset="0"/>
              </a:rPr>
              <a:t>SECU was scheduled to begin clause-by-clause review of the bill on September 27, 2023.</a:t>
            </a:r>
            <a:endParaRPr lang="en-CA" sz="1350" dirty="0">
              <a:solidFill>
                <a:srgbClr val="000000"/>
              </a:solidFill>
              <a:latin typeface="Calibri" panose="020F0502020204030204"/>
            </a:endParaRPr>
          </a:p>
        </p:txBody>
      </p:sp>
    </p:spTree>
    <p:extLst>
      <p:ext uri="{BB962C8B-B14F-4D97-AF65-F5344CB8AC3E}">
        <p14:creationId xmlns:p14="http://schemas.microsoft.com/office/powerpoint/2010/main" val="1317409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1269"/>
            <a:ext cx="7886700" cy="994172"/>
          </a:xfrm>
        </p:spPr>
        <p:txBody>
          <a:bodyPr>
            <a:normAutofit/>
          </a:bodyPr>
          <a:lstStyle/>
          <a:p>
            <a:r>
              <a:rPr lang="en-US" sz="4000" b="1" dirty="0">
                <a:solidFill>
                  <a:schemeClr val="tx2"/>
                </a:solidFill>
              </a:rPr>
              <a:t>ANNEX 2: Terminology</a:t>
            </a:r>
          </a:p>
        </p:txBody>
      </p:sp>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49</a:t>
            </a:fld>
            <a:endParaRPr lang="en-US" dirty="0">
              <a:solidFill>
                <a:srgbClr val="000000">
                  <a:tint val="75000"/>
                </a:srgbClr>
              </a:solidFill>
              <a:latin typeface="Calibri" panose="020F0502020204030204"/>
            </a:endParaRPr>
          </a:p>
        </p:txBody>
      </p:sp>
      <p:sp>
        <p:nvSpPr>
          <p:cNvPr id="6" name="TextBox 5"/>
          <p:cNvSpPr txBox="1"/>
          <p:nvPr/>
        </p:nvSpPr>
        <p:spPr>
          <a:xfrm>
            <a:off x="457201" y="1758951"/>
            <a:ext cx="8365880" cy="3416320"/>
          </a:xfrm>
          <a:prstGeom prst="rect">
            <a:avLst/>
          </a:prstGeom>
          <a:noFill/>
        </p:spPr>
        <p:txBody>
          <a:bodyPr wrap="square" rtlCol="0">
            <a:spAutoFit/>
          </a:bodyPr>
          <a:lstStyle/>
          <a:p>
            <a:pPr defTabSz="685800"/>
            <a:r>
              <a:rPr lang="en-US" sz="1350" b="1" dirty="0">
                <a:solidFill>
                  <a:srgbClr val="000000"/>
                </a:solidFill>
                <a:latin typeface="Calibri Light" panose="020F0302020204030204" pitchFamily="34" charset="0"/>
                <a:cs typeface="Calibri Light" panose="020F0302020204030204" pitchFamily="34" charset="0"/>
              </a:rPr>
              <a:t>UNDA: </a:t>
            </a:r>
            <a:r>
              <a:rPr lang="en-US" sz="1350" dirty="0">
                <a:solidFill>
                  <a:srgbClr val="000000"/>
                </a:solidFill>
                <a:latin typeface="Calibri Light" panose="020F0302020204030204" pitchFamily="34" charset="0"/>
                <a:cs typeface="Calibri Light" panose="020F0302020204030204" pitchFamily="34" charset="0"/>
              </a:rPr>
              <a:t>In 2016, the Government of Canada endorsed the UN Declaration without qualification and committed to its full and effective implementation. On June 21, 2021, the </a:t>
            </a:r>
            <a:r>
              <a:rPr lang="en-US" sz="1350" i="1" dirty="0">
                <a:solidFill>
                  <a:srgbClr val="000000"/>
                </a:solidFill>
                <a:latin typeface="Calibri Light" panose="020F0302020204030204" pitchFamily="34" charset="0"/>
                <a:cs typeface="Calibri Light" panose="020F0302020204030204" pitchFamily="34" charset="0"/>
              </a:rPr>
              <a:t>United Nations Declaration on the Rights of Indigenous Peoples Act</a:t>
            </a:r>
            <a:r>
              <a:rPr lang="en-US" sz="1350" dirty="0">
                <a:solidFill>
                  <a:srgbClr val="000000"/>
                </a:solidFill>
                <a:latin typeface="Calibri Light" panose="020F0302020204030204" pitchFamily="34" charset="0"/>
                <a:cs typeface="Calibri Light" panose="020F0302020204030204" pitchFamily="34" charset="0"/>
              </a:rPr>
              <a:t> (UN Declaration Act) received Royal Assent and immediately came into force. It creates a lasting framework to advance the implementation of the UN Declaration at the federal level.</a:t>
            </a:r>
            <a:endParaRPr lang="en-CA" sz="1350" dirty="0">
              <a:solidFill>
                <a:srgbClr val="000000"/>
              </a:solidFill>
              <a:latin typeface="Calibri Light" panose="020F0302020204030204" pitchFamily="34" charset="0"/>
              <a:cs typeface="Calibri Light" panose="020F0302020204030204" pitchFamily="34" charset="0"/>
            </a:endParaRPr>
          </a:p>
          <a:p>
            <a:pPr defTabSz="685800"/>
            <a:r>
              <a:rPr lang="en-US" sz="1350" dirty="0">
                <a:solidFill>
                  <a:srgbClr val="000000"/>
                </a:solidFill>
                <a:latin typeface="Calibri Light" panose="020F0302020204030204" pitchFamily="34" charset="0"/>
                <a:cs typeface="Calibri Light" panose="020F0302020204030204" pitchFamily="34" charset="0"/>
              </a:rPr>
              <a:t> </a:t>
            </a:r>
            <a:endParaRPr lang="en-CA" sz="1350" dirty="0">
              <a:solidFill>
                <a:srgbClr val="000000"/>
              </a:solidFill>
              <a:latin typeface="Calibri Light" panose="020F0302020204030204" pitchFamily="34" charset="0"/>
              <a:cs typeface="Calibri Light" panose="020F0302020204030204" pitchFamily="34" charset="0"/>
            </a:endParaRPr>
          </a:p>
          <a:p>
            <a:pPr defTabSz="685800"/>
            <a:r>
              <a:rPr lang="en-US" sz="1350" b="1" dirty="0">
                <a:solidFill>
                  <a:srgbClr val="000000"/>
                </a:solidFill>
                <a:latin typeface="Calibri Light" panose="020F0302020204030204" pitchFamily="34" charset="0"/>
                <a:cs typeface="Calibri Light" panose="020F0302020204030204" pitchFamily="34" charset="0"/>
              </a:rPr>
              <a:t>Action Plan: </a:t>
            </a:r>
            <a:r>
              <a:rPr lang="en-US" sz="1350" dirty="0">
                <a:solidFill>
                  <a:srgbClr val="000000"/>
                </a:solidFill>
                <a:latin typeface="Calibri Light" panose="020F0302020204030204" pitchFamily="34" charset="0"/>
                <a:cs typeface="Calibri Light" panose="020F0302020204030204" pitchFamily="34" charset="0"/>
              </a:rPr>
              <a:t>In keeping with the </a:t>
            </a:r>
            <a:r>
              <a:rPr lang="en-US" sz="1350" i="1" dirty="0">
                <a:solidFill>
                  <a:srgbClr val="000000"/>
                </a:solidFill>
                <a:latin typeface="Calibri Light" panose="020F0302020204030204" pitchFamily="34" charset="0"/>
                <a:cs typeface="Calibri Light" panose="020F0302020204030204" pitchFamily="34" charset="0"/>
              </a:rPr>
              <a:t>UN Declaration Act</a:t>
            </a:r>
            <a:r>
              <a:rPr lang="en-US" sz="1350" dirty="0">
                <a:solidFill>
                  <a:srgbClr val="000000"/>
                </a:solidFill>
                <a:latin typeface="Calibri Light" panose="020F0302020204030204" pitchFamily="34" charset="0"/>
                <a:cs typeface="Calibri Light" panose="020F0302020204030204" pitchFamily="34" charset="0"/>
              </a:rPr>
              <a:t>, the Government of Canada worked in consultation and cooperation with Indigenous peoples to identify the measures necessary to ensure federal laws are consistent with the UN Declaration, and to co-develop an action plan to achieve the objectives of the UN Declaration. In December 2021, Justice Canada launched a two-phased broad, inclusive and distinctions-based consultation and cooperation process with Indigenous peoples to advance the implementation of the </a:t>
            </a:r>
            <a:r>
              <a:rPr lang="en-US" sz="1350" i="1" dirty="0">
                <a:solidFill>
                  <a:srgbClr val="000000"/>
                </a:solidFill>
                <a:latin typeface="Calibri Light" panose="020F0302020204030204" pitchFamily="34" charset="0"/>
                <a:cs typeface="Calibri Light" panose="020F0302020204030204" pitchFamily="34" charset="0"/>
              </a:rPr>
              <a:t>UN Declaration Act</a:t>
            </a:r>
            <a:r>
              <a:rPr lang="en-US" sz="1350" dirty="0">
                <a:solidFill>
                  <a:srgbClr val="000000"/>
                </a:solidFill>
                <a:latin typeface="Calibri Light" panose="020F0302020204030204" pitchFamily="34" charset="0"/>
                <a:cs typeface="Calibri Light" panose="020F0302020204030204" pitchFamily="34" charset="0"/>
              </a:rPr>
              <a:t>. On June 21, 2023, the UNDA Action Plan, was tabled in Parliament.</a:t>
            </a:r>
            <a:endParaRPr lang="en-CA" sz="1350" dirty="0">
              <a:solidFill>
                <a:srgbClr val="000000"/>
              </a:solidFill>
              <a:latin typeface="Calibri Light" panose="020F0302020204030204" pitchFamily="34" charset="0"/>
              <a:cs typeface="Calibri Light" panose="020F0302020204030204" pitchFamily="34" charset="0"/>
            </a:endParaRPr>
          </a:p>
          <a:p>
            <a:pPr defTabSz="685800"/>
            <a:r>
              <a:rPr lang="en-US" sz="1350" dirty="0">
                <a:solidFill>
                  <a:srgbClr val="000000"/>
                </a:solidFill>
                <a:latin typeface="Calibri Light" panose="020F0302020204030204" pitchFamily="34" charset="0"/>
                <a:cs typeface="Calibri Light" panose="020F0302020204030204" pitchFamily="34" charset="0"/>
              </a:rPr>
              <a:t> </a:t>
            </a:r>
            <a:endParaRPr lang="en-CA" sz="1350" dirty="0">
              <a:solidFill>
                <a:srgbClr val="000000"/>
              </a:solidFill>
              <a:latin typeface="Calibri Light" panose="020F0302020204030204" pitchFamily="34" charset="0"/>
              <a:cs typeface="Calibri Light" panose="020F0302020204030204" pitchFamily="34" charset="0"/>
            </a:endParaRPr>
          </a:p>
          <a:p>
            <a:pPr defTabSz="685800"/>
            <a:r>
              <a:rPr lang="en-US" sz="1350" b="1" dirty="0">
                <a:solidFill>
                  <a:srgbClr val="000000"/>
                </a:solidFill>
                <a:latin typeface="Calibri Light" panose="020F0302020204030204" pitchFamily="34" charset="0"/>
                <a:cs typeface="Calibri Light" panose="020F0302020204030204" pitchFamily="34" charset="0"/>
              </a:rPr>
              <a:t>Action Plan Measure: </a:t>
            </a:r>
            <a:r>
              <a:rPr lang="en-US" sz="1350" dirty="0">
                <a:solidFill>
                  <a:srgbClr val="000000"/>
                </a:solidFill>
                <a:latin typeface="Calibri Light" panose="020F0302020204030204" pitchFamily="34" charset="0"/>
                <a:cs typeface="Calibri Light" panose="020F0302020204030204" pitchFamily="34" charset="0"/>
              </a:rPr>
              <a:t>The Action Plan includes 181 important Action Plan Measures that: reflect priorities and proposals identified by First Nations, Inuit and Métis; contribute to achieving the objectives of the UN Declaration; and align with specific topics covered by the </a:t>
            </a:r>
            <a:r>
              <a:rPr lang="en-US" sz="1350" i="1" dirty="0">
                <a:solidFill>
                  <a:srgbClr val="000000"/>
                </a:solidFill>
                <a:latin typeface="Calibri Light" panose="020F0302020204030204" pitchFamily="34" charset="0"/>
                <a:cs typeface="Calibri Light" panose="020F0302020204030204" pitchFamily="34" charset="0"/>
              </a:rPr>
              <a:t>UN Declaration Act</a:t>
            </a:r>
            <a:r>
              <a:rPr lang="en-US" sz="1350" dirty="0">
                <a:solidFill>
                  <a:srgbClr val="000000"/>
                </a:solidFill>
                <a:latin typeface="Calibri Light" panose="020F0302020204030204" pitchFamily="34" charset="0"/>
                <a:cs typeface="Calibri Light" panose="020F0302020204030204" pitchFamily="34" charset="0"/>
              </a:rPr>
              <a:t>.</a:t>
            </a:r>
            <a:endParaRPr lang="en-CA" sz="1350" dirty="0">
              <a:solidFill>
                <a:srgbClr val="000000"/>
              </a:solidFill>
              <a:latin typeface="Calibri Light" panose="020F0302020204030204" pitchFamily="34" charset="0"/>
              <a:cs typeface="Calibri Light" panose="020F0302020204030204" pitchFamily="34" charset="0"/>
            </a:endParaRPr>
          </a:p>
          <a:p>
            <a:pPr defTabSz="685800"/>
            <a:endParaRPr lang="en-CA" sz="1350" dirty="0">
              <a:solidFill>
                <a:srgbClr val="000000"/>
              </a:solidFill>
              <a:latin typeface="Calibri" panose="020F0502020204030204"/>
            </a:endParaRPr>
          </a:p>
        </p:txBody>
      </p:sp>
    </p:spTree>
    <p:extLst>
      <p:ext uri="{BB962C8B-B14F-4D97-AF65-F5344CB8AC3E}">
        <p14:creationId xmlns:p14="http://schemas.microsoft.com/office/powerpoint/2010/main" val="75113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2071034"/>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3600" dirty="0">
                <a:solidFill>
                  <a:srgbClr val="002776"/>
                </a:solidFill>
                <a:latin typeface="Helvetica" pitchFamily="2" charset="0"/>
                <a:cs typeface="Calibri" panose="020F0502020204030204" pitchFamily="34" charset="0"/>
              </a:rPr>
              <a:t>JAY TREATY BORDER ALLIANCE LEADERSHIP</a:t>
            </a:r>
          </a:p>
          <a:p>
            <a:pPr lvl="1"/>
            <a:r>
              <a:rPr lang="en-US" sz="2300" b="0" dirty="0">
                <a:solidFill>
                  <a:schemeClr val="tx2"/>
                </a:solidFill>
                <a:latin typeface="Calibri" panose="020F0502020204030204" pitchFamily="34" charset="0"/>
                <a:cs typeface="Calibri" panose="020F0502020204030204" pitchFamily="34" charset="0"/>
              </a:rPr>
              <a:t> </a:t>
            </a:r>
            <a:br>
              <a:rPr lang="en-US" sz="1400" i="1" dirty="0">
                <a:solidFill>
                  <a:schemeClr val="tx2"/>
                </a:solidFill>
                <a:latin typeface="Times New Roman" panose="02020603050405020304" pitchFamily="18" charset="0"/>
                <a:cs typeface="Times New Roman" panose="02020603050405020304" pitchFamily="18" charset="0"/>
              </a:rPr>
            </a:br>
            <a:endParaRPr lang="en-US" sz="14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092" y="3127927"/>
            <a:ext cx="6705065" cy="3076086"/>
          </a:xfrm>
          <a:prstGeom prst="rect">
            <a:avLst/>
          </a:prstGeom>
        </p:spPr>
      </p:pic>
      <p:sp>
        <p:nvSpPr>
          <p:cNvPr id="4" name="Round Single Corner Rectangle 3">
            <a:extLst>
              <a:ext uri="{FF2B5EF4-FFF2-40B4-BE49-F238E27FC236}">
                <a16:creationId xmlns:a16="http://schemas.microsoft.com/office/drawing/2014/main" id="{873E3807-61A1-B92B-375F-6100A3E3C4DE}"/>
              </a:ext>
            </a:extLst>
          </p:cNvPr>
          <p:cNvSpPr/>
          <p:nvPr/>
        </p:nvSpPr>
        <p:spPr>
          <a:xfrm>
            <a:off x="733425" y="615514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6" name="Picture 5" descr="A grey logo with a feather&#10;&#10;Description automatically generated">
            <a:extLst>
              <a:ext uri="{FF2B5EF4-FFF2-40B4-BE49-F238E27FC236}">
                <a16:creationId xmlns:a16="http://schemas.microsoft.com/office/drawing/2014/main" id="{77A30B27-30AB-ECA7-FC51-CA98F4F7C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Tree>
    <p:extLst>
      <p:ext uri="{BB962C8B-B14F-4D97-AF65-F5344CB8AC3E}">
        <p14:creationId xmlns:p14="http://schemas.microsoft.com/office/powerpoint/2010/main" val="1678654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1046662"/>
            <a:ext cx="7886700" cy="994172"/>
          </a:xfrm>
        </p:spPr>
        <p:txBody>
          <a:bodyPr>
            <a:normAutofit/>
          </a:bodyPr>
          <a:lstStyle/>
          <a:p>
            <a:r>
              <a:rPr lang="en-US" sz="4000" b="1" dirty="0">
                <a:solidFill>
                  <a:schemeClr val="tx2"/>
                </a:solidFill>
              </a:rPr>
              <a:t>Terminology (continued)</a:t>
            </a:r>
          </a:p>
        </p:txBody>
      </p:sp>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50</a:t>
            </a:fld>
            <a:endParaRPr lang="en-US" dirty="0">
              <a:solidFill>
                <a:srgbClr val="000000">
                  <a:tint val="75000"/>
                </a:srgbClr>
              </a:solidFill>
              <a:latin typeface="Calibri" panose="020F0502020204030204"/>
            </a:endParaRPr>
          </a:p>
        </p:txBody>
      </p:sp>
      <p:sp>
        <p:nvSpPr>
          <p:cNvPr id="6" name="TextBox 5"/>
          <p:cNvSpPr txBox="1"/>
          <p:nvPr/>
        </p:nvSpPr>
        <p:spPr>
          <a:xfrm>
            <a:off x="457201" y="1871403"/>
            <a:ext cx="8365880" cy="4247317"/>
          </a:xfrm>
          <a:prstGeom prst="rect">
            <a:avLst/>
          </a:prstGeom>
          <a:noFill/>
        </p:spPr>
        <p:txBody>
          <a:bodyPr wrap="square" rtlCol="0">
            <a:spAutoFit/>
          </a:bodyPr>
          <a:lstStyle/>
          <a:p>
            <a:pPr defTabSz="685800"/>
            <a:r>
              <a:rPr lang="en-CA" sz="1350" b="1" dirty="0">
                <a:solidFill>
                  <a:srgbClr val="000000"/>
                </a:solidFill>
                <a:latin typeface="Calibri Light" panose="020F0302020204030204" pitchFamily="34" charset="0"/>
                <a:cs typeface="Calibri Light" panose="020F0302020204030204" pitchFamily="34" charset="0"/>
              </a:rPr>
              <a:t>Biometrics: </a:t>
            </a:r>
            <a:r>
              <a:rPr lang="en-CA" sz="1350" dirty="0">
                <a:solidFill>
                  <a:srgbClr val="000000"/>
                </a:solidFill>
                <a:latin typeface="Calibri Light" panose="020F0302020204030204" pitchFamily="34" charset="0"/>
                <a:cs typeface="Calibri Light" panose="020F0302020204030204" pitchFamily="34" charset="0"/>
              </a:rPr>
              <a:t>Biological measurements – or physical characteristics – that can be used to identify individuals. Examples include facial recognition, fingerprints, iris recognition, retina scanning, voice recognition.</a:t>
            </a:r>
          </a:p>
          <a:p>
            <a:pPr defTabSz="685800"/>
            <a:endParaRPr lang="en-CA" sz="1350" b="1" dirty="0">
              <a:solidFill>
                <a:srgbClr val="000000"/>
              </a:solidFill>
              <a:latin typeface="Calibri Light" panose="020F0302020204030204" pitchFamily="34" charset="0"/>
              <a:cs typeface="Calibri Light" panose="020F0302020204030204" pitchFamily="34" charset="0"/>
            </a:endParaRPr>
          </a:p>
          <a:p>
            <a:pPr defTabSz="685800"/>
            <a:r>
              <a:rPr lang="en-CA" sz="1350" b="1" dirty="0">
                <a:solidFill>
                  <a:srgbClr val="000000"/>
                </a:solidFill>
                <a:latin typeface="Calibri Light" panose="020F0302020204030204" pitchFamily="34" charset="0"/>
                <a:cs typeface="Calibri Light" panose="020F0302020204030204" pitchFamily="34" charset="0"/>
              </a:rPr>
              <a:t>Jay Treaty Border Alliance – Collaboration Initiative: </a:t>
            </a:r>
            <a:r>
              <a:rPr lang="en-CA" sz="1350" dirty="0">
                <a:solidFill>
                  <a:srgbClr val="000000"/>
                </a:solidFill>
                <a:latin typeface="Calibri Light" panose="020F0302020204030204" pitchFamily="34" charset="0"/>
                <a:cs typeface="Calibri Light" panose="020F0302020204030204" pitchFamily="34" charset="0"/>
              </a:rPr>
              <a:t>Established in 2022, the JTBA-CI is a partnership between the JTBA senior leadership and the Government of Canada to address Indigenous border crossing issues in a meaningful way.</a:t>
            </a:r>
          </a:p>
          <a:p>
            <a:pPr defTabSz="685800"/>
            <a:r>
              <a:rPr lang="en-CA" sz="1350" b="1" dirty="0">
                <a:solidFill>
                  <a:srgbClr val="000000"/>
                </a:solidFill>
                <a:latin typeface="Calibri Light" panose="020F0302020204030204" pitchFamily="34" charset="0"/>
                <a:cs typeface="Calibri Light" panose="020F0302020204030204" pitchFamily="34" charset="0"/>
              </a:rPr>
              <a:t> </a:t>
            </a:r>
          </a:p>
          <a:p>
            <a:pPr defTabSz="685800"/>
            <a:r>
              <a:rPr lang="en-CA" sz="1350" b="1" dirty="0">
                <a:solidFill>
                  <a:srgbClr val="000000"/>
                </a:solidFill>
                <a:latin typeface="Calibri Light" panose="020F0302020204030204" pitchFamily="34" charset="0"/>
                <a:cs typeface="Calibri Light" panose="020F0302020204030204" pitchFamily="34" charset="0"/>
              </a:rPr>
              <a:t>JTBA-CI High Table: </a:t>
            </a:r>
            <a:r>
              <a:rPr lang="en-CA" sz="1350" dirty="0">
                <a:solidFill>
                  <a:srgbClr val="000000"/>
                </a:solidFill>
                <a:latin typeface="Calibri Light" panose="020F0302020204030204" pitchFamily="34" charset="0"/>
                <a:cs typeface="Calibri Light" panose="020F0302020204030204" pitchFamily="34" charset="0"/>
              </a:rPr>
              <a:t>Provides political-level leadership, oversight and guidance to the JTBA-CI. It is the approval body for actions raised through the Governance Table as informed by the Technical Tables established to discuss relevant issues including: the border crossing experience; the right of entry; identification and travel documents; and the entry of goods.</a:t>
            </a:r>
          </a:p>
          <a:p>
            <a:pPr defTabSz="685800"/>
            <a:endParaRPr lang="en-CA" sz="1350" b="1" dirty="0">
              <a:solidFill>
                <a:srgbClr val="000000"/>
              </a:solidFill>
              <a:latin typeface="Calibri Light" panose="020F0302020204030204" pitchFamily="34" charset="0"/>
              <a:cs typeface="Calibri Light" panose="020F0302020204030204" pitchFamily="34" charset="0"/>
            </a:endParaRPr>
          </a:p>
          <a:p>
            <a:pPr defTabSz="685800"/>
            <a:r>
              <a:rPr lang="en-CA" sz="1350" b="1" dirty="0">
                <a:solidFill>
                  <a:srgbClr val="000000"/>
                </a:solidFill>
                <a:latin typeface="Calibri Light" panose="020F0302020204030204" pitchFamily="34" charset="0"/>
                <a:cs typeface="Calibri Light" panose="020F0302020204030204" pitchFamily="34" charset="0"/>
              </a:rPr>
              <a:t>Governance Table: </a:t>
            </a:r>
            <a:r>
              <a:rPr lang="en-CA" sz="1350" dirty="0">
                <a:solidFill>
                  <a:srgbClr val="000000"/>
                </a:solidFill>
                <a:latin typeface="Calibri Light" panose="020F0302020204030204" pitchFamily="34" charset="0"/>
                <a:cs typeface="Calibri Light" panose="020F0302020204030204" pitchFamily="34" charset="0"/>
              </a:rPr>
              <a:t>Provides Senior Executive level support to the High Table to deliver the mandate of the High Table through the work of the Technical Tables. The Technical Tables report up to the Governance Table. </a:t>
            </a:r>
          </a:p>
          <a:p>
            <a:pPr defTabSz="685800"/>
            <a:endParaRPr lang="en-CA" sz="1350" b="1" dirty="0">
              <a:solidFill>
                <a:srgbClr val="000000"/>
              </a:solidFill>
              <a:latin typeface="Calibri Light" panose="020F0302020204030204" pitchFamily="34" charset="0"/>
              <a:cs typeface="Calibri Light" panose="020F0302020204030204" pitchFamily="34" charset="0"/>
            </a:endParaRPr>
          </a:p>
          <a:p>
            <a:pPr defTabSz="685800"/>
            <a:r>
              <a:rPr lang="en-CA" sz="1350" b="1" dirty="0">
                <a:solidFill>
                  <a:srgbClr val="000000"/>
                </a:solidFill>
                <a:latin typeface="Calibri Light" panose="020F0302020204030204" pitchFamily="34" charset="0"/>
                <a:cs typeface="Calibri Light" panose="020F0302020204030204" pitchFamily="34" charset="0"/>
              </a:rPr>
              <a:t>Technical Tables: </a:t>
            </a:r>
            <a:r>
              <a:rPr lang="en-CA" sz="1350" dirty="0">
                <a:solidFill>
                  <a:srgbClr val="000000"/>
                </a:solidFill>
                <a:latin typeface="Calibri Light" panose="020F0302020204030204" pitchFamily="34" charset="0"/>
                <a:cs typeface="Calibri Light" panose="020F0302020204030204" pitchFamily="34" charset="0"/>
              </a:rPr>
              <a:t>There are four Technical Tables: 1) Border Crossing Experience; 2)Right of Entry; 3) Identification and Travel Documents; and, 4) Entry of Goods. These tables provide Director level support to the Governance Table on relevant issues to deliver on the mandate of the High Table. Each table is called upon to contribute and/or support relevant intersecting issues shared with the other Technical Tables. </a:t>
            </a:r>
          </a:p>
          <a:p>
            <a:pPr defTabSz="685800"/>
            <a:endParaRPr lang="en-CA" sz="1350" dirty="0">
              <a:solidFill>
                <a:srgbClr val="000000"/>
              </a:solidFill>
              <a:latin typeface="Calibri" panose="020F0502020204030204"/>
            </a:endParaRPr>
          </a:p>
        </p:txBody>
      </p:sp>
    </p:spTree>
    <p:extLst>
      <p:ext uri="{BB962C8B-B14F-4D97-AF65-F5344CB8AC3E}">
        <p14:creationId xmlns:p14="http://schemas.microsoft.com/office/powerpoint/2010/main" val="1402605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81" y="1046662"/>
            <a:ext cx="7886700" cy="994172"/>
          </a:xfrm>
        </p:spPr>
        <p:txBody>
          <a:bodyPr>
            <a:normAutofit/>
          </a:bodyPr>
          <a:lstStyle/>
          <a:p>
            <a:r>
              <a:rPr lang="en-US" sz="4000" b="1" dirty="0">
                <a:solidFill>
                  <a:schemeClr val="tx2"/>
                </a:solidFill>
              </a:rPr>
              <a:t>Terminology (continued)</a:t>
            </a:r>
          </a:p>
        </p:txBody>
      </p:sp>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51</a:t>
            </a:fld>
            <a:endParaRPr lang="en-US" dirty="0">
              <a:solidFill>
                <a:srgbClr val="000000">
                  <a:tint val="75000"/>
                </a:srgbClr>
              </a:solidFill>
              <a:latin typeface="Calibri" panose="020F0502020204030204"/>
            </a:endParaRPr>
          </a:p>
        </p:txBody>
      </p:sp>
      <p:sp>
        <p:nvSpPr>
          <p:cNvPr id="6" name="TextBox 5"/>
          <p:cNvSpPr txBox="1"/>
          <p:nvPr/>
        </p:nvSpPr>
        <p:spPr>
          <a:xfrm>
            <a:off x="457201" y="1918244"/>
            <a:ext cx="8365880" cy="3624069"/>
          </a:xfrm>
          <a:prstGeom prst="rect">
            <a:avLst/>
          </a:prstGeom>
          <a:noFill/>
        </p:spPr>
        <p:txBody>
          <a:bodyPr wrap="square" rtlCol="0">
            <a:spAutoFit/>
          </a:bodyPr>
          <a:lstStyle/>
          <a:p>
            <a:pPr defTabSz="685800"/>
            <a:r>
              <a:rPr lang="en-US" sz="1350" b="1" dirty="0">
                <a:solidFill>
                  <a:srgbClr val="000000"/>
                </a:solidFill>
                <a:latin typeface="Calibri Light" panose="020F0302020204030204" pitchFamily="34" charset="0"/>
                <a:cs typeface="Calibri Light" panose="020F0302020204030204" pitchFamily="34" charset="0"/>
              </a:rPr>
              <a:t>CBSA Regional Indigenous Affairs Advisors:</a:t>
            </a:r>
            <a:r>
              <a:rPr lang="en-US" sz="1350" dirty="0">
                <a:solidFill>
                  <a:srgbClr val="000000"/>
                </a:solidFill>
                <a:latin typeface="Calibri Light" panose="020F0302020204030204" pitchFamily="34" charset="0"/>
                <a:cs typeface="Calibri Light" panose="020F0302020204030204" pitchFamily="34" charset="0"/>
              </a:rPr>
              <a:t> </a:t>
            </a:r>
            <a:r>
              <a:rPr lang="en-CA" sz="1350" dirty="0">
                <a:solidFill>
                  <a:srgbClr val="000000"/>
                </a:solidFill>
                <a:latin typeface="Calibri Light" panose="020F0302020204030204" pitchFamily="34" charset="0"/>
                <a:cs typeface="Calibri Light" panose="020F0302020204030204" pitchFamily="34" charset="0"/>
              </a:rPr>
              <a:t>Develop, build and foster positive relationships with local Indigenous communities to promote interrelationships and mutual understanding while supporting CBSA legislation. They assist and participate in a variety of outreach activities with the Indigenous communities. They also assist Indigenous communities to enhance their understanding of CBSA, and promote the recruitment of Indigenous people. Further, they provide assistance and guidance to CBSA staff in how to address issues with the Indigenous communities while also assisting at Ports of Entry to ensure the admissibility of persons and goods and that policy and procedures are applied in a culturally appropriate manner.</a:t>
            </a:r>
          </a:p>
          <a:p>
            <a:pPr defTabSz="685800"/>
            <a:r>
              <a:rPr lang="en-CA" sz="1350" dirty="0">
                <a:solidFill>
                  <a:srgbClr val="000000"/>
                </a:solidFill>
                <a:latin typeface="Calibri Light" panose="020F0302020204030204" pitchFamily="34" charset="0"/>
                <a:cs typeface="Calibri Light" panose="020F0302020204030204" pitchFamily="34" charset="0"/>
              </a:rPr>
              <a:t> </a:t>
            </a:r>
          </a:p>
          <a:p>
            <a:pPr defTabSz="685800"/>
            <a:r>
              <a:rPr lang="en-US" sz="1350" b="1" dirty="0">
                <a:solidFill>
                  <a:srgbClr val="000000"/>
                </a:solidFill>
                <a:latin typeface="Calibri Light" panose="020F0302020204030204" pitchFamily="34" charset="0"/>
                <a:cs typeface="Calibri Light" panose="020F0302020204030204" pitchFamily="34" charset="0"/>
              </a:rPr>
              <a:t>Demographic data:</a:t>
            </a:r>
            <a:r>
              <a:rPr lang="en-US" sz="1350" dirty="0">
                <a:solidFill>
                  <a:srgbClr val="000000"/>
                </a:solidFill>
                <a:latin typeface="Calibri Light" panose="020F0302020204030204" pitchFamily="34" charset="0"/>
                <a:cs typeface="Calibri Light" panose="020F0302020204030204" pitchFamily="34" charset="0"/>
              </a:rPr>
              <a:t> Demographic data can come in many forms, but most often describes the distribution of characteristics found in populations such as age, sex/gender, race, ethnicity, marital status, household structure, education, employment, religion. This type of data is used to see how these are changing over time. Obtaining demographic information is both important and advantageous in better understanding the population and its needs.</a:t>
            </a:r>
            <a:endParaRPr lang="en-CA" sz="1350" dirty="0">
              <a:solidFill>
                <a:srgbClr val="000000"/>
              </a:solidFill>
              <a:latin typeface="Calibri Light" panose="020F0302020204030204" pitchFamily="34" charset="0"/>
              <a:cs typeface="Calibri Light" panose="020F0302020204030204" pitchFamily="34" charset="0"/>
            </a:endParaRPr>
          </a:p>
          <a:p>
            <a:pPr defTabSz="685800"/>
            <a:r>
              <a:rPr lang="en-US" sz="1350" dirty="0">
                <a:solidFill>
                  <a:srgbClr val="000000"/>
                </a:solidFill>
                <a:latin typeface="Calibri Light" panose="020F0302020204030204" pitchFamily="34" charset="0"/>
                <a:cs typeface="Calibri Light" panose="020F0302020204030204" pitchFamily="34" charset="0"/>
              </a:rPr>
              <a:t> </a:t>
            </a:r>
            <a:endParaRPr lang="en-CA" sz="1350" dirty="0">
              <a:solidFill>
                <a:srgbClr val="000000"/>
              </a:solidFill>
              <a:latin typeface="Calibri Light" panose="020F0302020204030204" pitchFamily="34" charset="0"/>
              <a:cs typeface="Calibri Light" panose="020F0302020204030204" pitchFamily="34" charset="0"/>
            </a:endParaRPr>
          </a:p>
          <a:p>
            <a:pPr defTabSz="685800"/>
            <a:r>
              <a:rPr lang="en-US" sz="1350" b="1" dirty="0">
                <a:solidFill>
                  <a:srgbClr val="000000"/>
                </a:solidFill>
                <a:latin typeface="Calibri Light" panose="020F0302020204030204" pitchFamily="34" charset="0"/>
                <a:cs typeface="Calibri Light" panose="020F0302020204030204" pitchFamily="34" charset="0"/>
              </a:rPr>
              <a:t>Disaggregated Data:</a:t>
            </a:r>
            <a:r>
              <a:rPr lang="en-US" sz="1350" dirty="0">
                <a:solidFill>
                  <a:srgbClr val="000000"/>
                </a:solidFill>
                <a:latin typeface="Calibri Light" panose="020F0302020204030204" pitchFamily="34" charset="0"/>
                <a:cs typeface="Calibri Light" panose="020F0302020204030204" pitchFamily="34" charset="0"/>
              </a:rPr>
              <a:t> Disaggregated data refers to the separation of compiled information into smaller units to discover underlying trends and patterns. To understand impacts, disaggregated data are needed for Indigenous people, visible minority populations, immigrants, seniors and other vulnerable populations.</a:t>
            </a:r>
            <a:endParaRPr lang="en-CA" sz="1350" dirty="0">
              <a:solidFill>
                <a:srgbClr val="000000"/>
              </a:solidFill>
              <a:latin typeface="Calibri Light" panose="020F0302020204030204" pitchFamily="34" charset="0"/>
              <a:cs typeface="Calibri Light" panose="020F0302020204030204" pitchFamily="34" charset="0"/>
            </a:endParaRPr>
          </a:p>
          <a:p>
            <a:pPr defTabSz="685800"/>
            <a:endParaRPr lang="en-CA" sz="1350" dirty="0">
              <a:solidFill>
                <a:srgbClr val="000000"/>
              </a:solidFill>
              <a:latin typeface="Calibri" panose="020F0502020204030204"/>
            </a:endParaRPr>
          </a:p>
        </p:txBody>
      </p:sp>
    </p:spTree>
    <p:extLst>
      <p:ext uri="{BB962C8B-B14F-4D97-AF65-F5344CB8AC3E}">
        <p14:creationId xmlns:p14="http://schemas.microsoft.com/office/powerpoint/2010/main" val="3828419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82" y="1085851"/>
            <a:ext cx="7886700" cy="994172"/>
          </a:xfrm>
        </p:spPr>
        <p:txBody>
          <a:bodyPr>
            <a:normAutofit/>
          </a:bodyPr>
          <a:lstStyle/>
          <a:p>
            <a:r>
              <a:rPr lang="en-US" sz="4000" b="1" dirty="0">
                <a:solidFill>
                  <a:schemeClr val="tx2"/>
                </a:solidFill>
              </a:rPr>
              <a:t>Terminology (continued)</a:t>
            </a:r>
          </a:p>
        </p:txBody>
      </p:sp>
      <p:sp>
        <p:nvSpPr>
          <p:cNvPr id="4" name="Slide Number Placeholder 3"/>
          <p:cNvSpPr>
            <a:spLocks noGrp="1"/>
          </p:cNvSpPr>
          <p:nvPr>
            <p:ph type="sldNum" sz="quarter" idx="12"/>
          </p:nvPr>
        </p:nvSpPr>
        <p:spPr/>
        <p:txBody>
          <a:bodyPr/>
          <a:lstStyle/>
          <a:p>
            <a:pPr defTabSz="685800"/>
            <a:fld id="{E1E27D68-7001-2D40-B8EF-C2B38D2F0430}" type="slidenum">
              <a:rPr lang="en-US">
                <a:solidFill>
                  <a:srgbClr val="000000">
                    <a:tint val="75000"/>
                  </a:srgbClr>
                </a:solidFill>
                <a:latin typeface="Calibri" panose="020F0502020204030204"/>
              </a:rPr>
              <a:pPr defTabSz="685800"/>
              <a:t>52</a:t>
            </a:fld>
            <a:endParaRPr lang="en-US" dirty="0">
              <a:solidFill>
                <a:srgbClr val="000000">
                  <a:tint val="75000"/>
                </a:srgbClr>
              </a:solidFill>
              <a:latin typeface="Calibri" panose="020F0502020204030204"/>
            </a:endParaRPr>
          </a:p>
        </p:txBody>
      </p:sp>
      <p:sp>
        <p:nvSpPr>
          <p:cNvPr id="6" name="TextBox 5"/>
          <p:cNvSpPr txBox="1"/>
          <p:nvPr/>
        </p:nvSpPr>
        <p:spPr>
          <a:xfrm>
            <a:off x="457201" y="1901730"/>
            <a:ext cx="8365880" cy="2793072"/>
          </a:xfrm>
          <a:prstGeom prst="rect">
            <a:avLst/>
          </a:prstGeom>
          <a:noFill/>
        </p:spPr>
        <p:txBody>
          <a:bodyPr wrap="square" rtlCol="0">
            <a:spAutoFit/>
          </a:bodyPr>
          <a:lstStyle/>
          <a:p>
            <a:pPr defTabSz="685800"/>
            <a:r>
              <a:rPr lang="en-US" sz="1350" b="1" dirty="0">
                <a:solidFill>
                  <a:srgbClr val="000000"/>
                </a:solidFill>
                <a:latin typeface="Calibri Light" panose="020F0302020204030204" pitchFamily="34" charset="0"/>
                <a:cs typeface="Calibri Light" panose="020F0302020204030204" pitchFamily="34" charset="0"/>
              </a:rPr>
              <a:t>Right to Enter and Remain: </a:t>
            </a:r>
            <a:r>
              <a:rPr lang="en-US" sz="1350" dirty="0">
                <a:solidFill>
                  <a:srgbClr val="000000"/>
                </a:solidFill>
                <a:latin typeface="Calibri Light" panose="020F0302020204030204" pitchFamily="34" charset="0"/>
                <a:cs typeface="Calibri Light" panose="020F0302020204030204" pitchFamily="34" charset="0"/>
              </a:rPr>
              <a:t>Under the </a:t>
            </a:r>
            <a:r>
              <a:rPr lang="en-US" sz="1350" i="1" dirty="0">
                <a:solidFill>
                  <a:srgbClr val="000000"/>
                </a:solidFill>
                <a:latin typeface="Calibri Light" panose="020F0302020204030204" pitchFamily="34" charset="0"/>
                <a:cs typeface="Calibri Light" panose="020F0302020204030204" pitchFamily="34" charset="0"/>
              </a:rPr>
              <a:t>Immigration and Refugee Protection Act, </a:t>
            </a:r>
            <a:r>
              <a:rPr lang="en-US" sz="1350" dirty="0">
                <a:solidFill>
                  <a:srgbClr val="000000"/>
                </a:solidFill>
                <a:latin typeface="Calibri Light" panose="020F0302020204030204" pitchFamily="34" charset="0"/>
                <a:cs typeface="Calibri Light" panose="020F0302020204030204" pitchFamily="34" charset="0"/>
              </a:rPr>
              <a:t>persons registered under the </a:t>
            </a:r>
            <a:r>
              <a:rPr lang="en-US" sz="1350" i="1" dirty="0">
                <a:solidFill>
                  <a:srgbClr val="000000"/>
                </a:solidFill>
                <a:latin typeface="Calibri Light" panose="020F0302020204030204" pitchFamily="34" charset="0"/>
                <a:cs typeface="Calibri Light" panose="020F0302020204030204" pitchFamily="34" charset="0"/>
              </a:rPr>
              <a:t>Indian Act; </a:t>
            </a:r>
            <a:r>
              <a:rPr lang="en-US" sz="1350" dirty="0">
                <a:solidFill>
                  <a:srgbClr val="000000"/>
                </a:solidFill>
                <a:latin typeface="Calibri Light" panose="020F0302020204030204" pitchFamily="34" charset="0"/>
                <a:cs typeface="Calibri Light" panose="020F0302020204030204" pitchFamily="34" charset="0"/>
              </a:rPr>
              <a:t>Canadian citizens; and, permanent residents have a right to enter and remain in Canada. Officers must allow a person to enter Canada if the officer is satisfied, following an examination on the person’s entry, that the individual is registered under the </a:t>
            </a:r>
            <a:r>
              <a:rPr lang="en-US" sz="1350" i="1" dirty="0">
                <a:solidFill>
                  <a:srgbClr val="000000"/>
                </a:solidFill>
                <a:latin typeface="Calibri Light" panose="020F0302020204030204" pitchFamily="34" charset="0"/>
                <a:cs typeface="Calibri Light" panose="020F0302020204030204" pitchFamily="34" charset="0"/>
              </a:rPr>
              <a:t>Indian Act, </a:t>
            </a:r>
            <a:r>
              <a:rPr lang="en-US" sz="1350" dirty="0">
                <a:solidFill>
                  <a:srgbClr val="000000"/>
                </a:solidFill>
                <a:latin typeface="Calibri Light" panose="020F0302020204030204" pitchFamily="34" charset="0"/>
                <a:cs typeface="Calibri Light" panose="020F0302020204030204" pitchFamily="34" charset="0"/>
              </a:rPr>
              <a:t>a Canadian citizen or a permanent resident. </a:t>
            </a:r>
            <a:endParaRPr lang="en-US" sz="1350" b="1" dirty="0">
              <a:solidFill>
                <a:srgbClr val="000000"/>
              </a:solidFill>
              <a:latin typeface="Calibri Light" panose="020F0302020204030204" pitchFamily="34" charset="0"/>
              <a:cs typeface="Calibri Light" panose="020F0302020204030204" pitchFamily="34" charset="0"/>
            </a:endParaRPr>
          </a:p>
          <a:p>
            <a:pPr defTabSz="685800"/>
            <a:endParaRPr lang="en-US" sz="1350" b="1" dirty="0">
              <a:solidFill>
                <a:srgbClr val="000000"/>
              </a:solidFill>
              <a:latin typeface="Calibri Light" panose="020F0302020204030204" pitchFamily="34" charset="0"/>
              <a:cs typeface="Calibri Light" panose="020F0302020204030204" pitchFamily="34" charset="0"/>
            </a:endParaRPr>
          </a:p>
          <a:p>
            <a:pPr defTabSz="685800"/>
            <a:r>
              <a:rPr lang="en-US" sz="1350" b="1" dirty="0">
                <a:solidFill>
                  <a:srgbClr val="000000"/>
                </a:solidFill>
                <a:latin typeface="Calibri Light" panose="020F0302020204030204" pitchFamily="34" charset="0"/>
                <a:cs typeface="Calibri Light" panose="020F0302020204030204" pitchFamily="34" charset="0"/>
              </a:rPr>
              <a:t>Work Permit: </a:t>
            </a:r>
            <a:r>
              <a:rPr lang="en-US" sz="1350" dirty="0">
                <a:solidFill>
                  <a:srgbClr val="000000"/>
                </a:solidFill>
                <a:latin typeface="Calibri Light" panose="020F0302020204030204" pitchFamily="34" charset="0"/>
                <a:cs typeface="Calibri Light" panose="020F0302020204030204" pitchFamily="34" charset="0"/>
              </a:rPr>
              <a:t>Under Canada’s legislation, </a:t>
            </a:r>
            <a:r>
              <a:rPr lang="en-CA" sz="1350" dirty="0">
                <a:solidFill>
                  <a:srgbClr val="000000"/>
                </a:solidFill>
                <a:latin typeface="Calibri Light" panose="020F0302020204030204" pitchFamily="34" charset="0"/>
                <a:cs typeface="Calibri Light" panose="020F0302020204030204" pitchFamily="34" charset="0"/>
              </a:rPr>
              <a:t>a work permit or authorization to work without a permit, is required in order for a foreign national to be allowed to work in Canada. Persons who are registered under the </a:t>
            </a:r>
            <a:r>
              <a:rPr lang="en-CA" sz="1350" i="1" dirty="0">
                <a:solidFill>
                  <a:srgbClr val="000000"/>
                </a:solidFill>
                <a:latin typeface="Calibri Light" panose="020F0302020204030204" pitchFamily="34" charset="0"/>
                <a:cs typeface="Calibri Light" panose="020F0302020204030204" pitchFamily="34" charset="0"/>
              </a:rPr>
              <a:t>Indian Act </a:t>
            </a:r>
            <a:r>
              <a:rPr lang="en-CA" sz="1350" dirty="0">
                <a:solidFill>
                  <a:srgbClr val="000000"/>
                </a:solidFill>
                <a:latin typeface="Calibri Light" panose="020F0302020204030204" pitchFamily="34" charset="0"/>
                <a:cs typeface="Calibri Light" panose="020F0302020204030204" pitchFamily="34" charset="0"/>
              </a:rPr>
              <a:t>are exempt from requiring a work permit. </a:t>
            </a:r>
            <a:endParaRPr lang="en-US" sz="1350" dirty="0">
              <a:solidFill>
                <a:srgbClr val="000000"/>
              </a:solidFill>
              <a:latin typeface="Calibri Light" panose="020F0302020204030204" pitchFamily="34" charset="0"/>
              <a:cs typeface="Calibri Light" panose="020F0302020204030204" pitchFamily="34" charset="0"/>
            </a:endParaRPr>
          </a:p>
          <a:p>
            <a:pPr defTabSz="685800"/>
            <a:endParaRPr lang="en-US" sz="1350" dirty="0">
              <a:solidFill>
                <a:srgbClr val="000000"/>
              </a:solidFill>
              <a:latin typeface="Calibri Light" panose="020F0302020204030204" pitchFamily="34" charset="0"/>
              <a:cs typeface="Calibri Light" panose="020F0302020204030204" pitchFamily="34" charset="0"/>
            </a:endParaRPr>
          </a:p>
          <a:p>
            <a:pPr defTabSz="685800"/>
            <a:r>
              <a:rPr lang="en-US" sz="1350" b="1" dirty="0">
                <a:solidFill>
                  <a:srgbClr val="000000"/>
                </a:solidFill>
                <a:latin typeface="Calibri Light" panose="020F0302020204030204" pitchFamily="34" charset="0"/>
                <a:cs typeface="Calibri Light" panose="020F0302020204030204" pitchFamily="34" charset="0"/>
              </a:rPr>
              <a:t>Study Permit: </a:t>
            </a:r>
            <a:r>
              <a:rPr lang="en-US" sz="1350" dirty="0">
                <a:solidFill>
                  <a:srgbClr val="000000"/>
                </a:solidFill>
                <a:latin typeface="Calibri Light" panose="020F0302020204030204" pitchFamily="34" charset="0"/>
                <a:cs typeface="Calibri Light" panose="020F0302020204030204" pitchFamily="34" charset="0"/>
              </a:rPr>
              <a:t>Under Canada’s legislation, </a:t>
            </a:r>
            <a:r>
              <a:rPr lang="en-CA" sz="1350" dirty="0">
                <a:solidFill>
                  <a:srgbClr val="000000"/>
                </a:solidFill>
                <a:latin typeface="Calibri Light" panose="020F0302020204030204" pitchFamily="34" charset="0"/>
                <a:cs typeface="Calibri Light" panose="020F0302020204030204" pitchFamily="34" charset="0"/>
              </a:rPr>
              <a:t>foreign nationals are required to obtain a study permit (unless exempted) for engaging in academic, professional, vocational or other education or training that is more than 6 months in duration at a designated learning institution in Canada. Persons registered under the </a:t>
            </a:r>
            <a:r>
              <a:rPr lang="en-CA" sz="1350" i="1" dirty="0">
                <a:solidFill>
                  <a:srgbClr val="000000"/>
                </a:solidFill>
                <a:latin typeface="Calibri Light" panose="020F0302020204030204" pitchFamily="34" charset="0"/>
                <a:cs typeface="Calibri Light" panose="020F0302020204030204" pitchFamily="34" charset="0"/>
              </a:rPr>
              <a:t>Indian Act </a:t>
            </a:r>
            <a:r>
              <a:rPr lang="en-CA" sz="1350" dirty="0">
                <a:solidFill>
                  <a:srgbClr val="000000"/>
                </a:solidFill>
                <a:latin typeface="Calibri Light" panose="020F0302020204030204" pitchFamily="34" charset="0"/>
                <a:cs typeface="Calibri Light" panose="020F0302020204030204" pitchFamily="34" charset="0"/>
              </a:rPr>
              <a:t>are exempt from requiring a study permit. </a:t>
            </a:r>
          </a:p>
        </p:txBody>
      </p:sp>
    </p:spTree>
    <p:extLst>
      <p:ext uri="{BB962C8B-B14F-4D97-AF65-F5344CB8AC3E}">
        <p14:creationId xmlns:p14="http://schemas.microsoft.com/office/powerpoint/2010/main" val="2541289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12295" y="1815164"/>
            <a:ext cx="8867931" cy="453373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3200" dirty="0">
                <a:solidFill>
                  <a:srgbClr val="002776"/>
                </a:solidFill>
                <a:latin typeface="Helvetica" pitchFamily="2" charset="0"/>
                <a:cs typeface="Calibri" panose="020F0502020204030204" pitchFamily="34" charset="0"/>
              </a:rPr>
              <a:t>BREAK</a:t>
            </a:r>
            <a:endParaRPr lang="en-US" sz="1800" b="0" i="0" u="none" strike="noStrike" dirty="0">
              <a:solidFill>
                <a:srgbClr val="002776"/>
              </a:solidFill>
              <a:effectLst/>
            </a:endParaRPr>
          </a:p>
          <a:p>
            <a:pPr algn="ctr">
              <a:spcBef>
                <a:spcPts val="0"/>
              </a:spcBef>
              <a:spcAft>
                <a:spcPts val="600"/>
              </a:spcAft>
            </a:pPr>
            <a:endParaRPr lang="en-US" sz="1700" b="0" dirty="0">
              <a:solidFill>
                <a:srgbClr val="002776"/>
              </a:solidFill>
              <a:latin typeface="Helvetica" pitchFamily="2"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1F803E86-255C-B05B-4F4A-8892AE0966E5}"/>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 name="Picture 2" descr="A grey logo with a feather&#10;&#10;Description automatically generated">
            <a:extLst>
              <a:ext uri="{FF2B5EF4-FFF2-40B4-BE49-F238E27FC236}">
                <a16:creationId xmlns:a16="http://schemas.microsoft.com/office/drawing/2014/main" id="{37C71AC5-1224-EC2D-0825-2587DF207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5994495"/>
            <a:ext cx="1227801" cy="594630"/>
          </a:xfrm>
          <a:prstGeom prst="rect">
            <a:avLst/>
          </a:prstGeom>
        </p:spPr>
      </p:pic>
    </p:spTree>
    <p:extLst>
      <p:ext uri="{BB962C8B-B14F-4D97-AF65-F5344CB8AC3E}">
        <p14:creationId xmlns:p14="http://schemas.microsoft.com/office/powerpoint/2010/main" val="1484398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12295" y="1815164"/>
            <a:ext cx="8867931" cy="453373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3200" dirty="0">
                <a:solidFill>
                  <a:srgbClr val="002776"/>
                </a:solidFill>
                <a:latin typeface="Helvetica" pitchFamily="2" charset="0"/>
                <a:cs typeface="Calibri" panose="020F0502020204030204" pitchFamily="34" charset="0"/>
              </a:rPr>
              <a:t>Implementation of UNDRIP Act</a:t>
            </a:r>
          </a:p>
          <a:p>
            <a:pPr algn="ctr">
              <a:spcBef>
                <a:spcPts val="0"/>
              </a:spcBef>
              <a:spcAft>
                <a:spcPts val="600"/>
              </a:spcAft>
            </a:pPr>
            <a:r>
              <a:rPr lang="en-US" sz="1800" b="1" i="0" u="none" strike="noStrike" dirty="0">
                <a:solidFill>
                  <a:srgbClr val="002776"/>
                </a:solidFill>
                <a:effectLst/>
              </a:rPr>
              <a:t>Paul Heighington</a:t>
            </a:r>
          </a:p>
          <a:p>
            <a:pPr algn="ctr">
              <a:spcBef>
                <a:spcPts val="0"/>
              </a:spcBef>
              <a:spcAft>
                <a:spcPts val="600"/>
              </a:spcAft>
            </a:pPr>
            <a:r>
              <a:rPr lang="en-US" sz="1800" dirty="0">
                <a:solidFill>
                  <a:srgbClr val="002776"/>
                </a:solidFill>
              </a:rPr>
              <a:t>Justice Canada</a:t>
            </a:r>
          </a:p>
          <a:p>
            <a:pPr algn="ctr">
              <a:spcBef>
                <a:spcPts val="0"/>
              </a:spcBef>
              <a:spcAft>
                <a:spcPts val="600"/>
              </a:spcAft>
            </a:pPr>
            <a:endParaRPr lang="en-US" sz="1800" b="0" i="0" u="none" strike="noStrike" dirty="0">
              <a:solidFill>
                <a:srgbClr val="002776"/>
              </a:solidFill>
              <a:effectLst/>
            </a:endParaRPr>
          </a:p>
          <a:p>
            <a:pPr algn="ctr">
              <a:spcBef>
                <a:spcPts val="0"/>
              </a:spcBef>
              <a:spcAft>
                <a:spcPts val="600"/>
              </a:spcAft>
            </a:pPr>
            <a:endParaRPr lang="en-US" sz="1700" b="0" dirty="0">
              <a:solidFill>
                <a:srgbClr val="002776"/>
              </a:solidFill>
              <a:latin typeface="Helvetica" pitchFamily="2"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1F803E86-255C-B05B-4F4A-8892AE0966E5}"/>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 name="Picture 2" descr="A grey logo with a feather&#10;&#10;Description automatically generated">
            <a:extLst>
              <a:ext uri="{FF2B5EF4-FFF2-40B4-BE49-F238E27FC236}">
                <a16:creationId xmlns:a16="http://schemas.microsoft.com/office/drawing/2014/main" id="{37C71AC5-1224-EC2D-0825-2587DF207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5994495"/>
            <a:ext cx="1227801" cy="594630"/>
          </a:xfrm>
          <a:prstGeom prst="rect">
            <a:avLst/>
          </a:prstGeom>
        </p:spPr>
      </p:pic>
    </p:spTree>
    <p:extLst>
      <p:ext uri="{BB962C8B-B14F-4D97-AF65-F5344CB8AC3E}">
        <p14:creationId xmlns:p14="http://schemas.microsoft.com/office/powerpoint/2010/main" val="1957457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United Nations Declaration Act  Action Plan</a:t>
            </a:r>
            <a:br>
              <a:rPr lang="fr-CA" dirty="0"/>
            </a:br>
            <a:br>
              <a:rPr lang="fr-CA" dirty="0"/>
            </a:br>
            <a:r>
              <a:rPr lang="fr-CA" dirty="0"/>
              <a:t>Overview and Next Steps </a:t>
            </a:r>
            <a:br>
              <a:rPr lang="fr-CA" dirty="0"/>
            </a:br>
            <a:br>
              <a:rPr lang="fr-CA" dirty="0"/>
            </a:br>
            <a:r>
              <a:rPr lang="fr-CA" dirty="0" err="1"/>
              <a:t>October</a:t>
            </a:r>
            <a:r>
              <a:rPr lang="fr-CA" dirty="0"/>
              <a:t> 2023</a:t>
            </a:r>
            <a:endParaRPr lang="en-CA" sz="2400" dirty="0"/>
          </a:p>
        </p:txBody>
      </p:sp>
    </p:spTree>
    <p:extLst>
      <p:ext uri="{BB962C8B-B14F-4D97-AF65-F5344CB8AC3E}">
        <p14:creationId xmlns:p14="http://schemas.microsoft.com/office/powerpoint/2010/main" val="2424207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 Declaration</a:t>
            </a:r>
          </a:p>
        </p:txBody>
      </p:sp>
      <p:sp>
        <p:nvSpPr>
          <p:cNvPr id="3" name="Content Placeholder 2"/>
          <p:cNvSpPr>
            <a:spLocks noGrp="1"/>
          </p:cNvSpPr>
          <p:nvPr>
            <p:ph idx="1"/>
          </p:nvPr>
        </p:nvSpPr>
        <p:spPr>
          <a:xfrm>
            <a:off x="578644" y="1913138"/>
            <a:ext cx="7886700" cy="3263504"/>
          </a:xfrm>
        </p:spPr>
        <p:txBody>
          <a:bodyPr>
            <a:normAutofit/>
          </a:bodyPr>
          <a:lstStyle/>
          <a:p>
            <a:r>
              <a:rPr lang="en-US" sz="1800" dirty="0">
                <a:solidFill>
                  <a:prstClr val="black"/>
                </a:solidFill>
                <a:latin typeface="Arial" panose="020B0604020202020204" pitchFamily="34" charset="0"/>
                <a:cs typeface="Arial" panose="020B0604020202020204" pitchFamily="34" charset="0"/>
              </a:rPr>
              <a:t>The </a:t>
            </a:r>
            <a:r>
              <a:rPr lang="en-US" sz="1800" b="1" dirty="0">
                <a:solidFill>
                  <a:prstClr val="black"/>
                </a:solidFill>
                <a:latin typeface="Arial" panose="020B0604020202020204" pitchFamily="34" charset="0"/>
                <a:cs typeface="Arial" panose="020B0604020202020204" pitchFamily="34" charset="0"/>
              </a:rPr>
              <a:t>United Nations Declaration on the Rights of Indigenous Peoples </a:t>
            </a:r>
            <a:r>
              <a:rPr lang="en-US" sz="1800" dirty="0">
                <a:solidFill>
                  <a:prstClr val="black"/>
                </a:solidFill>
                <a:latin typeface="Arial" panose="020B0604020202020204" pitchFamily="34" charset="0"/>
                <a:cs typeface="Arial" panose="020B0604020202020204" pitchFamily="34" charset="0"/>
              </a:rPr>
              <a:t>(UN Declaration) was adopted by the UN General Assembly in 2007. It sets out the minimum standards for the survival, dignity and well-being of Indigenous peoples throughout the world.</a:t>
            </a:r>
            <a:endParaRPr lang="en-US" sz="1800" dirty="0"/>
          </a:p>
        </p:txBody>
      </p:sp>
      <p:sp>
        <p:nvSpPr>
          <p:cNvPr id="4" name="Slide Number Placeholder 3"/>
          <p:cNvSpPr>
            <a:spLocks noGrp="1"/>
          </p:cNvSpPr>
          <p:nvPr>
            <p:ph type="sldNum" sz="quarter" idx="12"/>
          </p:nvPr>
        </p:nvSpPr>
        <p:spPr/>
        <p:txBody>
          <a:bodyPr/>
          <a:lstStyle/>
          <a:p>
            <a:fld id="{F2A33557-1638-4298-8A80-130CD0967578}" type="slidenum">
              <a:rPr lang="en-CA" smtClean="0"/>
              <a:pPr/>
              <a:t>56</a:t>
            </a:fld>
            <a:endParaRPr lang="en-CA" dirty="0"/>
          </a:p>
        </p:txBody>
      </p:sp>
      <p:graphicFrame>
        <p:nvGraphicFramePr>
          <p:cNvPr id="7" name="Table 6"/>
          <p:cNvGraphicFramePr>
            <a:graphicFrameLocks noGrp="1"/>
          </p:cNvGraphicFramePr>
          <p:nvPr/>
        </p:nvGraphicFramePr>
        <p:xfrm>
          <a:off x="578644" y="3057774"/>
          <a:ext cx="7696550" cy="2566738"/>
        </p:xfrm>
        <a:graphic>
          <a:graphicData uri="http://schemas.openxmlformats.org/drawingml/2006/table">
            <a:tbl>
              <a:tblPr firstRow="1" bandRow="1">
                <a:tableStyleId>{5C22544A-7EE6-4342-B048-85BDC9FD1C3A}</a:tableStyleId>
              </a:tblPr>
              <a:tblGrid>
                <a:gridCol w="962069">
                  <a:extLst>
                    <a:ext uri="{9D8B030D-6E8A-4147-A177-3AD203B41FA5}">
                      <a16:colId xmlns:a16="http://schemas.microsoft.com/office/drawing/2014/main" val="1548177193"/>
                    </a:ext>
                  </a:extLst>
                </a:gridCol>
                <a:gridCol w="577241">
                  <a:extLst>
                    <a:ext uri="{9D8B030D-6E8A-4147-A177-3AD203B41FA5}">
                      <a16:colId xmlns:a16="http://schemas.microsoft.com/office/drawing/2014/main" val="2792401337"/>
                    </a:ext>
                  </a:extLst>
                </a:gridCol>
                <a:gridCol w="384827">
                  <a:extLst>
                    <a:ext uri="{9D8B030D-6E8A-4147-A177-3AD203B41FA5}">
                      <a16:colId xmlns:a16="http://schemas.microsoft.com/office/drawing/2014/main" val="4247870370"/>
                    </a:ext>
                  </a:extLst>
                </a:gridCol>
                <a:gridCol w="962069">
                  <a:extLst>
                    <a:ext uri="{9D8B030D-6E8A-4147-A177-3AD203B41FA5}">
                      <a16:colId xmlns:a16="http://schemas.microsoft.com/office/drawing/2014/main" val="1728226644"/>
                    </a:ext>
                  </a:extLst>
                </a:gridCol>
                <a:gridCol w="192414">
                  <a:extLst>
                    <a:ext uri="{9D8B030D-6E8A-4147-A177-3AD203B41FA5}">
                      <a16:colId xmlns:a16="http://schemas.microsoft.com/office/drawing/2014/main" val="1821895128"/>
                    </a:ext>
                  </a:extLst>
                </a:gridCol>
                <a:gridCol w="769655">
                  <a:extLst>
                    <a:ext uri="{9D8B030D-6E8A-4147-A177-3AD203B41FA5}">
                      <a16:colId xmlns:a16="http://schemas.microsoft.com/office/drawing/2014/main" val="2208968823"/>
                    </a:ext>
                  </a:extLst>
                </a:gridCol>
                <a:gridCol w="769655">
                  <a:extLst>
                    <a:ext uri="{9D8B030D-6E8A-4147-A177-3AD203B41FA5}">
                      <a16:colId xmlns:a16="http://schemas.microsoft.com/office/drawing/2014/main" val="372307682"/>
                    </a:ext>
                  </a:extLst>
                </a:gridCol>
                <a:gridCol w="192414">
                  <a:extLst>
                    <a:ext uri="{9D8B030D-6E8A-4147-A177-3AD203B41FA5}">
                      <a16:colId xmlns:a16="http://schemas.microsoft.com/office/drawing/2014/main" val="2762907371"/>
                    </a:ext>
                  </a:extLst>
                </a:gridCol>
                <a:gridCol w="962069">
                  <a:extLst>
                    <a:ext uri="{9D8B030D-6E8A-4147-A177-3AD203B41FA5}">
                      <a16:colId xmlns:a16="http://schemas.microsoft.com/office/drawing/2014/main" val="1194271694"/>
                    </a:ext>
                  </a:extLst>
                </a:gridCol>
                <a:gridCol w="384827">
                  <a:extLst>
                    <a:ext uri="{9D8B030D-6E8A-4147-A177-3AD203B41FA5}">
                      <a16:colId xmlns:a16="http://schemas.microsoft.com/office/drawing/2014/main" val="4148769064"/>
                    </a:ext>
                  </a:extLst>
                </a:gridCol>
                <a:gridCol w="577241">
                  <a:extLst>
                    <a:ext uri="{9D8B030D-6E8A-4147-A177-3AD203B41FA5}">
                      <a16:colId xmlns:a16="http://schemas.microsoft.com/office/drawing/2014/main" val="2856489899"/>
                    </a:ext>
                  </a:extLst>
                </a:gridCol>
                <a:gridCol w="962069">
                  <a:extLst>
                    <a:ext uri="{9D8B030D-6E8A-4147-A177-3AD203B41FA5}">
                      <a16:colId xmlns:a16="http://schemas.microsoft.com/office/drawing/2014/main" val="3618190999"/>
                    </a:ext>
                  </a:extLst>
                </a:gridCol>
              </a:tblGrid>
              <a:tr h="475445">
                <a:tc gridSpan="12">
                  <a:txBody>
                    <a:bodyPr/>
                    <a:lstStyle/>
                    <a:p>
                      <a:pPr algn="ctr"/>
                      <a:r>
                        <a:rPr lang="en-US" sz="1100" b="1" dirty="0">
                          <a:solidFill>
                            <a:schemeClr val="bg1"/>
                          </a:solidFill>
                          <a:latin typeface="+mn-lt"/>
                          <a:cs typeface="Arial" panose="020B0604020202020204" pitchFamily="34" charset="0"/>
                        </a:rPr>
                        <a:t>Harmonious and</a:t>
                      </a:r>
                      <a:r>
                        <a:rPr lang="en-US" sz="1100" b="1" baseline="0" dirty="0">
                          <a:solidFill>
                            <a:schemeClr val="bg1"/>
                          </a:solidFill>
                          <a:latin typeface="+mn-lt"/>
                          <a:cs typeface="Arial" panose="020B0604020202020204" pitchFamily="34" charset="0"/>
                        </a:rPr>
                        <a:t> cooperative relations based on principles of justice, </a:t>
                      </a:r>
                      <a:br>
                        <a:rPr lang="en-US" sz="1100" b="1" baseline="0" dirty="0">
                          <a:solidFill>
                            <a:schemeClr val="bg1"/>
                          </a:solidFill>
                          <a:latin typeface="+mn-lt"/>
                          <a:cs typeface="Arial" panose="020B0604020202020204" pitchFamily="34" charset="0"/>
                        </a:rPr>
                      </a:br>
                      <a:r>
                        <a:rPr lang="en-US" sz="1100" b="1" baseline="0" dirty="0">
                          <a:solidFill>
                            <a:schemeClr val="bg1"/>
                          </a:solidFill>
                          <a:latin typeface="+mn-lt"/>
                          <a:cs typeface="Arial" panose="020B0604020202020204" pitchFamily="34" charset="0"/>
                        </a:rPr>
                        <a:t>democracy, respect for human rights, non-discrimination and good faith</a:t>
                      </a:r>
                      <a:endParaRPr lang="en-US" sz="1100" b="1" dirty="0">
                        <a:solidFill>
                          <a:schemeClr val="bg1"/>
                        </a:solidFill>
                        <a:latin typeface="+mn-lt"/>
                        <a:cs typeface="Arial" panose="020B0604020202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extLst>
                  <a:ext uri="{0D108BD9-81ED-4DB2-BD59-A6C34878D82A}">
                    <a16:rowId xmlns:a16="http://schemas.microsoft.com/office/drawing/2014/main" val="4108938930"/>
                  </a:ext>
                </a:extLst>
              </a:tr>
              <a:tr h="438048">
                <a:tc gridSpan="2">
                  <a:txBody>
                    <a:bodyPr/>
                    <a:lstStyle/>
                    <a:p>
                      <a:r>
                        <a:rPr lang="en-US" sz="1100" b="1" dirty="0">
                          <a:solidFill>
                            <a:schemeClr val="bg1"/>
                          </a:solidFill>
                          <a:latin typeface="+mn-lt"/>
                          <a:cs typeface="Arial" panose="020B0604020202020204" pitchFamily="34" charset="0"/>
                        </a:rPr>
                        <a:t>Equality/Non-Discrimination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gridSpan="3">
                  <a:txBody>
                    <a:bodyPr/>
                    <a:lstStyle/>
                    <a:p>
                      <a:r>
                        <a:rPr lang="en-US" sz="1100" b="1" dirty="0">
                          <a:solidFill>
                            <a:schemeClr val="bg1"/>
                          </a:solidFill>
                          <a:latin typeface="+mn-lt"/>
                          <a:cs typeface="Arial" panose="020B0604020202020204" pitchFamily="34" charset="0"/>
                        </a:rPr>
                        <a:t>Gender Equality</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gridSpan="2">
                  <a:txBody>
                    <a:bodyPr/>
                    <a:lstStyle/>
                    <a:p>
                      <a:r>
                        <a:rPr lang="en-US" sz="1100" b="1" dirty="0">
                          <a:solidFill>
                            <a:schemeClr val="bg1"/>
                          </a:solidFill>
                          <a:latin typeface="+mn-lt"/>
                          <a:cs typeface="Arial" panose="020B0604020202020204" pitchFamily="34" charset="0"/>
                        </a:rPr>
                        <a:t>Individual &amp;</a:t>
                      </a:r>
                      <a:r>
                        <a:rPr lang="en-US" sz="1100" b="1" baseline="0" dirty="0">
                          <a:solidFill>
                            <a:schemeClr val="bg1"/>
                          </a:solidFill>
                          <a:latin typeface="+mn-lt"/>
                          <a:cs typeface="Arial" panose="020B0604020202020204" pitchFamily="34" charset="0"/>
                        </a:rPr>
                        <a:t> Collective Rights</a:t>
                      </a:r>
                      <a:endParaRPr lang="en-US" sz="1100" b="1" dirty="0">
                        <a:solidFill>
                          <a:schemeClr val="bg1"/>
                        </a:solidFill>
                        <a:latin typeface="+mn-lt"/>
                        <a:cs typeface="Arial" panose="020B0604020202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gridSpan="3">
                  <a:txBody>
                    <a:bodyPr/>
                    <a:lstStyle/>
                    <a:p>
                      <a:r>
                        <a:rPr lang="en-US" sz="1100" b="1" dirty="0">
                          <a:solidFill>
                            <a:schemeClr val="bg1"/>
                          </a:solidFill>
                          <a:latin typeface="+mn-lt"/>
                          <a:cs typeface="Arial" panose="020B0604020202020204" pitchFamily="34" charset="0"/>
                        </a:rPr>
                        <a:t>Minimum Standards</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gridSpan="2">
                  <a:txBody>
                    <a:bodyPr/>
                    <a:lstStyle/>
                    <a:p>
                      <a:r>
                        <a:rPr lang="en-US" sz="1100" b="1" dirty="0">
                          <a:solidFill>
                            <a:schemeClr val="bg1"/>
                          </a:solidFill>
                          <a:latin typeface="+mn-lt"/>
                          <a:cs typeface="Arial" panose="020B0604020202020204" pitchFamily="34" charset="0"/>
                        </a:rPr>
                        <a:t>No Diminishment</a:t>
                      </a:r>
                      <a:r>
                        <a:rPr lang="en-US" sz="1100" b="1" baseline="0" dirty="0">
                          <a:solidFill>
                            <a:schemeClr val="bg1"/>
                          </a:solidFill>
                          <a:latin typeface="+mn-lt"/>
                          <a:cs typeface="Arial" panose="020B0604020202020204" pitchFamily="34" charset="0"/>
                        </a:rPr>
                        <a:t> of Rights</a:t>
                      </a:r>
                      <a:endParaRPr lang="en-US" sz="1100" b="1" dirty="0">
                        <a:solidFill>
                          <a:schemeClr val="bg1"/>
                        </a:solidFill>
                        <a:latin typeface="+mn-lt"/>
                        <a:cs typeface="Arial" panose="020B0604020202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extLst>
                  <a:ext uri="{0D108BD9-81ED-4DB2-BD59-A6C34878D82A}">
                    <a16:rowId xmlns:a16="http://schemas.microsoft.com/office/drawing/2014/main" val="541141898"/>
                  </a:ext>
                </a:extLst>
              </a:tr>
              <a:tr h="303352">
                <a:tc gridSpan="12">
                  <a:txBody>
                    <a:bodyPr/>
                    <a:lstStyle/>
                    <a:p>
                      <a:pPr algn="ctr"/>
                      <a:r>
                        <a:rPr lang="en-US" sz="1100" b="1" dirty="0">
                          <a:solidFill>
                            <a:schemeClr val="bg1"/>
                          </a:solidFill>
                          <a:latin typeface="+mn-lt"/>
                          <a:cs typeface="Arial" panose="020B0604020202020204" pitchFamily="34" charset="0"/>
                        </a:rPr>
                        <a:t>UN Declaration is</a:t>
                      </a:r>
                      <a:r>
                        <a:rPr lang="en-US" sz="1100" b="1" baseline="0" dirty="0">
                          <a:solidFill>
                            <a:schemeClr val="bg1"/>
                          </a:solidFill>
                          <a:latin typeface="+mn-lt"/>
                          <a:cs typeface="Arial" panose="020B0604020202020204" pitchFamily="34" charset="0"/>
                        </a:rPr>
                        <a:t> meant to be a coherent and integral whole – rights are indivisible, interdependent and interrelated</a:t>
                      </a:r>
                      <a:endParaRPr lang="en-US" sz="1100" b="1" dirty="0">
                        <a:solidFill>
                          <a:schemeClr val="bg1"/>
                        </a:solidFill>
                        <a:latin typeface="+mn-lt"/>
                        <a:cs typeface="Arial" panose="020B0604020202020204" pitchFamily="34" charset="0"/>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7060"/>
                    </a:solidFill>
                  </a:tcPr>
                </a:tc>
                <a:extLst>
                  <a:ext uri="{0D108BD9-81ED-4DB2-BD59-A6C34878D82A}">
                    <a16:rowId xmlns:a16="http://schemas.microsoft.com/office/drawing/2014/main" val="511472253"/>
                  </a:ext>
                </a:extLst>
              </a:tr>
              <a:tr h="613514">
                <a:tc rowSpan="2">
                  <a:txBody>
                    <a:bodyPr/>
                    <a:lstStyle/>
                    <a:p>
                      <a:pPr algn="l"/>
                      <a:r>
                        <a:rPr lang="en-US" sz="900" b="1" dirty="0">
                          <a:solidFill>
                            <a:schemeClr val="bg1"/>
                          </a:solidFill>
                          <a:latin typeface="+mn-lt"/>
                          <a:cs typeface="Arial" panose="020B0604020202020204" pitchFamily="34" charset="0"/>
                        </a:rPr>
                        <a:t>Self-Determination, Self-Governance</a:t>
                      </a:r>
                      <a:r>
                        <a:rPr lang="en-US" sz="900" b="1" baseline="0" dirty="0">
                          <a:solidFill>
                            <a:schemeClr val="bg1"/>
                          </a:solidFill>
                          <a:latin typeface="+mn-lt"/>
                          <a:cs typeface="Arial" panose="020B0604020202020204" pitchFamily="34" charset="0"/>
                        </a:rPr>
                        <a:t> &amp; Recognition and Enforcement of Treaties </a:t>
                      </a:r>
                      <a:endParaRPr lang="en-US" sz="900" b="1" dirty="0">
                        <a:solidFill>
                          <a:schemeClr val="bg1"/>
                        </a:solidFill>
                        <a:latin typeface="+mn-lt"/>
                        <a:cs typeface="Arial" panose="020B0604020202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3A3BB"/>
                    </a:solidFill>
                  </a:tcPr>
                </a:tc>
                <a:tc gridSpan="2">
                  <a:txBody>
                    <a:bodyPr/>
                    <a:lstStyle/>
                    <a:p>
                      <a:pPr algn="l"/>
                      <a:r>
                        <a:rPr lang="en-US" sz="900" b="1" dirty="0">
                          <a:solidFill>
                            <a:schemeClr val="bg1"/>
                          </a:solidFill>
                          <a:latin typeface="+mn-lt"/>
                          <a:cs typeface="Arial" panose="020B0604020202020204" pitchFamily="34" charset="0"/>
                        </a:rPr>
                        <a:t>Lands, Territories</a:t>
                      </a:r>
                      <a:r>
                        <a:rPr lang="en-US" sz="900" b="1" baseline="0" dirty="0">
                          <a:solidFill>
                            <a:schemeClr val="bg1"/>
                          </a:solidFill>
                          <a:latin typeface="+mn-lt"/>
                          <a:cs typeface="Arial" panose="020B0604020202020204" pitchFamily="34" charset="0"/>
                        </a:rPr>
                        <a:t> </a:t>
                      </a:r>
                      <a:br>
                        <a:rPr lang="en-US" sz="900" b="1" baseline="0" dirty="0">
                          <a:solidFill>
                            <a:schemeClr val="bg1"/>
                          </a:solidFill>
                          <a:latin typeface="+mn-lt"/>
                          <a:cs typeface="Arial" panose="020B0604020202020204" pitchFamily="34" charset="0"/>
                        </a:rPr>
                      </a:br>
                      <a:r>
                        <a:rPr lang="en-US" sz="900" b="1" baseline="0" dirty="0">
                          <a:solidFill>
                            <a:schemeClr val="bg1"/>
                          </a:solidFill>
                          <a:latin typeface="+mn-lt"/>
                          <a:cs typeface="Arial" panose="020B0604020202020204" pitchFamily="34" charset="0"/>
                        </a:rPr>
                        <a:t>&amp; Resources</a:t>
                      </a:r>
                      <a:endParaRPr lang="en-US" sz="900" b="1" dirty="0">
                        <a:solidFill>
                          <a:schemeClr val="bg1"/>
                        </a:solidFill>
                        <a:latin typeface="+mn-lt"/>
                        <a:cs typeface="Arial" panose="020B0604020202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8B91"/>
                    </a:solidFill>
                  </a:tcPr>
                </a:tc>
                <a:tc hMerge="1">
                  <a:txBody>
                    <a:bodyPr/>
                    <a:lstStyle/>
                    <a:p>
                      <a:endParaRPr lang="en-US"/>
                    </a:p>
                  </a:txBody>
                  <a:tcPr/>
                </a:tc>
                <a:tc rowSpan="2">
                  <a:txBody>
                    <a:bodyPr/>
                    <a:lstStyle/>
                    <a:p>
                      <a:pPr algn="l"/>
                      <a:r>
                        <a:rPr lang="en-US" sz="900" b="1" dirty="0">
                          <a:solidFill>
                            <a:schemeClr val="bg1"/>
                          </a:solidFill>
                          <a:latin typeface="+mn-lt"/>
                          <a:cs typeface="Arial" panose="020B0604020202020204" pitchFamily="34" charset="0"/>
                        </a:rPr>
                        <a:t>Civil &amp; </a:t>
                      </a:r>
                      <a:br>
                        <a:rPr lang="en-US" sz="900" b="1" dirty="0">
                          <a:solidFill>
                            <a:schemeClr val="bg1"/>
                          </a:solidFill>
                          <a:latin typeface="+mn-lt"/>
                          <a:cs typeface="Arial" panose="020B0604020202020204" pitchFamily="34" charset="0"/>
                        </a:rPr>
                      </a:br>
                      <a:r>
                        <a:rPr lang="en-US" sz="900" b="1" dirty="0">
                          <a:solidFill>
                            <a:schemeClr val="bg1"/>
                          </a:solidFill>
                          <a:latin typeface="+mn-lt"/>
                          <a:cs typeface="Arial" panose="020B0604020202020204" pitchFamily="34" charset="0"/>
                        </a:rPr>
                        <a:t>Political Rights</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965C"/>
                    </a:solidFill>
                  </a:tcPr>
                </a:tc>
                <a:tc rowSpan="2" gridSpan="2">
                  <a:txBody>
                    <a:bodyPr/>
                    <a:lstStyle/>
                    <a:p>
                      <a:pPr algn="l"/>
                      <a:r>
                        <a:rPr lang="en-US" sz="900" b="1" dirty="0">
                          <a:solidFill>
                            <a:schemeClr val="bg1"/>
                          </a:solidFill>
                          <a:latin typeface="+mn-lt"/>
                          <a:cs typeface="Arial" panose="020B0604020202020204" pitchFamily="34" charset="0"/>
                        </a:rPr>
                        <a:t>Participation in Decision-Making </a:t>
                      </a:r>
                      <a:br>
                        <a:rPr lang="en-US" sz="900" b="1" dirty="0">
                          <a:solidFill>
                            <a:schemeClr val="bg1"/>
                          </a:solidFill>
                          <a:latin typeface="+mn-lt"/>
                          <a:cs typeface="Arial" panose="020B0604020202020204" pitchFamily="34" charset="0"/>
                        </a:rPr>
                      </a:br>
                      <a:r>
                        <a:rPr lang="en-US" sz="900" b="1" dirty="0">
                          <a:solidFill>
                            <a:schemeClr val="bg1"/>
                          </a:solidFill>
                          <a:latin typeface="+mn-lt"/>
                          <a:cs typeface="Arial" panose="020B0604020202020204" pitchFamily="34" charset="0"/>
                        </a:rPr>
                        <a:t>&amp; Strengthening Indigenous</a:t>
                      </a:r>
                      <a:r>
                        <a:rPr lang="en-US" sz="900" b="1" baseline="0" dirty="0">
                          <a:solidFill>
                            <a:schemeClr val="bg1"/>
                          </a:solidFill>
                          <a:latin typeface="+mn-lt"/>
                          <a:cs typeface="Arial" panose="020B0604020202020204" pitchFamily="34" charset="0"/>
                        </a:rPr>
                        <a:t> Institutions</a:t>
                      </a:r>
                      <a:endParaRPr lang="en-US" sz="900" b="1" dirty="0">
                        <a:solidFill>
                          <a:schemeClr val="bg1"/>
                        </a:solidFill>
                        <a:latin typeface="+mn-lt"/>
                        <a:cs typeface="Arial" panose="020B0604020202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E2772"/>
                    </a:solidFill>
                  </a:tcPr>
                </a:tc>
                <a:tc rowSpan="2" hMerge="1">
                  <a:txBody>
                    <a:bodyPr/>
                    <a:lstStyle/>
                    <a:p>
                      <a:endParaRPr lang="en-US"/>
                    </a:p>
                  </a:txBody>
                  <a:tcPr/>
                </a:tc>
                <a:tc rowSpan="2" gridSpan="2">
                  <a:txBody>
                    <a:bodyPr/>
                    <a:lstStyle/>
                    <a:p>
                      <a:pPr algn="l"/>
                      <a:r>
                        <a:rPr lang="en-US" sz="900" b="1" dirty="0">
                          <a:solidFill>
                            <a:schemeClr val="bg1"/>
                          </a:solidFill>
                          <a:latin typeface="+mn-lt"/>
                          <a:cs typeface="Arial" panose="020B0604020202020204" pitchFamily="34" charset="0"/>
                        </a:rPr>
                        <a:t>Economic &amp; Social Rights</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4092"/>
                    </a:solidFill>
                  </a:tcPr>
                </a:tc>
                <a:tc rowSpan="2" hMerge="1">
                  <a:txBody>
                    <a:bodyPr/>
                    <a:lstStyle/>
                    <a:p>
                      <a:endParaRPr lang="en-US"/>
                    </a:p>
                  </a:txBody>
                  <a:tcPr/>
                </a:tc>
                <a:tc rowSpan="2">
                  <a:txBody>
                    <a:bodyPr/>
                    <a:lstStyle/>
                    <a:p>
                      <a:pPr algn="l"/>
                      <a:r>
                        <a:rPr lang="en-US" sz="900" b="1" dirty="0">
                          <a:solidFill>
                            <a:schemeClr val="bg1"/>
                          </a:solidFill>
                          <a:latin typeface="+mn-lt"/>
                          <a:cs typeface="Arial" panose="020B0604020202020204" pitchFamily="34" charset="0"/>
                        </a:rPr>
                        <a:t>Cultural, Spiritual</a:t>
                      </a:r>
                      <a:r>
                        <a:rPr lang="en-US" sz="900" b="1" baseline="0" dirty="0">
                          <a:solidFill>
                            <a:schemeClr val="bg1"/>
                          </a:solidFill>
                          <a:latin typeface="+mn-lt"/>
                          <a:cs typeface="Arial" panose="020B0604020202020204" pitchFamily="34" charset="0"/>
                        </a:rPr>
                        <a:t> &amp; Language </a:t>
                      </a:r>
                      <a:br>
                        <a:rPr lang="en-US" sz="900" b="1" baseline="0" dirty="0">
                          <a:solidFill>
                            <a:schemeClr val="bg1"/>
                          </a:solidFill>
                          <a:latin typeface="+mn-lt"/>
                          <a:cs typeface="Arial" panose="020B0604020202020204" pitchFamily="34" charset="0"/>
                        </a:rPr>
                      </a:br>
                      <a:r>
                        <a:rPr lang="en-US" sz="900" b="1" baseline="0" dirty="0">
                          <a:solidFill>
                            <a:schemeClr val="bg1"/>
                          </a:solidFill>
                          <a:latin typeface="+mn-lt"/>
                          <a:cs typeface="Arial" panose="020B0604020202020204" pitchFamily="34" charset="0"/>
                        </a:rPr>
                        <a:t>Rights</a:t>
                      </a:r>
                      <a:endParaRPr lang="en-US" sz="900" b="1" dirty="0">
                        <a:solidFill>
                          <a:schemeClr val="bg1"/>
                        </a:solidFill>
                        <a:latin typeface="+mn-lt"/>
                        <a:cs typeface="Arial" panose="020B0604020202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235F"/>
                    </a:solidFill>
                  </a:tcPr>
                </a:tc>
                <a:tc rowSpan="2" gridSpan="2">
                  <a:txBody>
                    <a:bodyPr/>
                    <a:lstStyle/>
                    <a:p>
                      <a:pPr algn="l"/>
                      <a:r>
                        <a:rPr lang="en-US" sz="900" b="1" dirty="0">
                          <a:solidFill>
                            <a:schemeClr val="bg1"/>
                          </a:solidFill>
                          <a:latin typeface="+mn-lt"/>
                          <a:cs typeface="Arial" panose="020B0604020202020204" pitchFamily="34" charset="0"/>
                        </a:rPr>
                        <a:t>Education </a:t>
                      </a:r>
                      <a:br>
                        <a:rPr lang="en-US" sz="900" b="1" dirty="0">
                          <a:solidFill>
                            <a:schemeClr val="bg1"/>
                          </a:solidFill>
                          <a:latin typeface="+mn-lt"/>
                          <a:cs typeface="Arial" panose="020B0604020202020204" pitchFamily="34" charset="0"/>
                        </a:rPr>
                      </a:br>
                      <a:r>
                        <a:rPr lang="en-US" sz="900" b="1" dirty="0">
                          <a:solidFill>
                            <a:schemeClr val="bg1"/>
                          </a:solidFill>
                          <a:latin typeface="+mn-lt"/>
                          <a:cs typeface="Arial" panose="020B0604020202020204" pitchFamily="34" charset="0"/>
                        </a:rPr>
                        <a:t>&amp; Media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3D63"/>
                    </a:solidFill>
                  </a:tcPr>
                </a:tc>
                <a:tc rowSpan="2" hMerge="1">
                  <a:txBody>
                    <a:bodyPr/>
                    <a:lstStyle/>
                    <a:p>
                      <a:endParaRPr lang="en-US"/>
                    </a:p>
                  </a:txBody>
                  <a:tcPr/>
                </a:tc>
                <a:tc rowSpan="2">
                  <a:txBody>
                    <a:bodyPr/>
                    <a:lstStyle/>
                    <a:p>
                      <a:pPr algn="l"/>
                      <a:r>
                        <a:rPr lang="en-US" sz="900" b="1" dirty="0">
                          <a:solidFill>
                            <a:schemeClr val="bg1"/>
                          </a:solidFill>
                          <a:latin typeface="+mn-lt"/>
                          <a:cs typeface="Arial" panose="020B0604020202020204" pitchFamily="34" charset="0"/>
                        </a:rPr>
                        <a:t>Implementation &amp; Redress</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266C"/>
                    </a:solidFill>
                  </a:tcPr>
                </a:tc>
                <a:extLst>
                  <a:ext uri="{0D108BD9-81ED-4DB2-BD59-A6C34878D82A}">
                    <a16:rowId xmlns:a16="http://schemas.microsoft.com/office/drawing/2014/main" val="4244097346"/>
                  </a:ext>
                </a:extLst>
              </a:tr>
              <a:tr h="736379">
                <a:tc v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3A3BB"/>
                    </a:solidFill>
                  </a:tcPr>
                </a:tc>
                <a:tc gridSpan="2">
                  <a:txBody>
                    <a:bodyPr/>
                    <a:lstStyle/>
                    <a:p>
                      <a:pPr algn="l"/>
                      <a:r>
                        <a:rPr lang="en-US" sz="1100" b="1" dirty="0">
                          <a:solidFill>
                            <a:schemeClr val="bg1"/>
                          </a:solidFill>
                          <a:latin typeface="+mn-lt"/>
                          <a:cs typeface="Arial" panose="020B0604020202020204" pitchFamily="34" charset="0"/>
                        </a:rPr>
                        <a:t>Environment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8B91"/>
                    </a:solidFill>
                  </a:tcPr>
                </a:tc>
                <a:tc hMerge="1">
                  <a:txBody>
                    <a:bodyPr/>
                    <a:lstStyle/>
                    <a:p>
                      <a:endParaRPr lang="en-US"/>
                    </a:p>
                  </a:txBody>
                  <a:tcPr/>
                </a:tc>
                <a:tc v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965C"/>
                    </a:solidFill>
                  </a:tcPr>
                </a:tc>
                <a:tc gridSpan="2" v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E2772"/>
                    </a:solidFill>
                  </a:tcPr>
                </a:tc>
                <a:tc hMerge="1" vMerge="1">
                  <a:txBody>
                    <a:bodyPr/>
                    <a:lstStyle/>
                    <a:p>
                      <a:endParaRPr lang="en-US"/>
                    </a:p>
                  </a:txBody>
                  <a:tcPr/>
                </a:tc>
                <a:tc gridSpan="2" v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4092"/>
                    </a:solidFill>
                  </a:tcPr>
                </a:tc>
                <a:tc hMerge="1" vMerge="1">
                  <a:txBody>
                    <a:bodyPr/>
                    <a:lstStyle/>
                    <a:p>
                      <a:endParaRPr lang="en-US"/>
                    </a:p>
                  </a:txBody>
                  <a:tcPr/>
                </a:tc>
                <a:tc v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235F"/>
                    </a:solidFill>
                  </a:tcPr>
                </a:tc>
                <a:tc gridSpan="2" v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3D63"/>
                    </a:solidFill>
                  </a:tcPr>
                </a:tc>
                <a:tc hMerge="1" vMerge="1">
                  <a:txBody>
                    <a:bodyPr/>
                    <a:lstStyle/>
                    <a:p>
                      <a:endParaRPr lang="en-US"/>
                    </a:p>
                  </a:txBody>
                  <a:tcPr/>
                </a:tc>
                <a:tc v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266C"/>
                    </a:solidFill>
                  </a:tcPr>
                </a:tc>
                <a:extLst>
                  <a:ext uri="{0D108BD9-81ED-4DB2-BD59-A6C34878D82A}">
                    <a16:rowId xmlns:a16="http://schemas.microsoft.com/office/drawing/2014/main" val="1714336280"/>
                  </a:ext>
                </a:extLst>
              </a:tr>
            </a:tbl>
          </a:graphicData>
        </a:graphic>
      </p:graphicFrame>
      <p:sp>
        <p:nvSpPr>
          <p:cNvPr id="5" name="Round Single Corner Rectangle 4">
            <a:extLst>
              <a:ext uri="{FF2B5EF4-FFF2-40B4-BE49-F238E27FC236}">
                <a16:creationId xmlns:a16="http://schemas.microsoft.com/office/drawing/2014/main" id="{C391E2A4-4B50-E8AE-4DAC-57DEB4447D00}"/>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727351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 Declaration Act</a:t>
            </a:r>
          </a:p>
        </p:txBody>
      </p:sp>
      <p:sp>
        <p:nvSpPr>
          <p:cNvPr id="3" name="Content Placeholder 2"/>
          <p:cNvSpPr>
            <a:spLocks noGrp="1"/>
          </p:cNvSpPr>
          <p:nvPr>
            <p:ph idx="1"/>
          </p:nvPr>
        </p:nvSpPr>
        <p:spPr>
          <a:xfrm>
            <a:off x="627763" y="2045164"/>
            <a:ext cx="7886700" cy="3263504"/>
          </a:xfrm>
        </p:spPr>
        <p:txBody>
          <a:bodyPr/>
          <a:lstStyle/>
          <a:p>
            <a:r>
              <a:rPr lang="en-US" sz="1800" dirty="0"/>
              <a:t>Received Royal Assent on June 21, 2021</a:t>
            </a:r>
          </a:p>
          <a:p>
            <a:pPr marL="0" indent="0">
              <a:buNone/>
            </a:pPr>
            <a:endParaRPr lang="en-US" dirty="0"/>
          </a:p>
        </p:txBody>
      </p:sp>
      <p:sp>
        <p:nvSpPr>
          <p:cNvPr id="4" name="Slide Number Placeholder 3"/>
          <p:cNvSpPr>
            <a:spLocks noGrp="1"/>
          </p:cNvSpPr>
          <p:nvPr>
            <p:ph type="sldNum" sz="quarter" idx="12"/>
          </p:nvPr>
        </p:nvSpPr>
        <p:spPr/>
        <p:txBody>
          <a:bodyPr/>
          <a:lstStyle/>
          <a:p>
            <a:fld id="{F2A33557-1638-4298-8A80-130CD0967578}" type="slidenum">
              <a:rPr lang="en-CA" smtClean="0"/>
              <a:pPr/>
              <a:t>57</a:t>
            </a:fld>
            <a:endParaRPr lang="en-CA" dirty="0"/>
          </a:p>
        </p:txBody>
      </p:sp>
      <p:sp>
        <p:nvSpPr>
          <p:cNvPr id="5" name="Rectangle 4">
            <a:extLst>
              <a:ext uri="{FF2B5EF4-FFF2-40B4-BE49-F238E27FC236}">
                <a16:creationId xmlns:a16="http://schemas.microsoft.com/office/drawing/2014/main" id="{BB0D60F3-B93F-498F-953A-16FD151CBB4B}"/>
              </a:ext>
            </a:extLst>
          </p:cNvPr>
          <p:cNvSpPr/>
          <p:nvPr>
            <p:custDataLst>
              <p:tags r:id="rId1"/>
            </p:custDataLst>
          </p:nvPr>
        </p:nvSpPr>
        <p:spPr>
          <a:xfrm>
            <a:off x="6101380" y="2541696"/>
            <a:ext cx="2738885" cy="205616"/>
          </a:xfrm>
          <a:prstGeom prst="rect">
            <a:avLst/>
          </a:prstGeom>
          <a:solidFill>
            <a:srgbClr val="68154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50" b="1" dirty="0">
                <a:latin typeface="Montserrat"/>
                <a:cs typeface="Arial" panose="020B0604020202020204" pitchFamily="34" charset="0"/>
              </a:rPr>
              <a:t>Section 7 - </a:t>
            </a:r>
            <a:r>
              <a:rPr lang="fr-CA" sz="1050" b="1" dirty="0" err="1">
                <a:latin typeface="Montserrat"/>
                <a:cs typeface="Arial" panose="020B0604020202020204" pitchFamily="34" charset="0"/>
              </a:rPr>
              <a:t>Annual</a:t>
            </a:r>
            <a:r>
              <a:rPr lang="fr-CA" sz="1050" b="1" dirty="0">
                <a:latin typeface="Montserrat"/>
                <a:cs typeface="Arial" panose="020B0604020202020204" pitchFamily="34" charset="0"/>
              </a:rPr>
              <a:t> Report</a:t>
            </a:r>
            <a:endParaRPr lang="en-CA" sz="1050" b="1" dirty="0">
              <a:latin typeface="Montserrat"/>
              <a:cs typeface="Arial" panose="020B0604020202020204" pitchFamily="34" charset="0"/>
            </a:endParaRPr>
          </a:p>
        </p:txBody>
      </p:sp>
      <p:sp>
        <p:nvSpPr>
          <p:cNvPr id="6" name="Rectangle 5">
            <a:extLst>
              <a:ext uri="{FF2B5EF4-FFF2-40B4-BE49-F238E27FC236}">
                <a16:creationId xmlns:a16="http://schemas.microsoft.com/office/drawing/2014/main" id="{5850CAA4-BAE2-4A51-9634-D1C8F1D6985B}"/>
              </a:ext>
            </a:extLst>
          </p:cNvPr>
          <p:cNvSpPr/>
          <p:nvPr>
            <p:custDataLst>
              <p:tags r:id="rId2"/>
            </p:custDataLst>
          </p:nvPr>
        </p:nvSpPr>
        <p:spPr>
          <a:xfrm>
            <a:off x="3125543" y="2549455"/>
            <a:ext cx="2891139" cy="205616"/>
          </a:xfrm>
          <a:prstGeom prst="rect">
            <a:avLst/>
          </a:prstGeom>
          <a:solidFill>
            <a:srgbClr val="00557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50" b="1" dirty="0">
                <a:latin typeface="Montserrat"/>
                <a:cs typeface="Arial" panose="020B0604020202020204" pitchFamily="34" charset="0"/>
              </a:rPr>
              <a:t>Section 6 - Action Plan</a:t>
            </a:r>
            <a:endParaRPr lang="en-CA" sz="1050" b="1" dirty="0">
              <a:latin typeface="Montserrat"/>
              <a:cs typeface="Arial" panose="020B0604020202020204" pitchFamily="34" charset="0"/>
            </a:endParaRPr>
          </a:p>
        </p:txBody>
      </p:sp>
      <p:sp>
        <p:nvSpPr>
          <p:cNvPr id="7" name="Rectangle 6">
            <a:extLst>
              <a:ext uri="{FF2B5EF4-FFF2-40B4-BE49-F238E27FC236}">
                <a16:creationId xmlns:a16="http://schemas.microsoft.com/office/drawing/2014/main" id="{FD92C286-A049-4447-BA52-01FDA8E4C531}"/>
              </a:ext>
            </a:extLst>
          </p:cNvPr>
          <p:cNvSpPr/>
          <p:nvPr>
            <p:custDataLst>
              <p:tags r:id="rId3"/>
            </p:custDataLst>
          </p:nvPr>
        </p:nvSpPr>
        <p:spPr>
          <a:xfrm>
            <a:off x="301960" y="2549455"/>
            <a:ext cx="2738885" cy="205616"/>
          </a:xfrm>
          <a:prstGeom prst="rect">
            <a:avLst/>
          </a:prstGeom>
          <a:solidFill>
            <a:srgbClr val="006F5E"/>
          </a:solidFill>
          <a:ln>
            <a:solidFill>
              <a:srgbClr val="144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50" b="1" dirty="0">
                <a:latin typeface="Montserrat"/>
                <a:cs typeface="Arial" panose="020B0604020202020204" pitchFamily="34" charset="0"/>
              </a:rPr>
              <a:t>Section 5 - </a:t>
            </a:r>
            <a:r>
              <a:rPr lang="fr-CA" sz="1050" b="1" dirty="0" err="1">
                <a:latin typeface="Montserrat"/>
                <a:cs typeface="Arial" panose="020B0604020202020204" pitchFamily="34" charset="0"/>
              </a:rPr>
              <a:t>Consistency</a:t>
            </a:r>
            <a:r>
              <a:rPr lang="fr-CA" sz="1050" b="1" dirty="0">
                <a:latin typeface="Montserrat"/>
                <a:cs typeface="Arial" panose="020B0604020202020204" pitchFamily="34" charset="0"/>
              </a:rPr>
              <a:t> of </a:t>
            </a:r>
            <a:r>
              <a:rPr lang="fr-CA" sz="1050" b="1" dirty="0" err="1">
                <a:latin typeface="Montserrat"/>
                <a:cs typeface="Arial" panose="020B0604020202020204" pitchFamily="34" charset="0"/>
              </a:rPr>
              <a:t>Laws</a:t>
            </a:r>
            <a:endParaRPr lang="en-CA" sz="1050" b="1" dirty="0">
              <a:latin typeface="Montserrat"/>
              <a:cs typeface="Arial" panose="020B0604020202020204" pitchFamily="34" charset="0"/>
            </a:endParaRPr>
          </a:p>
        </p:txBody>
      </p:sp>
      <p:sp>
        <p:nvSpPr>
          <p:cNvPr id="8" name="Rectangle 7">
            <a:extLst>
              <a:ext uri="{FF2B5EF4-FFF2-40B4-BE49-F238E27FC236}">
                <a16:creationId xmlns:a16="http://schemas.microsoft.com/office/drawing/2014/main" id="{D81B6385-B38C-4C04-BE9B-378ED0657D05}"/>
              </a:ext>
            </a:extLst>
          </p:cNvPr>
          <p:cNvSpPr/>
          <p:nvPr>
            <p:custDataLst>
              <p:tags r:id="rId4"/>
            </p:custDataLst>
          </p:nvPr>
        </p:nvSpPr>
        <p:spPr>
          <a:xfrm>
            <a:off x="301960" y="2850862"/>
            <a:ext cx="2738885" cy="2589356"/>
          </a:xfrm>
          <a:prstGeom prst="rect">
            <a:avLst/>
          </a:prstGeom>
          <a:noFill/>
          <a:ln w="38100">
            <a:solidFill>
              <a:srgbClr val="006F5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a:spcAft>
                <a:spcPts val="450"/>
              </a:spcAft>
              <a:buFont typeface="Arial" panose="020B0604020202020204" pitchFamily="34" charset="0"/>
              <a:buChar char="•"/>
            </a:pPr>
            <a:r>
              <a:rPr lang="en-US" sz="1050" dirty="0">
                <a:solidFill>
                  <a:schemeClr val="tx1"/>
                </a:solidFill>
                <a:latin typeface="Montserrat"/>
                <a:cs typeface="Arial" panose="020B0604020202020204" pitchFamily="34" charset="0"/>
              </a:rPr>
              <a:t>Take measures to ensure </a:t>
            </a:r>
            <a:r>
              <a:rPr lang="en-US" sz="1050" b="1" dirty="0">
                <a:solidFill>
                  <a:schemeClr val="tx1"/>
                </a:solidFill>
                <a:latin typeface="Montserrat"/>
                <a:cs typeface="Arial" panose="020B0604020202020204" pitchFamily="34" charset="0"/>
              </a:rPr>
              <a:t>federal laws are consistent</a:t>
            </a:r>
            <a:r>
              <a:rPr lang="en-US" sz="1050" dirty="0">
                <a:solidFill>
                  <a:schemeClr val="tx1"/>
                </a:solidFill>
                <a:latin typeface="Montserrat"/>
                <a:cs typeface="Arial" panose="020B0604020202020204" pitchFamily="34" charset="0"/>
              </a:rPr>
              <a:t> </a:t>
            </a:r>
            <a:r>
              <a:rPr lang="en-US" sz="1050" b="1" dirty="0">
                <a:solidFill>
                  <a:schemeClr val="tx1"/>
                </a:solidFill>
                <a:latin typeface="Montserrat"/>
                <a:cs typeface="Arial" panose="020B0604020202020204" pitchFamily="34" charset="0"/>
              </a:rPr>
              <a:t>with the Declaration</a:t>
            </a:r>
            <a:r>
              <a:rPr lang="en-US" sz="1050" dirty="0">
                <a:solidFill>
                  <a:schemeClr val="tx1"/>
                </a:solidFill>
                <a:latin typeface="Montserrat"/>
                <a:cs typeface="Arial" panose="020B0604020202020204" pitchFamily="34" charset="0"/>
              </a:rPr>
              <a:t> </a:t>
            </a:r>
          </a:p>
          <a:p>
            <a:pPr marL="214313" indent="-214313">
              <a:spcAft>
                <a:spcPts val="450"/>
              </a:spcAft>
              <a:buFont typeface="Arial" panose="020B0604020202020204" pitchFamily="34" charset="0"/>
              <a:buChar char="•"/>
            </a:pPr>
            <a:r>
              <a:rPr lang="en-US" sz="1050" b="1" dirty="0">
                <a:solidFill>
                  <a:schemeClr val="tx1"/>
                </a:solidFill>
                <a:latin typeface="Montserrat"/>
                <a:cs typeface="Arial" panose="020B0604020202020204" pitchFamily="34" charset="0"/>
              </a:rPr>
              <a:t>Already in force </a:t>
            </a:r>
            <a:r>
              <a:rPr lang="en-US" sz="1050" dirty="0">
                <a:solidFill>
                  <a:schemeClr val="tx1"/>
                </a:solidFill>
                <a:latin typeface="Montserrat"/>
                <a:cs typeface="Arial" panose="020B0604020202020204" pitchFamily="34" charset="0"/>
              </a:rPr>
              <a:t>and applies to </a:t>
            </a:r>
            <a:r>
              <a:rPr lang="en-US" sz="1050" b="1" dirty="0">
                <a:solidFill>
                  <a:schemeClr val="tx1"/>
                </a:solidFill>
                <a:latin typeface="Montserrat"/>
                <a:cs typeface="Arial" panose="020B0604020202020204" pitchFamily="34" charset="0"/>
              </a:rPr>
              <a:t>all federal departments</a:t>
            </a:r>
            <a:endParaRPr lang="en-US" sz="1050" dirty="0">
              <a:solidFill>
                <a:schemeClr val="tx1"/>
              </a:solidFill>
              <a:latin typeface="Montserrat"/>
              <a:cs typeface="Arial" panose="020B0604020202020204" pitchFamily="34" charset="0"/>
            </a:endParaRPr>
          </a:p>
          <a:p>
            <a:pPr marL="214313" indent="-214313">
              <a:spcAft>
                <a:spcPts val="450"/>
              </a:spcAft>
              <a:buFont typeface="Arial" panose="020B0604020202020204" pitchFamily="34" charset="0"/>
              <a:buChar char="•"/>
            </a:pPr>
            <a:r>
              <a:rPr lang="en-US" sz="1050" b="1" dirty="0">
                <a:solidFill>
                  <a:schemeClr val="tx1"/>
                </a:solidFill>
                <a:latin typeface="Montserrat"/>
                <a:cs typeface="Arial" panose="020B0604020202020204" pitchFamily="34" charset="0"/>
              </a:rPr>
              <a:t>Advice, tools and training </a:t>
            </a:r>
            <a:r>
              <a:rPr lang="en-US" sz="1050" dirty="0">
                <a:solidFill>
                  <a:schemeClr val="tx1"/>
                </a:solidFill>
                <a:latin typeface="Montserrat"/>
                <a:cs typeface="Arial" panose="020B0604020202020204" pitchFamily="34" charset="0"/>
              </a:rPr>
              <a:t>have been provided across federal departments </a:t>
            </a:r>
          </a:p>
          <a:p>
            <a:pPr marL="214313" indent="-214313">
              <a:buFont typeface="Arial" panose="020B0604020202020204" pitchFamily="34" charset="0"/>
              <a:buChar char="•"/>
            </a:pPr>
            <a:r>
              <a:rPr lang="en-US" sz="1050" dirty="0">
                <a:solidFill>
                  <a:schemeClr val="tx1"/>
                </a:solidFill>
                <a:latin typeface="Montserrat"/>
                <a:cs typeface="Arial" panose="020B0604020202020204" pitchFamily="34" charset="0"/>
              </a:rPr>
              <a:t>Work on the </a:t>
            </a:r>
            <a:r>
              <a:rPr lang="en-US" sz="1050" b="1" dirty="0">
                <a:solidFill>
                  <a:schemeClr val="tx1"/>
                </a:solidFill>
                <a:latin typeface="Montserrat"/>
                <a:cs typeface="Arial" panose="020B0604020202020204" pitchFamily="34" charset="0"/>
              </a:rPr>
              <a:t>Non-Derogation Clause legislative initiative </a:t>
            </a:r>
            <a:r>
              <a:rPr lang="en-US" sz="1050" dirty="0">
                <a:solidFill>
                  <a:schemeClr val="tx1"/>
                </a:solidFill>
                <a:latin typeface="Montserrat"/>
                <a:cs typeface="Arial" panose="020B0604020202020204" pitchFamily="34" charset="0"/>
              </a:rPr>
              <a:t>is underway as a possible “early deliverable” (Bill S-13 now before Parliament)</a:t>
            </a:r>
          </a:p>
          <a:p>
            <a:endParaRPr lang="en-US" sz="1050" dirty="0">
              <a:solidFill>
                <a:schemeClr val="tx1"/>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050"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68E5FCD-999A-44D7-9C2C-0D9B8E68A877}"/>
              </a:ext>
            </a:extLst>
          </p:cNvPr>
          <p:cNvSpPr/>
          <p:nvPr>
            <p:custDataLst>
              <p:tags r:id="rId5"/>
            </p:custDataLst>
          </p:nvPr>
        </p:nvSpPr>
        <p:spPr>
          <a:xfrm>
            <a:off x="6101380" y="2857464"/>
            <a:ext cx="2738885" cy="2582754"/>
          </a:xfrm>
          <a:prstGeom prst="rect">
            <a:avLst/>
          </a:prstGeom>
          <a:noFill/>
          <a:ln w="38100">
            <a:solidFill>
              <a:srgbClr val="68154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a:spcAft>
                <a:spcPts val="450"/>
              </a:spcAft>
              <a:buFont typeface="Arial" panose="020B0604020202020204" pitchFamily="34" charset="0"/>
              <a:buChar char="•"/>
            </a:pPr>
            <a:r>
              <a:rPr lang="en-US" sz="1050" dirty="0">
                <a:solidFill>
                  <a:schemeClr val="tx1"/>
                </a:solidFill>
                <a:latin typeface="Montserrat"/>
                <a:cs typeface="Arial" panose="020B0604020202020204" pitchFamily="34" charset="0"/>
              </a:rPr>
              <a:t>Prepare </a:t>
            </a:r>
            <a:r>
              <a:rPr lang="en-US" sz="1050" b="1" dirty="0">
                <a:solidFill>
                  <a:schemeClr val="tx1"/>
                </a:solidFill>
                <a:latin typeface="Montserrat"/>
                <a:cs typeface="Arial" panose="020B0604020202020204" pitchFamily="34" charset="0"/>
              </a:rPr>
              <a:t>annual reports </a:t>
            </a:r>
            <a:r>
              <a:rPr lang="en-US" sz="1050" dirty="0">
                <a:solidFill>
                  <a:schemeClr val="tx1"/>
                </a:solidFill>
                <a:latin typeface="Montserrat"/>
                <a:cs typeface="Arial" panose="020B0604020202020204" pitchFamily="34" charset="0"/>
              </a:rPr>
              <a:t>on progress</a:t>
            </a:r>
          </a:p>
          <a:p>
            <a:pPr marL="214313" indent="-214313">
              <a:spcAft>
                <a:spcPts val="450"/>
              </a:spcAft>
              <a:buFont typeface="Arial" panose="020B0604020202020204" pitchFamily="34" charset="0"/>
              <a:buChar char="•"/>
            </a:pPr>
            <a:r>
              <a:rPr lang="en-US" sz="1050" dirty="0">
                <a:solidFill>
                  <a:schemeClr val="tx1"/>
                </a:solidFill>
                <a:latin typeface="Montserrat"/>
                <a:cs typeface="Arial" panose="020B0604020202020204" pitchFamily="34" charset="0"/>
              </a:rPr>
              <a:t>First Annual Progress Report was tabled in Parliament in </a:t>
            </a:r>
            <a:r>
              <a:rPr lang="en-US" sz="1050" b="1" dirty="0">
                <a:solidFill>
                  <a:schemeClr val="tx1"/>
                </a:solidFill>
                <a:latin typeface="Montserrat"/>
                <a:cs typeface="Arial" panose="020B0604020202020204" pitchFamily="34" charset="0"/>
              </a:rPr>
              <a:t>June 2022 </a:t>
            </a:r>
          </a:p>
          <a:p>
            <a:pPr marL="214313" indent="-214313">
              <a:spcAft>
                <a:spcPts val="450"/>
              </a:spcAft>
              <a:buFont typeface="Arial" panose="020B0604020202020204" pitchFamily="34" charset="0"/>
              <a:buChar char="•"/>
            </a:pPr>
            <a:r>
              <a:rPr lang="en-US" sz="1050" dirty="0">
                <a:solidFill>
                  <a:schemeClr val="tx1"/>
                </a:solidFill>
                <a:latin typeface="Montserrat"/>
                <a:cs typeface="Arial" panose="020B0604020202020204" pitchFamily="34" charset="0"/>
              </a:rPr>
              <a:t>Second Annual Progress Report was tabled in Parliament in </a:t>
            </a:r>
            <a:r>
              <a:rPr lang="en-US" sz="1050" b="1" dirty="0">
                <a:solidFill>
                  <a:schemeClr val="tx1"/>
                </a:solidFill>
                <a:latin typeface="Montserrat"/>
                <a:cs typeface="Arial" panose="020B0604020202020204" pitchFamily="34" charset="0"/>
              </a:rPr>
              <a:t>July 2023</a:t>
            </a:r>
            <a:r>
              <a:rPr lang="en-US" sz="1050" dirty="0">
                <a:solidFill>
                  <a:schemeClr val="tx1"/>
                </a:solidFill>
                <a:latin typeface="Montserrat"/>
                <a:cs typeface="Arial" panose="020B0604020202020204" pitchFamily="34" charset="0"/>
              </a:rPr>
              <a:t>. </a:t>
            </a:r>
          </a:p>
          <a:p>
            <a:pPr marL="214313" indent="-214313">
              <a:buFont typeface="Arial" panose="020B0604020202020204" pitchFamily="34" charset="0"/>
              <a:buChar char="•"/>
            </a:pPr>
            <a:r>
              <a:rPr lang="en-US" sz="1050" dirty="0">
                <a:solidFill>
                  <a:schemeClr val="tx1"/>
                </a:solidFill>
                <a:latin typeface="Montserrat"/>
                <a:cs typeface="Arial" panose="020B0604020202020204" pitchFamily="34" charset="0"/>
              </a:rPr>
              <a:t>Future reports will become more substantive in nature, reflecting the more advanced work on the Action Plan and on measures to ensure consistency of laws</a:t>
            </a:r>
          </a:p>
          <a:p>
            <a:r>
              <a:rPr lang="en-US" sz="1050" dirty="0">
                <a:solidFill>
                  <a:schemeClr val="tx1"/>
                </a:solidFill>
                <a:latin typeface="Arial" panose="020B0604020202020204" pitchFamily="34" charset="0"/>
                <a:cs typeface="Arial" panose="020B0604020202020204" pitchFamily="34" charset="0"/>
              </a:rPr>
              <a:t> </a:t>
            </a:r>
            <a:endParaRPr lang="en-CA" sz="1050"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9FECDF9-A6F0-454E-AB10-217C135E92E1}"/>
              </a:ext>
            </a:extLst>
          </p:cNvPr>
          <p:cNvSpPr/>
          <p:nvPr>
            <p:custDataLst>
              <p:tags r:id="rId6"/>
            </p:custDataLst>
          </p:nvPr>
        </p:nvSpPr>
        <p:spPr>
          <a:xfrm>
            <a:off x="3125543" y="2857464"/>
            <a:ext cx="2891139" cy="2582755"/>
          </a:xfrm>
          <a:prstGeom prst="rect">
            <a:avLst/>
          </a:prstGeom>
          <a:noFill/>
          <a:ln w="38100">
            <a:solidFill>
              <a:srgbClr val="00557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a:spcAft>
                <a:spcPts val="450"/>
              </a:spcAft>
              <a:buFont typeface="Arial" panose="020B0604020202020204" pitchFamily="34" charset="0"/>
              <a:buChar char="•"/>
            </a:pPr>
            <a:r>
              <a:rPr lang="en-US" sz="1050" dirty="0">
                <a:solidFill>
                  <a:schemeClr val="tx1"/>
                </a:solidFill>
                <a:latin typeface="Montserrat"/>
                <a:cs typeface="Arial" panose="020B0604020202020204" pitchFamily="34" charset="0"/>
              </a:rPr>
              <a:t>Develop an </a:t>
            </a:r>
            <a:r>
              <a:rPr lang="en-US" sz="1050" b="1" dirty="0">
                <a:solidFill>
                  <a:schemeClr val="tx1"/>
                </a:solidFill>
                <a:latin typeface="Montserrat"/>
                <a:cs typeface="Arial" panose="020B0604020202020204" pitchFamily="34" charset="0"/>
              </a:rPr>
              <a:t>action plan </a:t>
            </a:r>
            <a:r>
              <a:rPr lang="en-US" sz="1050" dirty="0">
                <a:solidFill>
                  <a:schemeClr val="tx1"/>
                </a:solidFill>
                <a:latin typeface="Montserrat"/>
                <a:cs typeface="Arial" panose="020B0604020202020204" pitchFamily="34" charset="0"/>
              </a:rPr>
              <a:t>by </a:t>
            </a:r>
            <a:r>
              <a:rPr lang="en-US" sz="1050" b="1" dirty="0">
                <a:solidFill>
                  <a:schemeClr val="tx1"/>
                </a:solidFill>
                <a:latin typeface="Montserrat"/>
                <a:cs typeface="Arial" panose="020B0604020202020204" pitchFamily="34" charset="0"/>
              </a:rPr>
              <a:t>June 21, 2023, </a:t>
            </a:r>
            <a:r>
              <a:rPr lang="en-US" sz="1050" dirty="0">
                <a:solidFill>
                  <a:schemeClr val="tx1"/>
                </a:solidFill>
                <a:latin typeface="Montserrat"/>
                <a:cs typeface="Arial" panose="020B0604020202020204" pitchFamily="34" charset="0"/>
              </a:rPr>
              <a:t>to achieve the objectives of the Declaration</a:t>
            </a:r>
          </a:p>
          <a:p>
            <a:pPr marL="214313" indent="-214313">
              <a:buFont typeface="Arial" panose="020B0604020202020204" pitchFamily="34" charset="0"/>
              <a:buChar char="•"/>
            </a:pPr>
            <a:r>
              <a:rPr lang="en-US" sz="1050" dirty="0">
                <a:solidFill>
                  <a:schemeClr val="tx1"/>
                </a:solidFill>
                <a:latin typeface="Montserrat"/>
                <a:cs typeface="Arial" panose="020B0604020202020204" pitchFamily="34" charset="0"/>
              </a:rPr>
              <a:t>Must include measures to: </a:t>
            </a:r>
          </a:p>
          <a:p>
            <a:pPr marL="335756" lvl="1" indent="-132160">
              <a:spcBef>
                <a:spcPts val="450"/>
              </a:spcBef>
              <a:buFont typeface="Arial" panose="020B0604020202020204" pitchFamily="34" charset="0"/>
              <a:buChar char="•"/>
            </a:pPr>
            <a:r>
              <a:rPr lang="en-US" sz="1050" dirty="0">
                <a:solidFill>
                  <a:schemeClr val="tx1"/>
                </a:solidFill>
                <a:latin typeface="Montserrat"/>
                <a:cs typeface="Arial" panose="020B0604020202020204" pitchFamily="34" charset="0"/>
              </a:rPr>
              <a:t>address </a:t>
            </a:r>
            <a:r>
              <a:rPr lang="en-US" sz="1050" b="1" dirty="0">
                <a:solidFill>
                  <a:schemeClr val="tx1"/>
                </a:solidFill>
                <a:latin typeface="Montserrat"/>
                <a:cs typeface="Arial" panose="020B0604020202020204" pitchFamily="34" charset="0"/>
              </a:rPr>
              <a:t>violence and discrimination</a:t>
            </a:r>
            <a:r>
              <a:rPr lang="en-US" sz="1050" dirty="0">
                <a:solidFill>
                  <a:schemeClr val="tx1"/>
                </a:solidFill>
                <a:latin typeface="Montserrat"/>
                <a:cs typeface="Arial" panose="020B0604020202020204" pitchFamily="34" charset="0"/>
              </a:rPr>
              <a:t> </a:t>
            </a:r>
          </a:p>
          <a:p>
            <a:pPr marL="335756" lvl="1" indent="-132160">
              <a:spcBef>
                <a:spcPts val="450"/>
              </a:spcBef>
              <a:buFont typeface="Arial" panose="020B0604020202020204" pitchFamily="34" charset="0"/>
              <a:buChar char="•"/>
            </a:pPr>
            <a:r>
              <a:rPr lang="en-US" sz="1050" dirty="0">
                <a:solidFill>
                  <a:schemeClr val="tx1"/>
                </a:solidFill>
                <a:latin typeface="Montserrat"/>
                <a:cs typeface="Arial" panose="020B0604020202020204" pitchFamily="34" charset="0"/>
              </a:rPr>
              <a:t>promote understanding through </a:t>
            </a:r>
            <a:r>
              <a:rPr lang="en-US" sz="1050" b="1" dirty="0">
                <a:solidFill>
                  <a:schemeClr val="tx1"/>
                </a:solidFill>
                <a:latin typeface="Montserrat"/>
                <a:cs typeface="Arial" panose="020B0604020202020204" pitchFamily="34" charset="0"/>
              </a:rPr>
              <a:t>human rights education</a:t>
            </a:r>
            <a:r>
              <a:rPr lang="en-US" sz="1050" dirty="0">
                <a:solidFill>
                  <a:schemeClr val="tx1"/>
                </a:solidFill>
                <a:latin typeface="Montserrat"/>
                <a:cs typeface="Arial" panose="020B0604020202020204" pitchFamily="34" charset="0"/>
              </a:rPr>
              <a:t> </a:t>
            </a:r>
          </a:p>
          <a:p>
            <a:pPr marL="335756" lvl="1" indent="-132160">
              <a:spcBef>
                <a:spcPts val="450"/>
              </a:spcBef>
              <a:buFont typeface="Arial" panose="020B0604020202020204" pitchFamily="34" charset="0"/>
              <a:buChar char="•"/>
            </a:pPr>
            <a:r>
              <a:rPr lang="en-US" sz="1050" dirty="0">
                <a:solidFill>
                  <a:schemeClr val="tx1"/>
                </a:solidFill>
                <a:latin typeface="Montserrat"/>
                <a:cs typeface="Arial" panose="020B0604020202020204" pitchFamily="34" charset="0"/>
              </a:rPr>
              <a:t>ensure </a:t>
            </a:r>
            <a:r>
              <a:rPr lang="en-US" sz="1050" b="1" dirty="0">
                <a:solidFill>
                  <a:schemeClr val="tx1"/>
                </a:solidFill>
                <a:latin typeface="Montserrat"/>
                <a:cs typeface="Arial" panose="020B0604020202020204" pitchFamily="34" charset="0"/>
              </a:rPr>
              <a:t>accountability</a:t>
            </a:r>
            <a:r>
              <a:rPr lang="en-US" sz="1050" dirty="0">
                <a:solidFill>
                  <a:schemeClr val="tx1"/>
                </a:solidFill>
                <a:latin typeface="Montserrat"/>
                <a:cs typeface="Arial" panose="020B0604020202020204" pitchFamily="34" charset="0"/>
              </a:rPr>
              <a:t> with respect to implementation of the Declaration</a:t>
            </a:r>
          </a:p>
          <a:p>
            <a:pPr marL="335756" lvl="1" indent="-132160">
              <a:spcBef>
                <a:spcPts val="450"/>
              </a:spcBef>
              <a:buFont typeface="Arial" panose="020B0604020202020204" pitchFamily="34" charset="0"/>
              <a:buChar char="•"/>
            </a:pPr>
            <a:r>
              <a:rPr lang="en-US" sz="1050" b="1" dirty="0">
                <a:solidFill>
                  <a:schemeClr val="tx1"/>
                </a:solidFill>
                <a:latin typeface="Montserrat"/>
                <a:cs typeface="Arial" panose="020B0604020202020204" pitchFamily="34" charset="0"/>
              </a:rPr>
              <a:t>monitor</a:t>
            </a:r>
            <a:r>
              <a:rPr lang="en-US" sz="1050" dirty="0">
                <a:solidFill>
                  <a:schemeClr val="tx1"/>
                </a:solidFill>
                <a:latin typeface="Montserrat"/>
                <a:cs typeface="Arial" panose="020B0604020202020204" pitchFamily="34" charset="0"/>
              </a:rPr>
              <a:t> the implementation of the plan and for </a:t>
            </a:r>
            <a:r>
              <a:rPr lang="en-US" sz="1050" b="1" dirty="0">
                <a:solidFill>
                  <a:schemeClr val="tx1"/>
                </a:solidFill>
                <a:latin typeface="Montserrat"/>
                <a:cs typeface="Arial" panose="020B0604020202020204" pitchFamily="34" charset="0"/>
              </a:rPr>
              <a:t>reviewing and amending </a:t>
            </a:r>
            <a:r>
              <a:rPr lang="en-US" sz="1050" dirty="0">
                <a:solidFill>
                  <a:schemeClr val="tx1"/>
                </a:solidFill>
                <a:latin typeface="Montserrat"/>
                <a:cs typeface="Arial" panose="020B0604020202020204" pitchFamily="34" charset="0"/>
              </a:rPr>
              <a:t>it</a:t>
            </a:r>
          </a:p>
          <a:p>
            <a:pPr marL="214313" indent="-214313">
              <a:buFont typeface="Arial" panose="020B0604020202020204" pitchFamily="34" charset="0"/>
              <a:buChar char="•"/>
            </a:pPr>
            <a:endParaRPr lang="en-US" sz="105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E02A33B-A32B-4F5B-8C9B-90726E11AE8D}"/>
              </a:ext>
            </a:extLst>
          </p:cNvPr>
          <p:cNvSpPr/>
          <p:nvPr>
            <p:custDataLst>
              <p:tags r:id="rId7"/>
            </p:custDataLst>
          </p:nvPr>
        </p:nvSpPr>
        <p:spPr>
          <a:xfrm>
            <a:off x="301961" y="5528454"/>
            <a:ext cx="8548549" cy="218171"/>
          </a:xfrm>
          <a:prstGeom prst="rect">
            <a:avLst/>
          </a:prstGeom>
          <a:solidFill>
            <a:srgbClr val="EBE5E1"/>
          </a:solidFill>
          <a:ln>
            <a:solidFill>
              <a:srgbClr val="8A8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r>
              <a:rPr lang="en-US" sz="1050" b="1" dirty="0">
                <a:solidFill>
                  <a:schemeClr val="tx1"/>
                </a:solidFill>
                <a:latin typeface="Arial" panose="020B0604020202020204" pitchFamily="34" charset="0"/>
                <a:cs typeface="Arial" panose="020B0604020202020204" pitchFamily="34" charset="0"/>
              </a:rPr>
              <a:t>All to be carried out in consultation and cooperation with Indigenous peoples </a:t>
            </a:r>
          </a:p>
        </p:txBody>
      </p:sp>
      <p:sp>
        <p:nvSpPr>
          <p:cNvPr id="12" name="Round Single Corner Rectangle 11">
            <a:extLst>
              <a:ext uri="{FF2B5EF4-FFF2-40B4-BE49-F238E27FC236}">
                <a16:creationId xmlns:a16="http://schemas.microsoft.com/office/drawing/2014/main" id="{79D231A2-E4BB-2E92-5962-8D9DDF43008F}"/>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714185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Consultation and Cooperation Process</a:t>
            </a:r>
          </a:p>
        </p:txBody>
      </p:sp>
      <p:sp>
        <p:nvSpPr>
          <p:cNvPr id="4" name="Slide Number Placeholder 3"/>
          <p:cNvSpPr>
            <a:spLocks noGrp="1"/>
          </p:cNvSpPr>
          <p:nvPr>
            <p:ph type="sldNum" sz="quarter" idx="12"/>
          </p:nvPr>
        </p:nvSpPr>
        <p:spPr/>
        <p:txBody>
          <a:bodyPr/>
          <a:lstStyle/>
          <a:p>
            <a:fld id="{F2A33557-1638-4298-8A80-130CD0967578}" type="slidenum">
              <a:rPr lang="en-CA" smtClean="0"/>
              <a:pPr/>
              <a:t>58</a:t>
            </a:fld>
            <a:endParaRPr lang="en-CA" dirty="0"/>
          </a:p>
        </p:txBody>
      </p:sp>
      <p:sp>
        <p:nvSpPr>
          <p:cNvPr id="17" name="Slide Number Placeholder 2"/>
          <p:cNvSpPr txBox="1">
            <a:spLocks/>
          </p:cNvSpPr>
          <p:nvPr>
            <p:custDataLst>
              <p:tags r:id="rId1"/>
            </p:custDataLst>
          </p:nvPr>
        </p:nvSpPr>
        <p:spPr>
          <a:xfrm>
            <a:off x="8604504" y="5291893"/>
            <a:ext cx="361188" cy="31614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solidFill>
                <a:latin typeface="Montserrat"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1440BD-7AE6-44F2-8E7C-13B1D5A0F975}" type="slidenum">
              <a:rPr lang="en-US" sz="900"/>
              <a:pPr/>
              <a:t>58</a:t>
            </a:fld>
            <a:endParaRPr lang="en-US" sz="900" dirty="0"/>
          </a:p>
        </p:txBody>
      </p:sp>
      <p:sp>
        <p:nvSpPr>
          <p:cNvPr id="18" name="Titre 1"/>
          <p:cNvSpPr txBox="1">
            <a:spLocks/>
          </p:cNvSpPr>
          <p:nvPr>
            <p:custDataLst>
              <p:tags r:id="rId2"/>
            </p:custDataLst>
          </p:nvPr>
        </p:nvSpPr>
        <p:spPr>
          <a:xfrm>
            <a:off x="793612" y="1942715"/>
            <a:ext cx="7405382" cy="306607"/>
          </a:xfrm>
          <a:prstGeom prst="rect">
            <a:avLst/>
          </a:prstGeom>
        </p:spPr>
        <p:txBody>
          <a:bodyPr/>
          <a:lstStyle>
            <a:lvl1pPr algn="ctr" defTabSz="685800" rtl="0" eaLnBrk="1" latinLnBrk="0" hangingPunct="1">
              <a:lnSpc>
                <a:spcPct val="90000"/>
              </a:lnSpc>
              <a:spcBef>
                <a:spcPct val="0"/>
              </a:spcBef>
              <a:buNone/>
              <a:defRPr sz="4050" b="1" kern="1200">
                <a:solidFill>
                  <a:schemeClr val="tx1"/>
                </a:solidFill>
                <a:latin typeface="+mj-lt"/>
                <a:ea typeface="+mj-ea"/>
                <a:cs typeface="+mj-cs"/>
              </a:defRPr>
            </a:lvl1pPr>
          </a:lstStyle>
          <a:p>
            <a:endParaRPr lang="fr-FR" sz="1500" dirty="0"/>
          </a:p>
        </p:txBody>
      </p:sp>
      <p:sp>
        <p:nvSpPr>
          <p:cNvPr id="19" name="Espace réservé du texte 2"/>
          <p:cNvSpPr txBox="1">
            <a:spLocks/>
          </p:cNvSpPr>
          <p:nvPr>
            <p:custDataLst>
              <p:tags r:id="rId3"/>
            </p:custDataLst>
          </p:nvPr>
        </p:nvSpPr>
        <p:spPr>
          <a:xfrm>
            <a:off x="296839" y="2249322"/>
            <a:ext cx="8307666" cy="32083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2" indent="-342900">
              <a:spcBef>
                <a:spcPts val="0"/>
              </a:spcBef>
              <a:spcAft>
                <a:spcPts val="1050"/>
              </a:spcAft>
            </a:pPr>
            <a:endParaRPr lang="en-CA" sz="975" dirty="0"/>
          </a:p>
        </p:txBody>
      </p:sp>
      <p:grpSp>
        <p:nvGrpSpPr>
          <p:cNvPr id="21" name="Groupe 15">
            <a:extLst>
              <a:ext uri="{FF2B5EF4-FFF2-40B4-BE49-F238E27FC236}">
                <a16:creationId xmlns:a16="http://schemas.microsoft.com/office/drawing/2014/main" id="{F2F2B72B-DF47-446A-8265-E5EE5C5BD86C}"/>
              </a:ext>
            </a:extLst>
          </p:cNvPr>
          <p:cNvGrpSpPr/>
          <p:nvPr>
            <p:custDataLst>
              <p:tags r:id="rId4"/>
            </p:custDataLst>
          </p:nvPr>
        </p:nvGrpSpPr>
        <p:grpSpPr>
          <a:xfrm>
            <a:off x="436384" y="2473956"/>
            <a:ext cx="8168120" cy="3292108"/>
            <a:chOff x="581845" y="2168192"/>
            <a:chExt cx="10890826" cy="4389476"/>
          </a:xfrm>
        </p:grpSpPr>
        <p:grpSp>
          <p:nvGrpSpPr>
            <p:cNvPr id="22" name="Groupe 1">
              <a:extLst>
                <a:ext uri="{FF2B5EF4-FFF2-40B4-BE49-F238E27FC236}">
                  <a16:creationId xmlns:a16="http://schemas.microsoft.com/office/drawing/2014/main" id="{E315D6EA-7774-4E64-A4E8-DAB8231A2EFF}"/>
                </a:ext>
              </a:extLst>
            </p:cNvPr>
            <p:cNvGrpSpPr/>
            <p:nvPr/>
          </p:nvGrpSpPr>
          <p:grpSpPr>
            <a:xfrm>
              <a:off x="671030" y="2178977"/>
              <a:ext cx="3341458" cy="1164970"/>
              <a:chOff x="404919" y="2079721"/>
              <a:chExt cx="2664672" cy="1197024"/>
            </a:xfrm>
          </p:grpSpPr>
          <p:sp>
            <p:nvSpPr>
              <p:cNvPr id="45" name="Rectangle 44">
                <a:extLst>
                  <a:ext uri="{FF2B5EF4-FFF2-40B4-BE49-F238E27FC236}">
                    <a16:creationId xmlns:a16="http://schemas.microsoft.com/office/drawing/2014/main" id="{07DD62C5-CE7F-45AD-B9FB-667F20EC77D0}"/>
                  </a:ext>
                </a:extLst>
              </p:cNvPr>
              <p:cNvSpPr/>
              <p:nvPr/>
            </p:nvSpPr>
            <p:spPr bwMode="auto">
              <a:xfrm>
                <a:off x="1073114" y="2128383"/>
                <a:ext cx="1667056" cy="916364"/>
              </a:xfrm>
              <a:prstGeom prst="rect">
                <a:avLst/>
              </a:prstGeom>
              <a:solidFill>
                <a:srgbClr val="006F5E"/>
              </a:solidFill>
              <a:ln>
                <a:noFill/>
              </a:ln>
            </p:spPr>
            <p:txBody>
              <a:bodyPr vert="horz" wrap="square" lIns="68580" tIns="34290" rIns="68580" bIns="34290" numCol="1" rtlCol="0" anchor="t"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IN" sz="1350">
                  <a:solidFill>
                    <a:prstClr val="black"/>
                  </a:solidFill>
                </a:endParaRPr>
              </a:p>
            </p:txBody>
          </p:sp>
          <p:sp>
            <p:nvSpPr>
              <p:cNvPr id="46" name="TextBox 87">
                <a:extLst>
                  <a:ext uri="{FF2B5EF4-FFF2-40B4-BE49-F238E27FC236}">
                    <a16:creationId xmlns:a16="http://schemas.microsoft.com/office/drawing/2014/main" id="{41ADB1CA-4580-4612-8FA9-43BC0AD0D73D}"/>
                  </a:ext>
                </a:extLst>
              </p:cNvPr>
              <p:cNvSpPr txBox="1"/>
              <p:nvPr/>
            </p:nvSpPr>
            <p:spPr>
              <a:xfrm>
                <a:off x="2483784" y="2079721"/>
                <a:ext cx="585807" cy="1013688"/>
              </a:xfrm>
              <a:custGeom>
                <a:avLst/>
                <a:gdLst/>
                <a:ahLst/>
                <a:cxnLst/>
                <a:rect l="l" t="t" r="r" b="b"/>
                <a:pathLst>
                  <a:path w="644388" h="1115057">
                    <a:moveTo>
                      <a:pt x="344872" y="0"/>
                    </a:moveTo>
                    <a:cubicBezTo>
                      <a:pt x="358564" y="0"/>
                      <a:pt x="369974" y="570"/>
                      <a:pt x="379102" y="1711"/>
                    </a:cubicBezTo>
                    <a:cubicBezTo>
                      <a:pt x="388230" y="2852"/>
                      <a:pt x="395362" y="4421"/>
                      <a:pt x="400496" y="6418"/>
                    </a:cubicBezTo>
                    <a:cubicBezTo>
                      <a:pt x="405631" y="8415"/>
                      <a:pt x="409054" y="10982"/>
                      <a:pt x="410765" y="14120"/>
                    </a:cubicBezTo>
                    <a:cubicBezTo>
                      <a:pt x="412477" y="17257"/>
                      <a:pt x="413333" y="20538"/>
                      <a:pt x="413333" y="23961"/>
                    </a:cubicBezTo>
                    <a:lnTo>
                      <a:pt x="413333" y="996962"/>
                    </a:lnTo>
                    <a:lnTo>
                      <a:pt x="613581" y="996962"/>
                    </a:lnTo>
                    <a:cubicBezTo>
                      <a:pt x="618145" y="996962"/>
                      <a:pt x="622424" y="998246"/>
                      <a:pt x="626417" y="1000813"/>
                    </a:cubicBezTo>
                    <a:cubicBezTo>
                      <a:pt x="630411" y="1003380"/>
                      <a:pt x="633691" y="1007089"/>
                      <a:pt x="636259" y="1011938"/>
                    </a:cubicBezTo>
                    <a:cubicBezTo>
                      <a:pt x="638826" y="1016787"/>
                      <a:pt x="640823" y="1022920"/>
                      <a:pt x="642249" y="1030337"/>
                    </a:cubicBezTo>
                    <a:cubicBezTo>
                      <a:pt x="643675" y="1037753"/>
                      <a:pt x="644388" y="1046596"/>
                      <a:pt x="644388" y="1056865"/>
                    </a:cubicBezTo>
                    <a:cubicBezTo>
                      <a:pt x="644388" y="1067705"/>
                      <a:pt x="643532" y="1076833"/>
                      <a:pt x="641821" y="1084250"/>
                    </a:cubicBezTo>
                    <a:cubicBezTo>
                      <a:pt x="640109" y="1091666"/>
                      <a:pt x="637827" y="1097657"/>
                      <a:pt x="634975" y="1102221"/>
                    </a:cubicBezTo>
                    <a:cubicBezTo>
                      <a:pt x="632122" y="1106785"/>
                      <a:pt x="628842" y="1110065"/>
                      <a:pt x="625134" y="1112062"/>
                    </a:cubicBezTo>
                    <a:cubicBezTo>
                      <a:pt x="621425" y="1114059"/>
                      <a:pt x="617574" y="1115057"/>
                      <a:pt x="613581" y="1115057"/>
                    </a:cubicBezTo>
                    <a:lnTo>
                      <a:pt x="35086" y="1115057"/>
                    </a:lnTo>
                    <a:cubicBezTo>
                      <a:pt x="31092" y="1115057"/>
                      <a:pt x="27384" y="1114059"/>
                      <a:pt x="23961" y="1112062"/>
                    </a:cubicBezTo>
                    <a:cubicBezTo>
                      <a:pt x="20538" y="1110065"/>
                      <a:pt x="17258" y="1106785"/>
                      <a:pt x="14120" y="1102221"/>
                    </a:cubicBezTo>
                    <a:cubicBezTo>
                      <a:pt x="10982" y="1097657"/>
                      <a:pt x="8557" y="1091666"/>
                      <a:pt x="6846" y="1084250"/>
                    </a:cubicBezTo>
                    <a:cubicBezTo>
                      <a:pt x="5134" y="1076833"/>
                      <a:pt x="4279" y="1067705"/>
                      <a:pt x="4279" y="1056865"/>
                    </a:cubicBezTo>
                    <a:cubicBezTo>
                      <a:pt x="4279" y="1046596"/>
                      <a:pt x="5134" y="1037753"/>
                      <a:pt x="6846" y="1030337"/>
                    </a:cubicBezTo>
                    <a:cubicBezTo>
                      <a:pt x="8557" y="1022920"/>
                      <a:pt x="10697" y="1016787"/>
                      <a:pt x="13264" y="1011938"/>
                    </a:cubicBezTo>
                    <a:cubicBezTo>
                      <a:pt x="15831" y="1007089"/>
                      <a:pt x="18969" y="1003380"/>
                      <a:pt x="22677" y="1000813"/>
                    </a:cubicBezTo>
                    <a:cubicBezTo>
                      <a:pt x="26386" y="998246"/>
                      <a:pt x="30522" y="996962"/>
                      <a:pt x="35086" y="996962"/>
                    </a:cubicBezTo>
                    <a:lnTo>
                      <a:pt x="266142" y="996962"/>
                    </a:lnTo>
                    <a:lnTo>
                      <a:pt x="266142" y="154892"/>
                    </a:lnTo>
                    <a:lnTo>
                      <a:pt x="52201" y="282401"/>
                    </a:lnTo>
                    <a:cubicBezTo>
                      <a:pt x="41361" y="288106"/>
                      <a:pt x="32661" y="291529"/>
                      <a:pt x="26100" y="292670"/>
                    </a:cubicBezTo>
                    <a:cubicBezTo>
                      <a:pt x="19540" y="293811"/>
                      <a:pt x="14262" y="292528"/>
                      <a:pt x="10269" y="288819"/>
                    </a:cubicBezTo>
                    <a:cubicBezTo>
                      <a:pt x="6275" y="285111"/>
                      <a:pt x="3565" y="278978"/>
                      <a:pt x="2139" y="270420"/>
                    </a:cubicBezTo>
                    <a:cubicBezTo>
                      <a:pt x="713" y="261863"/>
                      <a:pt x="0" y="251023"/>
                      <a:pt x="0" y="237901"/>
                    </a:cubicBezTo>
                    <a:cubicBezTo>
                      <a:pt x="0" y="228203"/>
                      <a:pt x="428" y="219930"/>
                      <a:pt x="1283" y="213084"/>
                    </a:cubicBezTo>
                    <a:cubicBezTo>
                      <a:pt x="2139" y="206238"/>
                      <a:pt x="3423" y="200533"/>
                      <a:pt x="5134" y="195969"/>
                    </a:cubicBezTo>
                    <a:cubicBezTo>
                      <a:pt x="6846" y="191405"/>
                      <a:pt x="9270" y="187411"/>
                      <a:pt x="12408" y="183988"/>
                    </a:cubicBezTo>
                    <a:cubicBezTo>
                      <a:pt x="15546" y="180565"/>
                      <a:pt x="19682" y="177142"/>
                      <a:pt x="24817" y="173719"/>
                    </a:cubicBezTo>
                    <a:lnTo>
                      <a:pt x="279834" y="10269"/>
                    </a:lnTo>
                    <a:cubicBezTo>
                      <a:pt x="282116" y="8557"/>
                      <a:pt x="284968" y="7131"/>
                      <a:pt x="288391" y="5990"/>
                    </a:cubicBezTo>
                    <a:cubicBezTo>
                      <a:pt x="291814" y="4849"/>
                      <a:pt x="296093" y="3708"/>
                      <a:pt x="301228" y="2567"/>
                    </a:cubicBezTo>
                    <a:cubicBezTo>
                      <a:pt x="306362" y="1426"/>
                      <a:pt x="312353" y="713"/>
                      <a:pt x="319199" y="427"/>
                    </a:cubicBezTo>
                    <a:cubicBezTo>
                      <a:pt x="326045" y="142"/>
                      <a:pt x="334603" y="0"/>
                      <a:pt x="344872" y="0"/>
                    </a:cubicBezTo>
                    <a:close/>
                  </a:path>
                </a:pathLst>
              </a:custGeom>
              <a:solidFill>
                <a:srgbClr val="008772"/>
              </a:solidFill>
              <a:ln w="19050">
                <a:solidFill>
                  <a:schemeClr val="bg1"/>
                </a:solidFill>
              </a:ln>
              <a:effectLst>
                <a:outerShdw blurRad="50800" dist="38100" dir="10800000" algn="r" rotWithShape="0">
                  <a:prstClr val="black">
                    <a:alpha val="40000"/>
                  </a:prstClr>
                </a:outerShdw>
              </a:effectLst>
            </p:spPr>
            <p:txBody>
              <a:bodyPr rot="0" spcFirstLastPara="0" vert="horz" wrap="square" lIns="68580" tIns="34290" rIns="68580" bIns="34290" numCol="1" spcCol="0" rtlCol="0" fromWordArt="0" anchor="t"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IN" sz="10350" dirty="0">
                  <a:ln w="38100">
                    <a:solidFill>
                      <a:prstClr val="white"/>
                    </a:solidFill>
                  </a:ln>
                  <a:solidFill>
                    <a:srgbClr val="0070C0">
                      <a:lumMod val="60000"/>
                      <a:lumOff val="40000"/>
                    </a:srgbClr>
                  </a:solidFill>
                  <a:cs typeface="Arial" pitchFamily="34" charset="0"/>
                </a:endParaRPr>
              </a:p>
            </p:txBody>
          </p:sp>
          <p:sp>
            <p:nvSpPr>
              <p:cNvPr id="47" name="Oval 4">
                <a:extLst>
                  <a:ext uri="{FF2B5EF4-FFF2-40B4-BE49-F238E27FC236}">
                    <a16:creationId xmlns:a16="http://schemas.microsoft.com/office/drawing/2014/main" id="{0DB36CF1-072F-4A1B-98B4-07A70D29307E}"/>
                  </a:ext>
                </a:extLst>
              </p:cNvPr>
              <p:cNvSpPr/>
              <p:nvPr/>
            </p:nvSpPr>
            <p:spPr bwMode="auto">
              <a:xfrm>
                <a:off x="404919" y="2095656"/>
                <a:ext cx="981818" cy="981818"/>
              </a:xfrm>
              <a:prstGeom prst="ellipse">
                <a:avLst/>
              </a:prstGeom>
              <a:solidFill>
                <a:srgbClr val="006F5E"/>
              </a:solidFill>
              <a:ln>
                <a:solidFill>
                  <a:srgbClr val="006F5E">
                    <a:alpha val="54902"/>
                  </a:srgbClr>
                </a:solidFill>
              </a:ln>
            </p:spPr>
            <p:txBody>
              <a:bodyPr vert="horz" wrap="square" lIns="68580" tIns="34290" rIns="68580" bIns="34290" numCol="1" rtlCol="0" anchor="t"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IN" sz="1350">
                  <a:solidFill>
                    <a:prstClr val="black"/>
                  </a:solidFill>
                </a:endParaRPr>
              </a:p>
            </p:txBody>
          </p:sp>
          <p:sp>
            <p:nvSpPr>
              <p:cNvPr id="48" name="Oval 8">
                <a:extLst>
                  <a:ext uri="{FF2B5EF4-FFF2-40B4-BE49-F238E27FC236}">
                    <a16:creationId xmlns:a16="http://schemas.microsoft.com/office/drawing/2014/main" id="{559E29E7-4E72-4118-866E-2B3C489D39DC}"/>
                  </a:ext>
                </a:extLst>
              </p:cNvPr>
              <p:cNvSpPr/>
              <p:nvPr/>
            </p:nvSpPr>
            <p:spPr bwMode="auto">
              <a:xfrm>
                <a:off x="477603" y="2177474"/>
                <a:ext cx="818182" cy="818182"/>
              </a:xfrm>
              <a:prstGeom prst="ellipse">
                <a:avLst/>
              </a:prstGeom>
              <a:solidFill>
                <a:srgbClr val="009E87">
                  <a:alpha val="49804"/>
                </a:srgbClr>
              </a:solidFill>
              <a:ln w="19050">
                <a:solidFill>
                  <a:schemeClr val="bg1"/>
                </a:solidFill>
              </a:ln>
            </p:spPr>
            <p:txBody>
              <a:bodyPr vert="horz" wrap="square" lIns="68580" tIns="34290" rIns="68580" bIns="34290" numCol="1" rtlCol="0" anchor="t"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IN" sz="1350" b="1" dirty="0">
                  <a:solidFill>
                    <a:prstClr val="black"/>
                  </a:solidFill>
                </a:endParaRPr>
              </a:p>
            </p:txBody>
          </p:sp>
          <p:sp>
            <p:nvSpPr>
              <p:cNvPr id="49" name="Rectangle 48">
                <a:extLst>
                  <a:ext uri="{FF2B5EF4-FFF2-40B4-BE49-F238E27FC236}">
                    <a16:creationId xmlns:a16="http://schemas.microsoft.com/office/drawing/2014/main" id="{83149554-95D2-4BAC-88F6-6C832B285103}"/>
                  </a:ext>
                </a:extLst>
              </p:cNvPr>
              <p:cNvSpPr/>
              <p:nvPr/>
            </p:nvSpPr>
            <p:spPr>
              <a:xfrm>
                <a:off x="1262039" y="2201512"/>
                <a:ext cx="1221744" cy="1075233"/>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200" b="1" dirty="0">
                    <a:solidFill>
                      <a:schemeClr val="bg1"/>
                    </a:solidFill>
                    <a:latin typeface="Montserrat"/>
                    <a:cs typeface="Arial" panose="020B0604020202020204" pitchFamily="34" charset="0"/>
                  </a:rPr>
                  <a:t>Priorities Identified</a:t>
                </a:r>
              </a:p>
              <a:p>
                <a:pPr algn="ctr" defTabSz="685800">
                  <a:defRPr/>
                </a:pPr>
                <a:r>
                  <a:rPr lang="en-US" sz="1050" dirty="0">
                    <a:solidFill>
                      <a:schemeClr val="bg1"/>
                    </a:solidFill>
                    <a:latin typeface="Montserrat"/>
                    <a:cs typeface="Arial" panose="020B0604020202020204" pitchFamily="34" charset="0"/>
                  </a:rPr>
                  <a:t>Dec 21 –Dec 22</a:t>
                </a:r>
                <a:endParaRPr lang="en-IN" sz="1050" dirty="0">
                  <a:solidFill>
                    <a:schemeClr val="bg1"/>
                  </a:solidFill>
                  <a:latin typeface="Montserrat"/>
                  <a:cs typeface="Calibri" pitchFamily="34" charset="0"/>
                </a:endParaRPr>
              </a:p>
            </p:txBody>
          </p:sp>
          <p:grpSp>
            <p:nvGrpSpPr>
              <p:cNvPr id="50" name="Group 133">
                <a:extLst>
                  <a:ext uri="{FF2B5EF4-FFF2-40B4-BE49-F238E27FC236}">
                    <a16:creationId xmlns:a16="http://schemas.microsoft.com/office/drawing/2014/main" id="{EF2AFDD4-2D3B-4667-944C-777E8ECC3AE8}"/>
                  </a:ext>
                </a:extLst>
              </p:cNvPr>
              <p:cNvGrpSpPr/>
              <p:nvPr/>
            </p:nvGrpSpPr>
            <p:grpSpPr>
              <a:xfrm>
                <a:off x="706694" y="2424847"/>
                <a:ext cx="360000" cy="323437"/>
                <a:chOff x="2133600" y="990600"/>
                <a:chExt cx="360000" cy="323437"/>
              </a:xfrm>
            </p:grpSpPr>
            <p:sp>
              <p:nvSpPr>
                <p:cNvPr id="51" name="Freeform: Shape 127">
                  <a:extLst>
                    <a:ext uri="{FF2B5EF4-FFF2-40B4-BE49-F238E27FC236}">
                      <a16:creationId xmlns:a16="http://schemas.microsoft.com/office/drawing/2014/main" id="{186BDCE5-88C1-4B20-95A9-70FF5496B763}"/>
                    </a:ext>
                  </a:extLst>
                </p:cNvPr>
                <p:cNvSpPr/>
                <p:nvPr/>
              </p:nvSpPr>
              <p:spPr>
                <a:xfrm>
                  <a:off x="2306568" y="1060912"/>
                  <a:ext cx="14062" cy="14062"/>
                </a:xfrm>
                <a:custGeom>
                  <a:avLst/>
                  <a:gdLst>
                    <a:gd name="connsiteX0" fmla="*/ 7031 w 14062"/>
                    <a:gd name="connsiteY0" fmla="*/ 0 h 14062"/>
                    <a:gd name="connsiteX1" fmla="*/ 0 w 14062"/>
                    <a:gd name="connsiteY1" fmla="*/ 7031 h 14062"/>
                    <a:gd name="connsiteX2" fmla="*/ 7031 w 14062"/>
                    <a:gd name="connsiteY2" fmla="*/ 14063 h 14062"/>
                    <a:gd name="connsiteX3" fmla="*/ 14063 w 14062"/>
                    <a:gd name="connsiteY3" fmla="*/ 7031 h 14062"/>
                    <a:gd name="connsiteX4" fmla="*/ 7031 w 14062"/>
                    <a:gd name="connsiteY4" fmla="*/ 0 h 1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2" h="14062">
                      <a:moveTo>
                        <a:pt x="7031" y="0"/>
                      </a:moveTo>
                      <a:cubicBezTo>
                        <a:pt x="3150" y="0"/>
                        <a:pt x="0" y="3150"/>
                        <a:pt x="0" y="7031"/>
                      </a:cubicBezTo>
                      <a:cubicBezTo>
                        <a:pt x="0" y="10912"/>
                        <a:pt x="3150" y="14063"/>
                        <a:pt x="7031" y="14063"/>
                      </a:cubicBezTo>
                      <a:cubicBezTo>
                        <a:pt x="10912" y="14063"/>
                        <a:pt x="14063" y="10912"/>
                        <a:pt x="14063" y="7031"/>
                      </a:cubicBezTo>
                      <a:cubicBezTo>
                        <a:pt x="14063" y="3150"/>
                        <a:pt x="10912" y="0"/>
                        <a:pt x="7031" y="0"/>
                      </a:cubicBezTo>
                      <a:close/>
                    </a:path>
                  </a:pathLst>
                </a:custGeom>
                <a:solidFill>
                  <a:schemeClr val="bg1"/>
                </a:solidFill>
                <a:ln w="688" cap="flat">
                  <a:noFill/>
                  <a:prstDash val="solid"/>
                  <a:miter/>
                </a:ln>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IN" sz="1350">
                    <a:solidFill>
                      <a:prstClr val="black"/>
                    </a:solidFill>
                  </a:endParaRPr>
                </a:p>
              </p:txBody>
            </p:sp>
            <p:sp>
              <p:nvSpPr>
                <p:cNvPr id="52" name="Freeform: Shape 128">
                  <a:extLst>
                    <a:ext uri="{FF2B5EF4-FFF2-40B4-BE49-F238E27FC236}">
                      <a16:creationId xmlns:a16="http://schemas.microsoft.com/office/drawing/2014/main" id="{D3751537-1EAE-4F9A-B10E-6CEBE5329F6A}"/>
                    </a:ext>
                  </a:extLst>
                </p:cNvPr>
                <p:cNvSpPr/>
                <p:nvPr/>
              </p:nvSpPr>
              <p:spPr>
                <a:xfrm>
                  <a:off x="2189850" y="1173412"/>
                  <a:ext cx="14062" cy="14062"/>
                </a:xfrm>
                <a:custGeom>
                  <a:avLst/>
                  <a:gdLst>
                    <a:gd name="connsiteX0" fmla="*/ 7031 w 14062"/>
                    <a:gd name="connsiteY0" fmla="*/ 14063 h 14062"/>
                    <a:gd name="connsiteX1" fmla="*/ 14063 w 14062"/>
                    <a:gd name="connsiteY1" fmla="*/ 7031 h 14062"/>
                    <a:gd name="connsiteX2" fmla="*/ 7031 w 14062"/>
                    <a:gd name="connsiteY2" fmla="*/ 0 h 14062"/>
                    <a:gd name="connsiteX3" fmla="*/ 0 w 14062"/>
                    <a:gd name="connsiteY3" fmla="*/ 7031 h 14062"/>
                    <a:gd name="connsiteX4" fmla="*/ 7031 w 14062"/>
                    <a:gd name="connsiteY4" fmla="*/ 14063 h 1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2" h="14062">
                      <a:moveTo>
                        <a:pt x="7031" y="14063"/>
                      </a:moveTo>
                      <a:cubicBezTo>
                        <a:pt x="10912" y="14063"/>
                        <a:pt x="14063" y="10912"/>
                        <a:pt x="14063" y="7031"/>
                      </a:cubicBezTo>
                      <a:cubicBezTo>
                        <a:pt x="14063" y="3150"/>
                        <a:pt x="10912" y="0"/>
                        <a:pt x="7031" y="0"/>
                      </a:cubicBezTo>
                      <a:cubicBezTo>
                        <a:pt x="3150" y="0"/>
                        <a:pt x="0" y="3150"/>
                        <a:pt x="0" y="7031"/>
                      </a:cubicBezTo>
                      <a:cubicBezTo>
                        <a:pt x="0" y="10912"/>
                        <a:pt x="3150" y="14063"/>
                        <a:pt x="7031" y="14063"/>
                      </a:cubicBezTo>
                      <a:close/>
                    </a:path>
                  </a:pathLst>
                </a:custGeom>
                <a:solidFill>
                  <a:schemeClr val="bg1"/>
                </a:solidFill>
                <a:ln w="688" cap="flat">
                  <a:noFill/>
                  <a:prstDash val="solid"/>
                  <a:miter/>
                </a:ln>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IN" sz="1350">
                    <a:solidFill>
                      <a:prstClr val="black"/>
                    </a:solidFill>
                  </a:endParaRPr>
                </a:p>
              </p:txBody>
            </p:sp>
            <p:sp>
              <p:nvSpPr>
                <p:cNvPr id="53" name="Freeform: Shape 129">
                  <a:extLst>
                    <a:ext uri="{FF2B5EF4-FFF2-40B4-BE49-F238E27FC236}">
                      <a16:creationId xmlns:a16="http://schemas.microsoft.com/office/drawing/2014/main" id="{C2C2B09B-15B3-4772-873F-3F09EB1DC4B6}"/>
                    </a:ext>
                  </a:extLst>
                </p:cNvPr>
                <p:cNvSpPr/>
                <p:nvPr/>
              </p:nvSpPr>
              <p:spPr>
                <a:xfrm>
                  <a:off x="2133600" y="990600"/>
                  <a:ext cx="360000" cy="323437"/>
                </a:xfrm>
                <a:custGeom>
                  <a:avLst/>
                  <a:gdLst>
                    <a:gd name="connsiteX0" fmla="*/ 236250 w 360000"/>
                    <a:gd name="connsiteY0" fmla="*/ 0 h 323437"/>
                    <a:gd name="connsiteX1" fmla="*/ 116977 w 360000"/>
                    <a:gd name="connsiteY1" fmla="*/ 98616 h 323437"/>
                    <a:gd name="connsiteX2" fmla="*/ 0 w 360000"/>
                    <a:gd name="connsiteY2" fmla="*/ 203906 h 323437"/>
                    <a:gd name="connsiteX3" fmla="*/ 27422 w 360000"/>
                    <a:gd name="connsiteY3" fmla="*/ 271148 h 323437"/>
                    <a:gd name="connsiteX4" fmla="*/ 16122 w 360000"/>
                    <a:gd name="connsiteY4" fmla="*/ 311435 h 323437"/>
                    <a:gd name="connsiteX5" fmla="*/ 14598 w 360000"/>
                    <a:gd name="connsiteY5" fmla="*/ 319098 h 323437"/>
                    <a:gd name="connsiteX6" fmla="*/ 21094 w 360000"/>
                    <a:gd name="connsiteY6" fmla="*/ 323438 h 323437"/>
                    <a:gd name="connsiteX7" fmla="*/ 74831 w 360000"/>
                    <a:gd name="connsiteY7" fmla="*/ 301717 h 323437"/>
                    <a:gd name="connsiteX8" fmla="*/ 123750 w 360000"/>
                    <a:gd name="connsiteY8" fmla="*/ 309375 h 323437"/>
                    <a:gd name="connsiteX9" fmla="*/ 243020 w 360000"/>
                    <a:gd name="connsiteY9" fmla="*/ 210781 h 323437"/>
                    <a:gd name="connsiteX10" fmla="*/ 285169 w 360000"/>
                    <a:gd name="connsiteY10" fmla="*/ 203280 h 323437"/>
                    <a:gd name="connsiteX11" fmla="*/ 338906 w 360000"/>
                    <a:gd name="connsiteY11" fmla="*/ 225000 h 323437"/>
                    <a:gd name="connsiteX12" fmla="*/ 345402 w 360000"/>
                    <a:gd name="connsiteY12" fmla="*/ 220660 h 323437"/>
                    <a:gd name="connsiteX13" fmla="*/ 343877 w 360000"/>
                    <a:gd name="connsiteY13" fmla="*/ 212998 h 323437"/>
                    <a:gd name="connsiteX14" fmla="*/ 332578 w 360000"/>
                    <a:gd name="connsiteY14" fmla="*/ 172711 h 323437"/>
                    <a:gd name="connsiteX15" fmla="*/ 360000 w 360000"/>
                    <a:gd name="connsiteY15" fmla="*/ 105469 h 323437"/>
                    <a:gd name="connsiteX16" fmla="*/ 236250 w 360000"/>
                    <a:gd name="connsiteY16" fmla="*/ 0 h 323437"/>
                    <a:gd name="connsiteX17" fmla="*/ 123750 w 360000"/>
                    <a:gd name="connsiteY17" fmla="*/ 295313 h 323437"/>
                    <a:gd name="connsiteX18" fmla="*/ 75578 w 360000"/>
                    <a:gd name="connsiteY18" fmla="*/ 287015 h 323437"/>
                    <a:gd name="connsiteX19" fmla="*/ 67788 w 360000"/>
                    <a:gd name="connsiteY19" fmla="*/ 288800 h 323437"/>
                    <a:gd name="connsiteX20" fmla="*/ 36233 w 360000"/>
                    <a:gd name="connsiteY20" fmla="*/ 307527 h 323437"/>
                    <a:gd name="connsiteX21" fmla="*/ 40520 w 360000"/>
                    <a:gd name="connsiteY21" fmla="*/ 265677 h 323437"/>
                    <a:gd name="connsiteX22" fmla="*/ 38801 w 360000"/>
                    <a:gd name="connsiteY22" fmla="*/ 262705 h 323437"/>
                    <a:gd name="connsiteX23" fmla="*/ 14063 w 360000"/>
                    <a:gd name="connsiteY23" fmla="*/ 203906 h 323437"/>
                    <a:gd name="connsiteX24" fmla="*/ 123750 w 360000"/>
                    <a:gd name="connsiteY24" fmla="*/ 112500 h 323437"/>
                    <a:gd name="connsiteX25" fmla="*/ 229219 w 360000"/>
                    <a:gd name="connsiteY25" fmla="*/ 203906 h 323437"/>
                    <a:gd name="connsiteX26" fmla="*/ 123750 w 360000"/>
                    <a:gd name="connsiteY26" fmla="*/ 295313 h 323437"/>
                    <a:gd name="connsiteX27" fmla="*/ 321199 w 360000"/>
                    <a:gd name="connsiteY27" fmla="*/ 164268 h 323437"/>
                    <a:gd name="connsiteX28" fmla="*/ 319480 w 360000"/>
                    <a:gd name="connsiteY28" fmla="*/ 167240 h 323437"/>
                    <a:gd name="connsiteX29" fmla="*/ 323767 w 360000"/>
                    <a:gd name="connsiteY29" fmla="*/ 209089 h 323437"/>
                    <a:gd name="connsiteX30" fmla="*/ 292212 w 360000"/>
                    <a:gd name="connsiteY30" fmla="*/ 190363 h 323437"/>
                    <a:gd name="connsiteX31" fmla="*/ 284423 w 360000"/>
                    <a:gd name="connsiteY31" fmla="*/ 188577 h 323437"/>
                    <a:gd name="connsiteX32" fmla="*/ 242999 w 360000"/>
                    <a:gd name="connsiteY32" fmla="*/ 196699 h 323437"/>
                    <a:gd name="connsiteX33" fmla="*/ 205005 w 360000"/>
                    <a:gd name="connsiteY33" fmla="*/ 126563 h 323437"/>
                    <a:gd name="connsiteX34" fmla="*/ 296719 w 360000"/>
                    <a:gd name="connsiteY34" fmla="*/ 126563 h 323437"/>
                    <a:gd name="connsiteX35" fmla="*/ 303750 w 360000"/>
                    <a:gd name="connsiteY35" fmla="*/ 119531 h 323437"/>
                    <a:gd name="connsiteX36" fmla="*/ 296719 w 360000"/>
                    <a:gd name="connsiteY36" fmla="*/ 112500 h 323437"/>
                    <a:gd name="connsiteX37" fmla="*/ 183403 w 360000"/>
                    <a:gd name="connsiteY37" fmla="*/ 112500 h 323437"/>
                    <a:gd name="connsiteX38" fmla="*/ 131075 w 360000"/>
                    <a:gd name="connsiteY38" fmla="*/ 98644 h 323437"/>
                    <a:gd name="connsiteX39" fmla="*/ 236250 w 360000"/>
                    <a:gd name="connsiteY39" fmla="*/ 14063 h 323437"/>
                    <a:gd name="connsiteX40" fmla="*/ 345938 w 360000"/>
                    <a:gd name="connsiteY40" fmla="*/ 105469 h 323437"/>
                    <a:gd name="connsiteX41" fmla="*/ 321199 w 360000"/>
                    <a:gd name="connsiteY41" fmla="*/ 164268 h 32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0000" h="323437">
                      <a:moveTo>
                        <a:pt x="236250" y="0"/>
                      </a:moveTo>
                      <a:cubicBezTo>
                        <a:pt x="172950" y="0"/>
                        <a:pt x="120995" y="43643"/>
                        <a:pt x="116977" y="98616"/>
                      </a:cubicBezTo>
                      <a:cubicBezTo>
                        <a:pt x="56692" y="101640"/>
                        <a:pt x="0" y="145110"/>
                        <a:pt x="0" y="203906"/>
                      </a:cubicBezTo>
                      <a:cubicBezTo>
                        <a:pt x="0" y="228477"/>
                        <a:pt x="9723" y="252285"/>
                        <a:pt x="27422" y="271148"/>
                      </a:cubicBezTo>
                      <a:cubicBezTo>
                        <a:pt x="30924" y="285584"/>
                        <a:pt x="26672" y="300885"/>
                        <a:pt x="16122" y="311435"/>
                      </a:cubicBezTo>
                      <a:cubicBezTo>
                        <a:pt x="14112" y="313445"/>
                        <a:pt x="13510" y="316470"/>
                        <a:pt x="14598" y="319098"/>
                      </a:cubicBezTo>
                      <a:cubicBezTo>
                        <a:pt x="15686" y="321724"/>
                        <a:pt x="18248" y="323438"/>
                        <a:pt x="21094" y="323438"/>
                      </a:cubicBezTo>
                      <a:cubicBezTo>
                        <a:pt x="41147" y="323438"/>
                        <a:pt x="60471" y="315574"/>
                        <a:pt x="74831" y="301717"/>
                      </a:cubicBezTo>
                      <a:cubicBezTo>
                        <a:pt x="88819" y="306486"/>
                        <a:pt x="107070" y="309375"/>
                        <a:pt x="123750" y="309375"/>
                      </a:cubicBezTo>
                      <a:cubicBezTo>
                        <a:pt x="187043" y="309375"/>
                        <a:pt x="238991" y="265743"/>
                        <a:pt x="243020" y="210781"/>
                      </a:cubicBezTo>
                      <a:cubicBezTo>
                        <a:pt x="257742" y="210128"/>
                        <a:pt x="273054" y="207408"/>
                        <a:pt x="285169" y="203280"/>
                      </a:cubicBezTo>
                      <a:cubicBezTo>
                        <a:pt x="299528" y="217136"/>
                        <a:pt x="318853" y="225000"/>
                        <a:pt x="338906" y="225000"/>
                      </a:cubicBezTo>
                      <a:cubicBezTo>
                        <a:pt x="341752" y="225000"/>
                        <a:pt x="344314" y="223286"/>
                        <a:pt x="345402" y="220660"/>
                      </a:cubicBezTo>
                      <a:cubicBezTo>
                        <a:pt x="346489" y="218032"/>
                        <a:pt x="345888" y="215008"/>
                        <a:pt x="343877" y="212998"/>
                      </a:cubicBezTo>
                      <a:cubicBezTo>
                        <a:pt x="333328" y="202448"/>
                        <a:pt x="329077" y="187147"/>
                        <a:pt x="332578" y="172711"/>
                      </a:cubicBezTo>
                      <a:cubicBezTo>
                        <a:pt x="350277" y="153847"/>
                        <a:pt x="360000" y="130039"/>
                        <a:pt x="360000" y="105469"/>
                      </a:cubicBezTo>
                      <a:cubicBezTo>
                        <a:pt x="360000" y="44377"/>
                        <a:pt x="298941" y="0"/>
                        <a:pt x="236250" y="0"/>
                      </a:cubicBezTo>
                      <a:close/>
                      <a:moveTo>
                        <a:pt x="123750" y="295313"/>
                      </a:moveTo>
                      <a:cubicBezTo>
                        <a:pt x="107155" y="295313"/>
                        <a:pt x="88245" y="292055"/>
                        <a:pt x="75578" y="287015"/>
                      </a:cubicBezTo>
                      <a:cubicBezTo>
                        <a:pt x="72864" y="285933"/>
                        <a:pt x="69763" y="286644"/>
                        <a:pt x="67788" y="288800"/>
                      </a:cubicBezTo>
                      <a:cubicBezTo>
                        <a:pt x="59299" y="298081"/>
                        <a:pt x="48260" y="304552"/>
                        <a:pt x="36233" y="307527"/>
                      </a:cubicBezTo>
                      <a:cubicBezTo>
                        <a:pt x="42860" y="294829"/>
                        <a:pt x="44552" y="279860"/>
                        <a:pt x="40520" y="265677"/>
                      </a:cubicBezTo>
                      <a:cubicBezTo>
                        <a:pt x="40202" y="264559"/>
                        <a:pt x="39611" y="263538"/>
                        <a:pt x="38801" y="262705"/>
                      </a:cubicBezTo>
                      <a:cubicBezTo>
                        <a:pt x="22849" y="246275"/>
                        <a:pt x="14063" y="225393"/>
                        <a:pt x="14063" y="203906"/>
                      </a:cubicBezTo>
                      <a:cubicBezTo>
                        <a:pt x="14063" y="154358"/>
                        <a:pt x="64292" y="112500"/>
                        <a:pt x="123750" y="112500"/>
                      </a:cubicBezTo>
                      <a:cubicBezTo>
                        <a:pt x="179896" y="112500"/>
                        <a:pt x="229219" y="151542"/>
                        <a:pt x="229219" y="203906"/>
                      </a:cubicBezTo>
                      <a:cubicBezTo>
                        <a:pt x="229219" y="254309"/>
                        <a:pt x="181906" y="295313"/>
                        <a:pt x="123750" y="295313"/>
                      </a:cubicBezTo>
                      <a:close/>
                      <a:moveTo>
                        <a:pt x="321199" y="164268"/>
                      </a:moveTo>
                      <a:cubicBezTo>
                        <a:pt x="320389" y="165103"/>
                        <a:pt x="319798" y="166125"/>
                        <a:pt x="319480" y="167240"/>
                      </a:cubicBezTo>
                      <a:cubicBezTo>
                        <a:pt x="315448" y="181422"/>
                        <a:pt x="317140" y="196392"/>
                        <a:pt x="323767" y="209089"/>
                      </a:cubicBezTo>
                      <a:cubicBezTo>
                        <a:pt x="311740" y="206118"/>
                        <a:pt x="300701" y="199644"/>
                        <a:pt x="292212" y="190363"/>
                      </a:cubicBezTo>
                      <a:cubicBezTo>
                        <a:pt x="290237" y="188210"/>
                        <a:pt x="287136" y="187495"/>
                        <a:pt x="284423" y="188577"/>
                      </a:cubicBezTo>
                      <a:cubicBezTo>
                        <a:pt x="273444" y="192945"/>
                        <a:pt x="257783" y="195969"/>
                        <a:pt x="242999" y="196699"/>
                      </a:cubicBezTo>
                      <a:cubicBezTo>
                        <a:pt x="240944" y="170110"/>
                        <a:pt x="227681" y="145119"/>
                        <a:pt x="205005" y="126563"/>
                      </a:cubicBezTo>
                      <a:lnTo>
                        <a:pt x="296719" y="126563"/>
                      </a:lnTo>
                      <a:cubicBezTo>
                        <a:pt x="300602" y="126563"/>
                        <a:pt x="303750" y="123415"/>
                        <a:pt x="303750" y="119531"/>
                      </a:cubicBezTo>
                      <a:cubicBezTo>
                        <a:pt x="303750" y="115648"/>
                        <a:pt x="300602" y="112500"/>
                        <a:pt x="296719" y="112500"/>
                      </a:cubicBezTo>
                      <a:lnTo>
                        <a:pt x="183403" y="112500"/>
                      </a:lnTo>
                      <a:cubicBezTo>
                        <a:pt x="167443" y="104375"/>
                        <a:pt x="149521" y="99638"/>
                        <a:pt x="131075" y="98644"/>
                      </a:cubicBezTo>
                      <a:cubicBezTo>
                        <a:pt x="135115" y="51419"/>
                        <a:pt x="180745" y="14063"/>
                        <a:pt x="236250" y="14063"/>
                      </a:cubicBezTo>
                      <a:cubicBezTo>
                        <a:pt x="295708" y="14063"/>
                        <a:pt x="345938" y="55920"/>
                        <a:pt x="345938" y="105469"/>
                      </a:cubicBezTo>
                      <a:cubicBezTo>
                        <a:pt x="345938" y="126956"/>
                        <a:pt x="337151" y="147838"/>
                        <a:pt x="321199" y="164268"/>
                      </a:cubicBezTo>
                      <a:close/>
                    </a:path>
                  </a:pathLst>
                </a:custGeom>
                <a:solidFill>
                  <a:schemeClr val="bg1"/>
                </a:solidFill>
                <a:ln w="688" cap="flat">
                  <a:noFill/>
                  <a:prstDash val="solid"/>
                  <a:miter/>
                </a:ln>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IN" sz="1350">
                    <a:solidFill>
                      <a:prstClr val="black"/>
                    </a:solidFill>
                  </a:endParaRPr>
                </a:p>
              </p:txBody>
            </p:sp>
            <p:sp>
              <p:nvSpPr>
                <p:cNvPr id="54" name="Freeform: Shape 130">
                  <a:extLst>
                    <a:ext uri="{FF2B5EF4-FFF2-40B4-BE49-F238E27FC236}">
                      <a16:creationId xmlns:a16="http://schemas.microsoft.com/office/drawing/2014/main" id="{98F5DE25-FEF9-453A-ADE8-8B2999639845}"/>
                    </a:ext>
                  </a:extLst>
                </p:cNvPr>
                <p:cNvSpPr/>
                <p:nvPr/>
              </p:nvSpPr>
              <p:spPr>
                <a:xfrm>
                  <a:off x="2217975" y="1173412"/>
                  <a:ext cx="102656" cy="14062"/>
                </a:xfrm>
                <a:custGeom>
                  <a:avLst/>
                  <a:gdLst>
                    <a:gd name="connsiteX0" fmla="*/ 95625 w 102656"/>
                    <a:gd name="connsiteY0" fmla="*/ 0 h 14062"/>
                    <a:gd name="connsiteX1" fmla="*/ 7031 w 102656"/>
                    <a:gd name="connsiteY1" fmla="*/ 0 h 14062"/>
                    <a:gd name="connsiteX2" fmla="*/ 0 w 102656"/>
                    <a:gd name="connsiteY2" fmla="*/ 7031 h 14062"/>
                    <a:gd name="connsiteX3" fmla="*/ 7031 w 102656"/>
                    <a:gd name="connsiteY3" fmla="*/ 14063 h 14062"/>
                    <a:gd name="connsiteX4" fmla="*/ 95625 w 102656"/>
                    <a:gd name="connsiteY4" fmla="*/ 14063 h 14062"/>
                    <a:gd name="connsiteX5" fmla="*/ 102656 w 102656"/>
                    <a:gd name="connsiteY5" fmla="*/ 7031 h 14062"/>
                    <a:gd name="connsiteX6" fmla="*/ 95625 w 102656"/>
                    <a:gd name="connsiteY6" fmla="*/ 0 h 1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56" h="14062">
                      <a:moveTo>
                        <a:pt x="95625" y="0"/>
                      </a:moveTo>
                      <a:lnTo>
                        <a:pt x="7031" y="0"/>
                      </a:lnTo>
                      <a:cubicBezTo>
                        <a:pt x="3148" y="0"/>
                        <a:pt x="0" y="3148"/>
                        <a:pt x="0" y="7031"/>
                      </a:cubicBezTo>
                      <a:cubicBezTo>
                        <a:pt x="0" y="10915"/>
                        <a:pt x="3148" y="14063"/>
                        <a:pt x="7031" y="14063"/>
                      </a:cubicBezTo>
                      <a:lnTo>
                        <a:pt x="95625" y="14063"/>
                      </a:lnTo>
                      <a:cubicBezTo>
                        <a:pt x="99508" y="14063"/>
                        <a:pt x="102656" y="10915"/>
                        <a:pt x="102656" y="7031"/>
                      </a:cubicBezTo>
                      <a:cubicBezTo>
                        <a:pt x="102656" y="3148"/>
                        <a:pt x="99508" y="0"/>
                        <a:pt x="95625" y="0"/>
                      </a:cubicBezTo>
                      <a:close/>
                    </a:path>
                  </a:pathLst>
                </a:custGeom>
                <a:solidFill>
                  <a:schemeClr val="bg1"/>
                </a:solidFill>
                <a:ln w="688" cap="flat">
                  <a:noFill/>
                  <a:prstDash val="solid"/>
                  <a:miter/>
                </a:ln>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IN" sz="1350">
                    <a:solidFill>
                      <a:prstClr val="black"/>
                    </a:solidFill>
                  </a:endParaRPr>
                </a:p>
              </p:txBody>
            </p:sp>
            <p:sp>
              <p:nvSpPr>
                <p:cNvPr id="55" name="Freeform: Shape 131">
                  <a:extLst>
                    <a:ext uri="{FF2B5EF4-FFF2-40B4-BE49-F238E27FC236}">
                      <a16:creationId xmlns:a16="http://schemas.microsoft.com/office/drawing/2014/main" id="{52C87A54-03EB-4249-B7E1-4C00F2B9798D}"/>
                    </a:ext>
                  </a:extLst>
                </p:cNvPr>
                <p:cNvSpPr/>
                <p:nvPr/>
              </p:nvSpPr>
              <p:spPr>
                <a:xfrm>
                  <a:off x="2189850" y="1215600"/>
                  <a:ext cx="130781" cy="14062"/>
                </a:xfrm>
                <a:custGeom>
                  <a:avLst/>
                  <a:gdLst>
                    <a:gd name="connsiteX0" fmla="*/ 123750 w 130781"/>
                    <a:gd name="connsiteY0" fmla="*/ 0 h 14062"/>
                    <a:gd name="connsiteX1" fmla="*/ 7031 w 130781"/>
                    <a:gd name="connsiteY1" fmla="*/ 0 h 14062"/>
                    <a:gd name="connsiteX2" fmla="*/ 0 w 130781"/>
                    <a:gd name="connsiteY2" fmla="*/ 7031 h 14062"/>
                    <a:gd name="connsiteX3" fmla="*/ 7031 w 130781"/>
                    <a:gd name="connsiteY3" fmla="*/ 14063 h 14062"/>
                    <a:gd name="connsiteX4" fmla="*/ 123750 w 130781"/>
                    <a:gd name="connsiteY4" fmla="*/ 14063 h 14062"/>
                    <a:gd name="connsiteX5" fmla="*/ 130781 w 130781"/>
                    <a:gd name="connsiteY5" fmla="*/ 7031 h 14062"/>
                    <a:gd name="connsiteX6" fmla="*/ 123750 w 130781"/>
                    <a:gd name="connsiteY6" fmla="*/ 0 h 1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1" h="14062">
                      <a:moveTo>
                        <a:pt x="123750" y="0"/>
                      </a:moveTo>
                      <a:lnTo>
                        <a:pt x="7031" y="0"/>
                      </a:lnTo>
                      <a:cubicBezTo>
                        <a:pt x="3148" y="0"/>
                        <a:pt x="0" y="3148"/>
                        <a:pt x="0" y="7031"/>
                      </a:cubicBezTo>
                      <a:cubicBezTo>
                        <a:pt x="0" y="10915"/>
                        <a:pt x="3148" y="14063"/>
                        <a:pt x="7031" y="14063"/>
                      </a:cubicBezTo>
                      <a:lnTo>
                        <a:pt x="123750" y="14063"/>
                      </a:lnTo>
                      <a:cubicBezTo>
                        <a:pt x="127633" y="14063"/>
                        <a:pt x="130781" y="10915"/>
                        <a:pt x="130781" y="7031"/>
                      </a:cubicBezTo>
                      <a:cubicBezTo>
                        <a:pt x="130781" y="3148"/>
                        <a:pt x="127633" y="0"/>
                        <a:pt x="123750" y="0"/>
                      </a:cubicBezTo>
                      <a:close/>
                    </a:path>
                  </a:pathLst>
                </a:custGeom>
                <a:solidFill>
                  <a:schemeClr val="bg1"/>
                </a:solidFill>
                <a:ln w="688" cap="flat">
                  <a:noFill/>
                  <a:prstDash val="solid"/>
                  <a:miter/>
                </a:ln>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IN" sz="1350">
                    <a:solidFill>
                      <a:prstClr val="black"/>
                    </a:solidFill>
                  </a:endParaRPr>
                </a:p>
              </p:txBody>
            </p:sp>
            <p:sp>
              <p:nvSpPr>
                <p:cNvPr id="56" name="Freeform: Shape 132">
                  <a:extLst>
                    <a:ext uri="{FF2B5EF4-FFF2-40B4-BE49-F238E27FC236}">
                      <a16:creationId xmlns:a16="http://schemas.microsoft.com/office/drawing/2014/main" id="{139729C1-75F9-4AB1-AB29-E674AFF9DB98}"/>
                    </a:ext>
                  </a:extLst>
                </p:cNvPr>
                <p:cNvSpPr/>
                <p:nvPr/>
              </p:nvSpPr>
              <p:spPr>
                <a:xfrm>
                  <a:off x="2334693" y="1060912"/>
                  <a:ext cx="102656" cy="14062"/>
                </a:xfrm>
                <a:custGeom>
                  <a:avLst/>
                  <a:gdLst>
                    <a:gd name="connsiteX0" fmla="*/ 95625 w 102656"/>
                    <a:gd name="connsiteY0" fmla="*/ 0 h 14062"/>
                    <a:gd name="connsiteX1" fmla="*/ 7031 w 102656"/>
                    <a:gd name="connsiteY1" fmla="*/ 0 h 14062"/>
                    <a:gd name="connsiteX2" fmla="*/ 0 w 102656"/>
                    <a:gd name="connsiteY2" fmla="*/ 7031 h 14062"/>
                    <a:gd name="connsiteX3" fmla="*/ 7031 w 102656"/>
                    <a:gd name="connsiteY3" fmla="*/ 14063 h 14062"/>
                    <a:gd name="connsiteX4" fmla="*/ 95625 w 102656"/>
                    <a:gd name="connsiteY4" fmla="*/ 14063 h 14062"/>
                    <a:gd name="connsiteX5" fmla="*/ 102656 w 102656"/>
                    <a:gd name="connsiteY5" fmla="*/ 7031 h 14062"/>
                    <a:gd name="connsiteX6" fmla="*/ 95625 w 102656"/>
                    <a:gd name="connsiteY6" fmla="*/ 0 h 1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56" h="14062">
                      <a:moveTo>
                        <a:pt x="95625" y="0"/>
                      </a:moveTo>
                      <a:lnTo>
                        <a:pt x="7031" y="0"/>
                      </a:lnTo>
                      <a:cubicBezTo>
                        <a:pt x="3148" y="0"/>
                        <a:pt x="0" y="3148"/>
                        <a:pt x="0" y="7031"/>
                      </a:cubicBezTo>
                      <a:cubicBezTo>
                        <a:pt x="0" y="10915"/>
                        <a:pt x="3148" y="14063"/>
                        <a:pt x="7031" y="14063"/>
                      </a:cubicBezTo>
                      <a:lnTo>
                        <a:pt x="95625" y="14063"/>
                      </a:lnTo>
                      <a:cubicBezTo>
                        <a:pt x="99508" y="14063"/>
                        <a:pt x="102656" y="10915"/>
                        <a:pt x="102656" y="7031"/>
                      </a:cubicBezTo>
                      <a:cubicBezTo>
                        <a:pt x="102656" y="3148"/>
                        <a:pt x="99508" y="0"/>
                        <a:pt x="95625" y="0"/>
                      </a:cubicBezTo>
                      <a:close/>
                    </a:path>
                  </a:pathLst>
                </a:custGeom>
                <a:solidFill>
                  <a:schemeClr val="bg1"/>
                </a:solidFill>
                <a:ln w="688" cap="flat">
                  <a:noFill/>
                  <a:prstDash val="solid"/>
                  <a:miter/>
                </a:ln>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IN" sz="1350">
                    <a:solidFill>
                      <a:prstClr val="black"/>
                    </a:solidFill>
                  </a:endParaRPr>
                </a:p>
              </p:txBody>
            </p:sp>
          </p:grpSp>
        </p:grpSp>
        <p:sp>
          <p:nvSpPr>
            <p:cNvPr id="23" name="ZoneTexte 37">
              <a:extLst>
                <a:ext uri="{FF2B5EF4-FFF2-40B4-BE49-F238E27FC236}">
                  <a16:creationId xmlns:a16="http://schemas.microsoft.com/office/drawing/2014/main" id="{D155ACA0-1010-4C58-8E9A-F5BEC2EB058C}"/>
                </a:ext>
              </a:extLst>
            </p:cNvPr>
            <p:cNvSpPr txBox="1"/>
            <p:nvPr/>
          </p:nvSpPr>
          <p:spPr>
            <a:xfrm>
              <a:off x="581845" y="3297977"/>
              <a:ext cx="3478696" cy="1932153"/>
            </a:xfrm>
            <a:prstGeom prst="rect">
              <a:avLst/>
            </a:prstGeom>
            <a:noFill/>
          </p:spPr>
          <p:txBody>
            <a:bodyPr wrap="square">
              <a:spAutoFit/>
            </a:bodyPr>
            <a:lstStyle/>
            <a:p>
              <a:pPr marL="214313" indent="-214313">
                <a:spcAft>
                  <a:spcPts val="450"/>
                </a:spcAft>
                <a:buFont typeface="Arial" panose="020B0604020202020204" pitchFamily="34" charset="0"/>
                <a:buChar char="•"/>
              </a:pPr>
              <a:r>
                <a:rPr lang="en-US" sz="1200" dirty="0">
                  <a:latin typeface="Montserrat"/>
                  <a:cs typeface="Arial" panose="020B0604020202020204" pitchFamily="34" charset="0"/>
                </a:rPr>
                <a:t>Over </a:t>
              </a:r>
              <a:r>
                <a:rPr lang="en-US" sz="1200" b="1" dirty="0">
                  <a:latin typeface="Montserrat"/>
                  <a:cs typeface="Arial" panose="020B0604020202020204" pitchFamily="34" charset="0"/>
                </a:rPr>
                <a:t>200 bilateral meetings </a:t>
              </a:r>
              <a:r>
                <a:rPr lang="en-US" sz="1200" dirty="0">
                  <a:latin typeface="Montserrat"/>
                  <a:cs typeface="Arial" panose="020B0604020202020204" pitchFamily="34" charset="0"/>
                </a:rPr>
                <a:t>held during phase 1; plus </a:t>
              </a:r>
              <a:r>
                <a:rPr lang="en-US" sz="1200" b="1" dirty="0">
                  <a:latin typeface="Montserrat"/>
                  <a:cs typeface="Arial" panose="020B0604020202020204" pitchFamily="34" charset="0"/>
                </a:rPr>
                <a:t>20 regionally-based multilateral information sessions</a:t>
              </a:r>
              <a:endParaRPr lang="en-US" sz="1200" dirty="0">
                <a:latin typeface="Montserrat"/>
                <a:cs typeface="Arial" panose="020B0604020202020204" pitchFamily="34" charset="0"/>
              </a:endParaRPr>
            </a:p>
            <a:p>
              <a:pPr marL="214313" indent="-214313">
                <a:spcAft>
                  <a:spcPts val="450"/>
                </a:spcAft>
                <a:buFont typeface="Arial" panose="020B0604020202020204" pitchFamily="34" charset="0"/>
                <a:buChar char="•"/>
              </a:pPr>
              <a:r>
                <a:rPr lang="en-CA" sz="1200" b="1" dirty="0">
                  <a:latin typeface="Montserrat"/>
                  <a:cs typeface="Arial" panose="020B0604020202020204" pitchFamily="34" charset="0"/>
                </a:rPr>
                <a:t>62 written submissions </a:t>
              </a:r>
              <a:r>
                <a:rPr lang="en-CA" sz="1200" dirty="0">
                  <a:latin typeface="Montserrat"/>
                  <a:cs typeface="Arial" panose="020B0604020202020204" pitchFamily="34" charset="0"/>
                </a:rPr>
                <a:t>received</a:t>
              </a:r>
            </a:p>
          </p:txBody>
        </p:sp>
        <p:sp>
          <p:nvSpPr>
            <p:cNvPr id="24" name="Rectangle 10">
              <a:extLst>
                <a:ext uri="{FF2B5EF4-FFF2-40B4-BE49-F238E27FC236}">
                  <a16:creationId xmlns:a16="http://schemas.microsoft.com/office/drawing/2014/main" id="{6B832D11-EB0B-4AF1-B761-F06CD2CFEFB7}"/>
                </a:ext>
              </a:extLst>
            </p:cNvPr>
            <p:cNvSpPr/>
            <p:nvPr/>
          </p:nvSpPr>
          <p:spPr>
            <a:xfrm>
              <a:off x="4790690" y="2228880"/>
              <a:ext cx="2758556" cy="907160"/>
            </a:xfrm>
            <a:custGeom>
              <a:avLst/>
              <a:gdLst>
                <a:gd name="connsiteX0" fmla="*/ 0 w 2748617"/>
                <a:gd name="connsiteY0" fmla="*/ 0 h 897221"/>
                <a:gd name="connsiteX1" fmla="*/ 2748617 w 2748617"/>
                <a:gd name="connsiteY1" fmla="*/ 0 h 897221"/>
                <a:gd name="connsiteX2" fmla="*/ 2748617 w 2748617"/>
                <a:gd name="connsiteY2" fmla="*/ 897221 h 897221"/>
                <a:gd name="connsiteX3" fmla="*/ 0 w 2748617"/>
                <a:gd name="connsiteY3" fmla="*/ 897221 h 897221"/>
                <a:gd name="connsiteX4" fmla="*/ 0 w 2748617"/>
                <a:gd name="connsiteY4" fmla="*/ 0 h 897221"/>
                <a:gd name="connsiteX0" fmla="*/ 0 w 2788374"/>
                <a:gd name="connsiteY0" fmla="*/ 9939 h 907160"/>
                <a:gd name="connsiteX1" fmla="*/ 2788374 w 2788374"/>
                <a:gd name="connsiteY1" fmla="*/ 0 h 907160"/>
                <a:gd name="connsiteX2" fmla="*/ 2748617 w 2788374"/>
                <a:gd name="connsiteY2" fmla="*/ 907160 h 907160"/>
                <a:gd name="connsiteX3" fmla="*/ 0 w 2788374"/>
                <a:gd name="connsiteY3" fmla="*/ 907160 h 907160"/>
                <a:gd name="connsiteX4" fmla="*/ 0 w 2788374"/>
                <a:gd name="connsiteY4" fmla="*/ 9939 h 907160"/>
                <a:gd name="connsiteX0" fmla="*/ 0 w 2788374"/>
                <a:gd name="connsiteY0" fmla="*/ 9939 h 907160"/>
                <a:gd name="connsiteX1" fmla="*/ 2788374 w 2788374"/>
                <a:gd name="connsiteY1" fmla="*/ 0 h 907160"/>
                <a:gd name="connsiteX2" fmla="*/ 2748617 w 2788374"/>
                <a:gd name="connsiteY2" fmla="*/ 907160 h 907160"/>
                <a:gd name="connsiteX3" fmla="*/ 0 w 2788374"/>
                <a:gd name="connsiteY3" fmla="*/ 907160 h 907160"/>
                <a:gd name="connsiteX4" fmla="*/ 0 w 2788374"/>
                <a:gd name="connsiteY4" fmla="*/ 9939 h 907160"/>
                <a:gd name="connsiteX0" fmla="*/ 0 w 2758556"/>
                <a:gd name="connsiteY0" fmla="*/ 9939 h 907160"/>
                <a:gd name="connsiteX1" fmla="*/ 2758556 w 2758556"/>
                <a:gd name="connsiteY1" fmla="*/ 0 h 907160"/>
                <a:gd name="connsiteX2" fmla="*/ 2748617 w 2758556"/>
                <a:gd name="connsiteY2" fmla="*/ 907160 h 907160"/>
                <a:gd name="connsiteX3" fmla="*/ 0 w 2758556"/>
                <a:gd name="connsiteY3" fmla="*/ 907160 h 907160"/>
                <a:gd name="connsiteX4" fmla="*/ 0 w 2758556"/>
                <a:gd name="connsiteY4" fmla="*/ 9939 h 90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556" h="907160">
                  <a:moveTo>
                    <a:pt x="0" y="9939"/>
                  </a:moveTo>
                  <a:lnTo>
                    <a:pt x="2758556" y="0"/>
                  </a:lnTo>
                  <a:lnTo>
                    <a:pt x="2748617" y="907160"/>
                  </a:lnTo>
                  <a:lnTo>
                    <a:pt x="0" y="907160"/>
                  </a:lnTo>
                  <a:lnTo>
                    <a:pt x="0" y="9939"/>
                  </a:lnTo>
                  <a:close/>
                </a:path>
              </a:pathLst>
            </a:custGeom>
            <a:solidFill>
              <a:srgbClr val="68154B"/>
            </a:solidFill>
            <a:ln w="38100">
              <a:solidFill>
                <a:srgbClr val="681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p>
          </p:txBody>
        </p:sp>
        <p:sp>
          <p:nvSpPr>
            <p:cNvPr id="25" name="Oval 31">
              <a:extLst>
                <a:ext uri="{FF2B5EF4-FFF2-40B4-BE49-F238E27FC236}">
                  <a16:creationId xmlns:a16="http://schemas.microsoft.com/office/drawing/2014/main" id="{E4FFCD3E-86B7-4A33-BE78-5CBBC4E817C9}"/>
                </a:ext>
              </a:extLst>
            </p:cNvPr>
            <p:cNvSpPr/>
            <p:nvPr/>
          </p:nvSpPr>
          <p:spPr bwMode="auto">
            <a:xfrm>
              <a:off x="4232819" y="2168192"/>
              <a:ext cx="1246060" cy="981818"/>
            </a:xfrm>
            <a:prstGeom prst="ellipse">
              <a:avLst/>
            </a:prstGeom>
            <a:solidFill>
              <a:srgbClr val="68154B"/>
            </a:solidFill>
            <a:ln>
              <a:noFill/>
            </a:ln>
          </p:spPr>
          <p:txBody>
            <a:bodyPr vert="horz" wrap="square" lIns="68580" tIns="34290" rIns="68580" bIns="34290" numCol="1" rtlCol="0" anchor="t" anchorCtr="0" compatLnSpc="1">
              <a:prstTxWarp prst="textNoShape">
                <a:avLst/>
              </a:prstTxWarp>
            </a:bodyPr>
            <a:lstStyle/>
            <a:p>
              <a:pPr algn="ctr" defTabSz="685800">
                <a:defRPr/>
              </a:pPr>
              <a:endParaRPr lang="en-IN" sz="1350">
                <a:solidFill>
                  <a:prstClr val="black"/>
                </a:solidFill>
                <a:latin typeface="Calibri"/>
              </a:endParaRPr>
            </a:p>
          </p:txBody>
        </p:sp>
        <p:sp>
          <p:nvSpPr>
            <p:cNvPr id="26" name="Oval 33">
              <a:extLst>
                <a:ext uri="{FF2B5EF4-FFF2-40B4-BE49-F238E27FC236}">
                  <a16:creationId xmlns:a16="http://schemas.microsoft.com/office/drawing/2014/main" id="{BCE3AB9F-36EE-41C4-A433-4D1448FEE3F3}"/>
                </a:ext>
              </a:extLst>
            </p:cNvPr>
            <p:cNvSpPr/>
            <p:nvPr/>
          </p:nvSpPr>
          <p:spPr bwMode="auto">
            <a:xfrm>
              <a:off x="4336657" y="2250010"/>
              <a:ext cx="1038384" cy="818182"/>
            </a:xfrm>
            <a:prstGeom prst="ellipse">
              <a:avLst/>
            </a:prstGeom>
            <a:solidFill>
              <a:srgbClr val="B2247F"/>
            </a:solidFill>
            <a:ln w="19050">
              <a:solidFill>
                <a:schemeClr val="bg1"/>
              </a:solidFill>
            </a:ln>
          </p:spPr>
          <p:txBody>
            <a:bodyPr vert="horz" wrap="square" lIns="68580" tIns="34290" rIns="68580" bIns="34290" numCol="1" rtlCol="0" anchor="t" anchorCtr="0" compatLnSpc="1">
              <a:prstTxWarp prst="textNoShape">
                <a:avLst/>
              </a:prstTxWarp>
            </a:bodyPr>
            <a:lstStyle/>
            <a:p>
              <a:pPr algn="ctr" defTabSz="685800">
                <a:defRPr/>
              </a:pPr>
              <a:endParaRPr lang="en-IN" sz="1350">
                <a:solidFill>
                  <a:prstClr val="black"/>
                </a:solidFill>
                <a:latin typeface="Calibri"/>
              </a:endParaRPr>
            </a:p>
          </p:txBody>
        </p:sp>
        <p:sp>
          <p:nvSpPr>
            <p:cNvPr id="27" name="Rectangle 26">
              <a:extLst>
                <a:ext uri="{FF2B5EF4-FFF2-40B4-BE49-F238E27FC236}">
                  <a16:creationId xmlns:a16="http://schemas.microsoft.com/office/drawing/2014/main" id="{11AA812A-7FB8-4CD8-ADD5-88F599942830}"/>
                </a:ext>
              </a:extLst>
            </p:cNvPr>
            <p:cNvSpPr/>
            <p:nvPr/>
          </p:nvSpPr>
          <p:spPr>
            <a:xfrm>
              <a:off x="5549389" y="2302915"/>
              <a:ext cx="1709212" cy="1077217"/>
            </a:xfrm>
            <a:prstGeom prst="rect">
              <a:avLst/>
            </a:prstGeom>
          </p:spPr>
          <p:txBody>
            <a:bodyPr wrap="square">
              <a:spAutoFit/>
            </a:bodyPr>
            <a:lstStyle/>
            <a:p>
              <a:pPr algn="ctr" defTabSz="685800">
                <a:defRPr/>
              </a:pPr>
              <a:r>
                <a:rPr lang="en-IN" sz="1200" b="1" dirty="0">
                  <a:solidFill>
                    <a:schemeClr val="bg1"/>
                  </a:solidFill>
                  <a:latin typeface="Montserrat"/>
                  <a:cs typeface="Arial" panose="020B0604020202020204" pitchFamily="34" charset="0"/>
                </a:rPr>
                <a:t>Draft Action Plan Released </a:t>
              </a:r>
            </a:p>
            <a:p>
              <a:pPr algn="ctr" defTabSz="685800">
                <a:defRPr/>
              </a:pPr>
              <a:r>
                <a:rPr lang="en-IN" sz="1050" dirty="0">
                  <a:solidFill>
                    <a:schemeClr val="bg1"/>
                  </a:solidFill>
                  <a:latin typeface="Montserrat"/>
                  <a:cs typeface="Arial" panose="020B0604020202020204" pitchFamily="34" charset="0"/>
                </a:rPr>
                <a:t>Mar 23</a:t>
              </a:r>
            </a:p>
          </p:txBody>
        </p:sp>
        <p:pic>
          <p:nvPicPr>
            <p:cNvPr id="28" name="Graphique 9" descr="Document avec un remplissage uni">
              <a:extLst>
                <a:ext uri="{FF2B5EF4-FFF2-40B4-BE49-F238E27FC236}">
                  <a16:creationId xmlns:a16="http://schemas.microsoft.com/office/drawing/2014/main" id="{CDBC1B2E-0A8E-49BF-BA14-47B0C0410E7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51125" y="2351427"/>
              <a:ext cx="612201" cy="612201"/>
            </a:xfrm>
            <a:prstGeom prst="rect">
              <a:avLst/>
            </a:prstGeom>
          </p:spPr>
        </p:pic>
        <p:sp>
          <p:nvSpPr>
            <p:cNvPr id="29" name="ZoneTexte 85">
              <a:extLst>
                <a:ext uri="{FF2B5EF4-FFF2-40B4-BE49-F238E27FC236}">
                  <a16:creationId xmlns:a16="http://schemas.microsoft.com/office/drawing/2014/main" id="{3082F69C-4F37-429B-B72F-C1FAB227C8E2}"/>
                </a:ext>
              </a:extLst>
            </p:cNvPr>
            <p:cNvSpPr txBox="1"/>
            <p:nvPr/>
          </p:nvSpPr>
          <p:spPr>
            <a:xfrm>
              <a:off x="4230823" y="3297977"/>
              <a:ext cx="3348169" cy="2510089"/>
            </a:xfrm>
            <a:prstGeom prst="rect">
              <a:avLst/>
            </a:prstGeom>
            <a:noFill/>
          </p:spPr>
          <p:txBody>
            <a:bodyPr wrap="square">
              <a:spAutoFit/>
            </a:bodyPr>
            <a:lstStyle/>
            <a:p>
              <a:pPr marL="214313" indent="-214313">
                <a:spcAft>
                  <a:spcPts val="450"/>
                </a:spcAft>
                <a:buFont typeface="Arial" panose="020B0604020202020204" pitchFamily="34" charset="0"/>
                <a:buChar char="•"/>
              </a:pPr>
              <a:r>
                <a:rPr lang="fr-CA" sz="1200" dirty="0">
                  <a:latin typeface="Montserrat"/>
                  <a:cs typeface="Arial" panose="020B0604020202020204" pitchFamily="34" charset="0"/>
                </a:rPr>
                <a:t>Draft Action Plan </a:t>
              </a:r>
              <a:r>
                <a:rPr lang="fr-CA" sz="1200" dirty="0" err="1">
                  <a:latin typeface="Montserrat"/>
                  <a:cs typeface="Arial" panose="020B0604020202020204" pitchFamily="34" charset="0"/>
                </a:rPr>
                <a:t>released</a:t>
              </a:r>
              <a:r>
                <a:rPr lang="fr-CA" sz="1200" dirty="0">
                  <a:latin typeface="Montserrat"/>
                  <a:cs typeface="Arial" panose="020B0604020202020204" pitchFamily="34" charset="0"/>
                </a:rPr>
                <a:t> on </a:t>
              </a:r>
              <a:r>
                <a:rPr lang="fr-CA" sz="1200" b="1" dirty="0">
                  <a:latin typeface="Montserrat"/>
                  <a:cs typeface="Arial" panose="020B0604020202020204" pitchFamily="34" charset="0"/>
                </a:rPr>
                <a:t>March 20, 2023</a:t>
              </a:r>
              <a:r>
                <a:rPr lang="fr-CA" sz="1200" dirty="0">
                  <a:latin typeface="Montserrat"/>
                  <a:cs typeface="Arial" panose="020B0604020202020204" pitchFamily="34" charset="0"/>
                </a:rPr>
                <a:t>, </a:t>
              </a:r>
              <a:r>
                <a:rPr lang="fr-CA" sz="1200" dirty="0" err="1">
                  <a:latin typeface="Montserrat"/>
                  <a:cs typeface="Arial" panose="020B0604020202020204" pitchFamily="34" charset="0"/>
                </a:rPr>
                <a:t>along</a:t>
              </a:r>
              <a:r>
                <a:rPr lang="fr-CA" sz="1200" dirty="0">
                  <a:latin typeface="Montserrat"/>
                  <a:cs typeface="Arial" panose="020B0604020202020204" pitchFamily="34" charset="0"/>
                </a:rPr>
                <a:t> </a:t>
              </a:r>
              <a:r>
                <a:rPr lang="fr-CA" sz="1200" dirty="0" err="1">
                  <a:latin typeface="Montserrat"/>
                  <a:cs typeface="Arial" panose="020B0604020202020204" pitchFamily="34" charset="0"/>
                </a:rPr>
                <a:t>with</a:t>
              </a:r>
              <a:r>
                <a:rPr lang="fr-CA" sz="1200" dirty="0">
                  <a:latin typeface="Montserrat"/>
                  <a:cs typeface="Arial" panose="020B0604020202020204" pitchFamily="34" charset="0"/>
                </a:rPr>
                <a:t> a </a:t>
              </a:r>
              <a:r>
                <a:rPr lang="fr-CA" sz="1200" dirty="0" err="1">
                  <a:latin typeface="Montserrat"/>
                  <a:cs typeface="Arial" panose="020B0604020202020204" pitchFamily="34" charset="0"/>
                </a:rPr>
                <a:t>What</a:t>
              </a:r>
              <a:r>
                <a:rPr lang="fr-CA" sz="1200" dirty="0">
                  <a:latin typeface="Montserrat"/>
                  <a:cs typeface="Arial" panose="020B0604020202020204" pitchFamily="34" charset="0"/>
                </a:rPr>
                <a:t> </a:t>
              </a:r>
              <a:r>
                <a:rPr lang="fr-CA" sz="1200" dirty="0" err="1">
                  <a:latin typeface="Montserrat"/>
                  <a:cs typeface="Arial" panose="020B0604020202020204" pitchFamily="34" charset="0"/>
                </a:rPr>
                <a:t>We</a:t>
              </a:r>
              <a:r>
                <a:rPr lang="fr-CA" sz="1200" dirty="0">
                  <a:latin typeface="Montserrat"/>
                  <a:cs typeface="Arial" panose="020B0604020202020204" pitchFamily="34" charset="0"/>
                </a:rPr>
                <a:t> </a:t>
              </a:r>
              <a:r>
                <a:rPr lang="fr-CA" sz="1200" dirty="0" err="1">
                  <a:latin typeface="Montserrat"/>
                  <a:cs typeface="Arial" panose="020B0604020202020204" pitchFamily="34" charset="0"/>
                </a:rPr>
                <a:t>Learned</a:t>
              </a:r>
              <a:r>
                <a:rPr lang="fr-CA" sz="1200" dirty="0">
                  <a:latin typeface="Montserrat"/>
                  <a:cs typeface="Arial" panose="020B0604020202020204" pitchFamily="34" charset="0"/>
                </a:rPr>
                <a:t> to Date report</a:t>
              </a:r>
            </a:p>
            <a:p>
              <a:pPr marL="214313" indent="-214313">
                <a:spcAft>
                  <a:spcPts val="450"/>
                </a:spcAft>
                <a:buFont typeface="Arial" panose="020B0604020202020204" pitchFamily="34" charset="0"/>
                <a:buChar char="•"/>
              </a:pPr>
              <a:r>
                <a:rPr lang="fr-CA" sz="1200" dirty="0" err="1">
                  <a:latin typeface="Montserrat"/>
                  <a:cs typeface="Arial" panose="020B0604020202020204" pitchFamily="34" charset="0"/>
                </a:rPr>
                <a:t>Contained</a:t>
              </a:r>
              <a:r>
                <a:rPr lang="fr-CA" sz="1200" b="1" dirty="0">
                  <a:latin typeface="Montserrat"/>
                  <a:cs typeface="Arial" panose="020B0604020202020204" pitchFamily="34" charset="0"/>
                </a:rPr>
                <a:t> 101 </a:t>
              </a:r>
              <a:r>
                <a:rPr lang="en-US" sz="1200" b="1" dirty="0">
                  <a:latin typeface="Montserrat"/>
                  <a:cs typeface="Arial" panose="020B0604020202020204" pitchFamily="34" charset="0"/>
                </a:rPr>
                <a:t>measures </a:t>
              </a:r>
              <a:r>
                <a:rPr lang="en-US" sz="1200" dirty="0">
                  <a:latin typeface="Montserrat"/>
                  <a:cs typeface="Arial" panose="020B0604020202020204" pitchFamily="34" charset="0"/>
                </a:rPr>
                <a:t>organized into four chapters</a:t>
              </a:r>
              <a:endParaRPr lang="fr-CA" sz="1200" b="1" dirty="0">
                <a:latin typeface="Montserrat"/>
                <a:cs typeface="Arial" panose="020B0604020202020204" pitchFamily="34" charset="0"/>
              </a:endParaRPr>
            </a:p>
            <a:p>
              <a:pPr marL="214313" indent="-214313">
                <a:buFont typeface="Arial" panose="020B0604020202020204" pitchFamily="34" charset="0"/>
                <a:buChar char="•"/>
              </a:pPr>
              <a:r>
                <a:rPr lang="en-US" sz="1200" dirty="0">
                  <a:latin typeface="Montserrat"/>
                  <a:cs typeface="Arial" panose="020B0604020202020204" pitchFamily="34" charset="0"/>
                </a:rPr>
                <a:t>Reflected about </a:t>
              </a:r>
              <a:r>
                <a:rPr lang="en-US" sz="1200" b="1" dirty="0">
                  <a:latin typeface="Montserrat"/>
                  <a:cs typeface="Arial" panose="020B0604020202020204" pitchFamily="34" charset="0"/>
                </a:rPr>
                <a:t>80% of the measures </a:t>
              </a:r>
              <a:r>
                <a:rPr lang="en-US" sz="1200" dirty="0">
                  <a:latin typeface="Montserrat"/>
                  <a:cs typeface="Arial" panose="020B0604020202020204" pitchFamily="34" charset="0"/>
                </a:rPr>
                <a:t>put forward</a:t>
              </a:r>
              <a:r>
                <a:rPr lang="fr-CA" sz="1200" dirty="0">
                  <a:latin typeface="Montserrat"/>
                  <a:cs typeface="Arial" panose="020B0604020202020204" pitchFamily="34" charset="0"/>
                </a:rPr>
                <a:t> </a:t>
              </a:r>
              <a:endParaRPr lang="en-US" sz="1200" dirty="0">
                <a:latin typeface="Montserrat"/>
                <a:cs typeface="Arial" panose="020B0604020202020204" pitchFamily="34" charset="0"/>
              </a:endParaRPr>
            </a:p>
          </p:txBody>
        </p:sp>
        <p:sp>
          <p:nvSpPr>
            <p:cNvPr id="30" name="Freeform: Shape 78">
              <a:extLst>
                <a:ext uri="{FF2B5EF4-FFF2-40B4-BE49-F238E27FC236}">
                  <a16:creationId xmlns:a16="http://schemas.microsoft.com/office/drawing/2014/main" id="{6300253C-0836-4D86-AC02-4D06387F4BBB}"/>
                </a:ext>
              </a:extLst>
            </p:cNvPr>
            <p:cNvSpPr/>
            <p:nvPr/>
          </p:nvSpPr>
          <p:spPr bwMode="auto">
            <a:xfrm>
              <a:off x="8706633" y="2196766"/>
              <a:ext cx="2478504" cy="964321"/>
            </a:xfrm>
            <a:custGeom>
              <a:avLst/>
              <a:gdLst>
                <a:gd name="connsiteX0" fmla="*/ 2006607 w 2304165"/>
                <a:gd name="connsiteY0" fmla="*/ 0 h 1060753"/>
                <a:gd name="connsiteX1" fmla="*/ 2304165 w 2304165"/>
                <a:gd name="connsiteY1" fmla="*/ 361705 h 1060753"/>
                <a:gd name="connsiteX2" fmla="*/ 2006607 w 2304165"/>
                <a:gd name="connsiteY2" fmla="*/ 723410 h 1060753"/>
                <a:gd name="connsiteX3" fmla="*/ 1980000 w 2304165"/>
                <a:gd name="connsiteY3" fmla="*/ 720150 h 1060753"/>
                <a:gd name="connsiteX4" fmla="*/ 1980000 w 2304165"/>
                <a:gd name="connsiteY4" fmla="*/ 1060753 h 1060753"/>
                <a:gd name="connsiteX5" fmla="*/ 0 w 2304165"/>
                <a:gd name="connsiteY5" fmla="*/ 1060753 h 1060753"/>
                <a:gd name="connsiteX6" fmla="*/ 0 w 2304165"/>
                <a:gd name="connsiteY6" fmla="*/ 52753 h 1060753"/>
                <a:gd name="connsiteX7" fmla="*/ 1853911 w 2304165"/>
                <a:gd name="connsiteY7" fmla="*/ 52753 h 1060753"/>
                <a:gd name="connsiteX8" fmla="*/ 1890784 w 2304165"/>
                <a:gd name="connsiteY8" fmla="*/ 28424 h 1060753"/>
                <a:gd name="connsiteX9" fmla="*/ 2006607 w 2304165"/>
                <a:gd name="connsiteY9" fmla="*/ 0 h 106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4165" h="1060753">
                  <a:moveTo>
                    <a:pt x="2006607" y="0"/>
                  </a:moveTo>
                  <a:cubicBezTo>
                    <a:pt x="2170944" y="0"/>
                    <a:pt x="2304165" y="161941"/>
                    <a:pt x="2304165" y="361705"/>
                  </a:cubicBezTo>
                  <a:cubicBezTo>
                    <a:pt x="2304165" y="561469"/>
                    <a:pt x="2170944" y="723410"/>
                    <a:pt x="2006607" y="723410"/>
                  </a:cubicBezTo>
                  <a:lnTo>
                    <a:pt x="1980000" y="720150"/>
                  </a:lnTo>
                  <a:lnTo>
                    <a:pt x="1980000" y="1060753"/>
                  </a:lnTo>
                  <a:lnTo>
                    <a:pt x="0" y="1060753"/>
                  </a:lnTo>
                  <a:lnTo>
                    <a:pt x="0" y="52753"/>
                  </a:lnTo>
                  <a:lnTo>
                    <a:pt x="1853911" y="52753"/>
                  </a:lnTo>
                  <a:lnTo>
                    <a:pt x="1890784" y="28424"/>
                  </a:lnTo>
                  <a:cubicBezTo>
                    <a:pt x="1926383" y="10121"/>
                    <a:pt x="1965523" y="0"/>
                    <a:pt x="2006607" y="0"/>
                  </a:cubicBezTo>
                  <a:close/>
                </a:path>
              </a:pathLst>
            </a:custGeom>
            <a:solidFill>
              <a:srgbClr val="00557E"/>
            </a:solidFill>
            <a:ln>
              <a:noFill/>
            </a:ln>
          </p:spPr>
          <p:txBody>
            <a:bodyPr vert="horz" wrap="square" lIns="68580" tIns="34290" rIns="68580" bIns="34290" numCol="1" rtlCol="0" anchor="t" anchorCtr="0" compatLnSpc="1">
              <a:prstTxWarp prst="textNoShape">
                <a:avLst/>
              </a:prstTxWarp>
            </a:bodyPr>
            <a:lstStyle/>
            <a:p>
              <a:pPr algn="ctr" defTabSz="685800">
                <a:defRPr/>
              </a:pPr>
              <a:endParaRPr lang="en-IN" sz="1350" dirty="0">
                <a:solidFill>
                  <a:prstClr val="black"/>
                </a:solidFill>
                <a:latin typeface="Calibri"/>
              </a:endParaRPr>
            </a:p>
          </p:txBody>
        </p:sp>
        <p:sp>
          <p:nvSpPr>
            <p:cNvPr id="31" name="TextBox 84">
              <a:extLst>
                <a:ext uri="{FF2B5EF4-FFF2-40B4-BE49-F238E27FC236}">
                  <a16:creationId xmlns:a16="http://schemas.microsoft.com/office/drawing/2014/main" id="{8AA13D25-E5C5-4F4E-AA1A-432103E804F7}"/>
                </a:ext>
              </a:extLst>
            </p:cNvPr>
            <p:cNvSpPr txBox="1"/>
            <p:nvPr/>
          </p:nvSpPr>
          <p:spPr>
            <a:xfrm>
              <a:off x="10570687" y="2168192"/>
              <a:ext cx="784037" cy="1021468"/>
            </a:xfrm>
            <a:custGeom>
              <a:avLst/>
              <a:gdLst/>
              <a:ahLst/>
              <a:cxnLst/>
              <a:rect l="l" t="t" r="r" b="b"/>
              <a:pathLst>
                <a:path w="693167" h="1123615">
                  <a:moveTo>
                    <a:pt x="322622" y="0"/>
                  </a:moveTo>
                  <a:cubicBezTo>
                    <a:pt x="376250" y="0"/>
                    <a:pt x="423174" y="7559"/>
                    <a:pt x="463395" y="22678"/>
                  </a:cubicBezTo>
                  <a:cubicBezTo>
                    <a:pt x="503616" y="37796"/>
                    <a:pt x="536990" y="58477"/>
                    <a:pt x="563519" y="84720"/>
                  </a:cubicBezTo>
                  <a:cubicBezTo>
                    <a:pt x="590048" y="110964"/>
                    <a:pt x="609873" y="141486"/>
                    <a:pt x="622995" y="176287"/>
                  </a:cubicBezTo>
                  <a:cubicBezTo>
                    <a:pt x="636116" y="211088"/>
                    <a:pt x="642677" y="248171"/>
                    <a:pt x="642677" y="287536"/>
                  </a:cubicBezTo>
                  <a:cubicBezTo>
                    <a:pt x="642677" y="322907"/>
                    <a:pt x="639539" y="358136"/>
                    <a:pt x="633264" y="393223"/>
                  </a:cubicBezTo>
                  <a:cubicBezTo>
                    <a:pt x="626988" y="428309"/>
                    <a:pt x="613724" y="466248"/>
                    <a:pt x="593471" y="507039"/>
                  </a:cubicBezTo>
                  <a:cubicBezTo>
                    <a:pt x="573218" y="547830"/>
                    <a:pt x="543979" y="593186"/>
                    <a:pt x="505755" y="643105"/>
                  </a:cubicBezTo>
                  <a:cubicBezTo>
                    <a:pt x="467531" y="693024"/>
                    <a:pt x="416756" y="750503"/>
                    <a:pt x="353430" y="815541"/>
                  </a:cubicBezTo>
                  <a:lnTo>
                    <a:pt x="177998" y="998674"/>
                  </a:lnTo>
                  <a:lnTo>
                    <a:pt x="659792" y="998674"/>
                  </a:lnTo>
                  <a:cubicBezTo>
                    <a:pt x="664356" y="998674"/>
                    <a:pt x="668778" y="999958"/>
                    <a:pt x="673057" y="1002525"/>
                  </a:cubicBezTo>
                  <a:cubicBezTo>
                    <a:pt x="677335" y="1005092"/>
                    <a:pt x="681044" y="1008943"/>
                    <a:pt x="684181" y="1014078"/>
                  </a:cubicBezTo>
                  <a:cubicBezTo>
                    <a:pt x="687319" y="1019212"/>
                    <a:pt x="689601" y="1025630"/>
                    <a:pt x="691028" y="1033332"/>
                  </a:cubicBezTo>
                  <a:cubicBezTo>
                    <a:pt x="692454" y="1041034"/>
                    <a:pt x="693167" y="1050020"/>
                    <a:pt x="693167" y="1060289"/>
                  </a:cubicBezTo>
                  <a:cubicBezTo>
                    <a:pt x="693167" y="1070558"/>
                    <a:pt x="692454" y="1079686"/>
                    <a:pt x="691028" y="1087673"/>
                  </a:cubicBezTo>
                  <a:cubicBezTo>
                    <a:pt x="689601" y="1095660"/>
                    <a:pt x="687605" y="1102364"/>
                    <a:pt x="685037" y="1107784"/>
                  </a:cubicBezTo>
                  <a:cubicBezTo>
                    <a:pt x="682470" y="1113203"/>
                    <a:pt x="679047" y="1117197"/>
                    <a:pt x="674768" y="1119764"/>
                  </a:cubicBezTo>
                  <a:cubicBezTo>
                    <a:pt x="670489" y="1122332"/>
                    <a:pt x="665783" y="1123615"/>
                    <a:pt x="660648" y="1123615"/>
                  </a:cubicBezTo>
                  <a:lnTo>
                    <a:pt x="48778" y="1123615"/>
                  </a:lnTo>
                  <a:cubicBezTo>
                    <a:pt x="40791" y="1123615"/>
                    <a:pt x="33803" y="1122617"/>
                    <a:pt x="27812" y="1120620"/>
                  </a:cubicBezTo>
                  <a:cubicBezTo>
                    <a:pt x="21822" y="1118623"/>
                    <a:pt x="16687" y="1115343"/>
                    <a:pt x="12409" y="1110779"/>
                  </a:cubicBezTo>
                  <a:cubicBezTo>
                    <a:pt x="8130" y="1106215"/>
                    <a:pt x="4992" y="1099654"/>
                    <a:pt x="2995" y="1091096"/>
                  </a:cubicBezTo>
                  <a:cubicBezTo>
                    <a:pt x="998" y="1082539"/>
                    <a:pt x="0" y="1071984"/>
                    <a:pt x="0" y="1059433"/>
                  </a:cubicBezTo>
                  <a:cubicBezTo>
                    <a:pt x="0" y="1048023"/>
                    <a:pt x="441" y="1038039"/>
                    <a:pt x="1324" y="1029481"/>
                  </a:cubicBezTo>
                  <a:cubicBezTo>
                    <a:pt x="2206" y="1020924"/>
                    <a:pt x="4116" y="1013365"/>
                    <a:pt x="7053" y="1006804"/>
                  </a:cubicBezTo>
                  <a:cubicBezTo>
                    <a:pt x="9991" y="1000243"/>
                    <a:pt x="13665" y="993682"/>
                    <a:pt x="18078" y="987121"/>
                  </a:cubicBezTo>
                  <a:cubicBezTo>
                    <a:pt x="22490" y="980560"/>
                    <a:pt x="28222" y="973572"/>
                    <a:pt x="35273" y="966155"/>
                  </a:cubicBezTo>
                  <a:lnTo>
                    <a:pt x="256608" y="738522"/>
                  </a:lnTo>
                  <a:cubicBezTo>
                    <a:pt x="307758" y="686036"/>
                    <a:pt x="348765" y="638969"/>
                    <a:pt x="379631" y="597322"/>
                  </a:cubicBezTo>
                  <a:cubicBezTo>
                    <a:pt x="410496" y="555675"/>
                    <a:pt x="434306" y="517736"/>
                    <a:pt x="451060" y="483505"/>
                  </a:cubicBezTo>
                  <a:cubicBezTo>
                    <a:pt x="467814" y="449275"/>
                    <a:pt x="478837" y="418182"/>
                    <a:pt x="484127" y="390227"/>
                  </a:cubicBezTo>
                  <a:cubicBezTo>
                    <a:pt x="489418" y="362272"/>
                    <a:pt x="492063" y="336029"/>
                    <a:pt x="492063" y="311497"/>
                  </a:cubicBezTo>
                  <a:cubicBezTo>
                    <a:pt x="492063" y="286965"/>
                    <a:pt x="487942" y="263717"/>
                    <a:pt x="479701" y="241753"/>
                  </a:cubicBezTo>
                  <a:cubicBezTo>
                    <a:pt x="471460" y="219788"/>
                    <a:pt x="459540" y="200534"/>
                    <a:pt x="443940" y="183989"/>
                  </a:cubicBezTo>
                  <a:cubicBezTo>
                    <a:pt x="428340" y="167444"/>
                    <a:pt x="408767" y="154322"/>
                    <a:pt x="385220" y="144624"/>
                  </a:cubicBezTo>
                  <a:cubicBezTo>
                    <a:pt x="361673" y="134925"/>
                    <a:pt x="334594" y="130076"/>
                    <a:pt x="303983" y="130076"/>
                  </a:cubicBezTo>
                  <a:cubicBezTo>
                    <a:pt x="268076" y="130076"/>
                    <a:pt x="235847" y="134925"/>
                    <a:pt x="207295" y="144624"/>
                  </a:cubicBezTo>
                  <a:cubicBezTo>
                    <a:pt x="178743" y="154322"/>
                    <a:pt x="153723" y="164877"/>
                    <a:pt x="132235" y="176287"/>
                  </a:cubicBezTo>
                  <a:cubicBezTo>
                    <a:pt x="110748" y="187697"/>
                    <a:pt x="92794" y="198251"/>
                    <a:pt x="78376" y="207950"/>
                  </a:cubicBezTo>
                  <a:cubicBezTo>
                    <a:pt x="63957" y="217649"/>
                    <a:pt x="53213" y="222498"/>
                    <a:pt x="46144" y="222498"/>
                  </a:cubicBezTo>
                  <a:cubicBezTo>
                    <a:pt x="42026" y="222498"/>
                    <a:pt x="38347" y="221357"/>
                    <a:pt x="35106" y="219075"/>
                  </a:cubicBezTo>
                  <a:cubicBezTo>
                    <a:pt x="31866" y="216793"/>
                    <a:pt x="29216" y="213085"/>
                    <a:pt x="27157" y="207950"/>
                  </a:cubicBezTo>
                  <a:cubicBezTo>
                    <a:pt x="25098" y="202816"/>
                    <a:pt x="23480" y="195969"/>
                    <a:pt x="22303" y="187412"/>
                  </a:cubicBezTo>
                  <a:cubicBezTo>
                    <a:pt x="21127" y="178854"/>
                    <a:pt x="20538" y="168585"/>
                    <a:pt x="20538" y="156604"/>
                  </a:cubicBezTo>
                  <a:cubicBezTo>
                    <a:pt x="20538" y="148047"/>
                    <a:pt x="20824" y="140630"/>
                    <a:pt x="21394" y="134355"/>
                  </a:cubicBezTo>
                  <a:cubicBezTo>
                    <a:pt x="21965" y="128079"/>
                    <a:pt x="22963" y="122659"/>
                    <a:pt x="24389" y="118095"/>
                  </a:cubicBezTo>
                  <a:cubicBezTo>
                    <a:pt x="25815" y="113531"/>
                    <a:pt x="27670" y="109252"/>
                    <a:pt x="29952" y="105259"/>
                  </a:cubicBezTo>
                  <a:cubicBezTo>
                    <a:pt x="32234" y="101265"/>
                    <a:pt x="36798" y="96273"/>
                    <a:pt x="43644" y="90283"/>
                  </a:cubicBezTo>
                  <a:cubicBezTo>
                    <a:pt x="50490" y="84293"/>
                    <a:pt x="62328" y="76163"/>
                    <a:pt x="79158" y="65894"/>
                  </a:cubicBezTo>
                  <a:cubicBezTo>
                    <a:pt x="95988" y="55625"/>
                    <a:pt x="117097" y="45498"/>
                    <a:pt x="142484" y="35514"/>
                  </a:cubicBezTo>
                  <a:cubicBezTo>
                    <a:pt x="167872" y="25530"/>
                    <a:pt x="195827" y="17115"/>
                    <a:pt x="226349" y="10269"/>
                  </a:cubicBezTo>
                  <a:cubicBezTo>
                    <a:pt x="256871" y="3423"/>
                    <a:pt x="288962" y="0"/>
                    <a:pt x="322622" y="0"/>
                  </a:cubicBezTo>
                  <a:close/>
                </a:path>
              </a:pathLst>
            </a:custGeom>
            <a:solidFill>
              <a:srgbClr val="0076B0"/>
            </a:solidFill>
            <a:ln w="19050">
              <a:solidFill>
                <a:schemeClr val="bg1"/>
              </a:solidFill>
            </a:ln>
            <a:effectLst>
              <a:outerShdw blurRad="50800" dist="38100" dir="10800000" algn="r" rotWithShape="0">
                <a:prstClr val="black">
                  <a:alpha val="40000"/>
                </a:prst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defRPr/>
              </a:pPr>
              <a:endParaRPr lang="en-IN" sz="10350" dirty="0">
                <a:ln w="38100">
                  <a:solidFill>
                    <a:prstClr val="white"/>
                  </a:solidFill>
                </a:ln>
                <a:solidFill>
                  <a:srgbClr val="0070C0">
                    <a:lumMod val="60000"/>
                    <a:lumOff val="40000"/>
                  </a:srgbClr>
                </a:solidFill>
                <a:latin typeface="Calibri"/>
                <a:cs typeface="Arial" pitchFamily="34" charset="0"/>
              </a:endParaRPr>
            </a:p>
          </p:txBody>
        </p:sp>
        <p:sp>
          <p:nvSpPr>
            <p:cNvPr id="32" name="Oval 31">
              <a:extLst>
                <a:ext uri="{FF2B5EF4-FFF2-40B4-BE49-F238E27FC236}">
                  <a16:creationId xmlns:a16="http://schemas.microsoft.com/office/drawing/2014/main" id="{A4358B28-6A27-43D5-A2B4-498E046D9F96}"/>
                </a:ext>
              </a:extLst>
            </p:cNvPr>
            <p:cNvSpPr/>
            <p:nvPr/>
          </p:nvSpPr>
          <p:spPr bwMode="auto">
            <a:xfrm>
              <a:off x="7993196" y="2188017"/>
              <a:ext cx="1221581" cy="981818"/>
            </a:xfrm>
            <a:prstGeom prst="ellipse">
              <a:avLst/>
            </a:prstGeom>
            <a:solidFill>
              <a:srgbClr val="00557E"/>
            </a:solidFill>
            <a:ln>
              <a:noFill/>
            </a:ln>
          </p:spPr>
          <p:txBody>
            <a:bodyPr vert="horz" wrap="square" lIns="68580" tIns="34290" rIns="68580" bIns="34290" numCol="1" rtlCol="0" anchor="t" anchorCtr="0" compatLnSpc="1">
              <a:prstTxWarp prst="textNoShape">
                <a:avLst/>
              </a:prstTxWarp>
            </a:bodyPr>
            <a:lstStyle/>
            <a:p>
              <a:pPr algn="ctr" defTabSz="685800">
                <a:defRPr/>
              </a:pPr>
              <a:endParaRPr lang="en-IN" sz="1350">
                <a:solidFill>
                  <a:prstClr val="black"/>
                </a:solidFill>
                <a:latin typeface="Calibri"/>
              </a:endParaRPr>
            </a:p>
          </p:txBody>
        </p:sp>
        <p:sp>
          <p:nvSpPr>
            <p:cNvPr id="33" name="Oval 33">
              <a:extLst>
                <a:ext uri="{FF2B5EF4-FFF2-40B4-BE49-F238E27FC236}">
                  <a16:creationId xmlns:a16="http://schemas.microsoft.com/office/drawing/2014/main" id="{7DA6FFDB-31B0-4964-B50D-6CB010F14D1B}"/>
                </a:ext>
              </a:extLst>
            </p:cNvPr>
            <p:cNvSpPr/>
            <p:nvPr/>
          </p:nvSpPr>
          <p:spPr bwMode="auto">
            <a:xfrm>
              <a:off x="8094994" y="2269835"/>
              <a:ext cx="1017985" cy="818182"/>
            </a:xfrm>
            <a:prstGeom prst="ellipse">
              <a:avLst/>
            </a:prstGeom>
            <a:solidFill>
              <a:srgbClr val="0097E2">
                <a:alpha val="50196"/>
              </a:srgbClr>
            </a:solidFill>
            <a:ln w="19050">
              <a:solidFill>
                <a:schemeClr val="bg1"/>
              </a:solidFill>
            </a:ln>
          </p:spPr>
          <p:txBody>
            <a:bodyPr vert="horz" wrap="square" lIns="68580" tIns="34290" rIns="68580" bIns="34290" numCol="1" rtlCol="0" anchor="t" anchorCtr="0" compatLnSpc="1">
              <a:prstTxWarp prst="textNoShape">
                <a:avLst/>
              </a:prstTxWarp>
            </a:bodyPr>
            <a:lstStyle/>
            <a:p>
              <a:pPr algn="ctr" defTabSz="685800">
                <a:defRPr/>
              </a:pPr>
              <a:endParaRPr lang="en-IN" sz="1350">
                <a:solidFill>
                  <a:prstClr val="black"/>
                </a:solidFill>
                <a:latin typeface="Calibri"/>
              </a:endParaRPr>
            </a:p>
          </p:txBody>
        </p:sp>
        <p:grpSp>
          <p:nvGrpSpPr>
            <p:cNvPr id="34" name="Group 209">
              <a:extLst>
                <a:ext uri="{FF2B5EF4-FFF2-40B4-BE49-F238E27FC236}">
                  <a16:creationId xmlns:a16="http://schemas.microsoft.com/office/drawing/2014/main" id="{BDB636B4-656E-49FA-BB75-B18067D83DDF}"/>
                </a:ext>
              </a:extLst>
            </p:cNvPr>
            <p:cNvGrpSpPr/>
            <p:nvPr/>
          </p:nvGrpSpPr>
          <p:grpSpPr>
            <a:xfrm>
              <a:off x="8380031" y="2566430"/>
              <a:ext cx="447912" cy="224993"/>
              <a:chOff x="2133600" y="1058102"/>
              <a:chExt cx="359999" cy="224993"/>
            </a:xfrm>
          </p:grpSpPr>
          <p:sp>
            <p:nvSpPr>
              <p:cNvPr id="37" name="Freeform: Shape 201">
                <a:extLst>
                  <a:ext uri="{FF2B5EF4-FFF2-40B4-BE49-F238E27FC236}">
                    <a16:creationId xmlns:a16="http://schemas.microsoft.com/office/drawing/2014/main" id="{B1BF5509-F6AC-4BCC-B64C-15917117E088}"/>
                  </a:ext>
                </a:extLst>
              </p:cNvPr>
              <p:cNvSpPr/>
              <p:nvPr/>
            </p:nvSpPr>
            <p:spPr>
              <a:xfrm>
                <a:off x="2186082" y="1074031"/>
                <a:ext cx="234342" cy="209064"/>
              </a:xfrm>
              <a:custGeom>
                <a:avLst/>
                <a:gdLst>
                  <a:gd name="connsiteX0" fmla="*/ 231767 w 234342"/>
                  <a:gd name="connsiteY0" fmla="*/ 138341 h 209064"/>
                  <a:gd name="connsiteX1" fmla="*/ 175008 w 234342"/>
                  <a:gd name="connsiteY1" fmla="*/ 83411 h 209064"/>
                  <a:gd name="connsiteX2" fmla="*/ 140313 w 234342"/>
                  <a:gd name="connsiteY2" fmla="*/ 53786 h 209064"/>
                  <a:gd name="connsiteX3" fmla="*/ 132468 w 234342"/>
                  <a:gd name="connsiteY3" fmla="*/ 52031 h 209064"/>
                  <a:gd name="connsiteX4" fmla="*/ 121833 w 234342"/>
                  <a:gd name="connsiteY4" fmla="*/ 56366 h 209064"/>
                  <a:gd name="connsiteX5" fmla="*/ 111768 w 234342"/>
                  <a:gd name="connsiteY5" fmla="*/ 59126 h 209064"/>
                  <a:gd name="connsiteX6" fmla="*/ 106278 w 234342"/>
                  <a:gd name="connsiteY6" fmla="*/ 62411 h 209064"/>
                  <a:gd name="connsiteX7" fmla="*/ 77358 w 234342"/>
                  <a:gd name="connsiteY7" fmla="*/ 74456 h 209064"/>
                  <a:gd name="connsiteX8" fmla="*/ 74373 w 234342"/>
                  <a:gd name="connsiteY8" fmla="*/ 71711 h 209064"/>
                  <a:gd name="connsiteX9" fmla="*/ 90948 w 234342"/>
                  <a:gd name="connsiteY9" fmla="*/ 39551 h 209064"/>
                  <a:gd name="connsiteX10" fmla="*/ 154443 w 234342"/>
                  <a:gd name="connsiteY10" fmla="*/ 20921 h 209064"/>
                  <a:gd name="connsiteX11" fmla="*/ 215043 w 234342"/>
                  <a:gd name="connsiteY11" fmla="*/ 45041 h 209064"/>
                  <a:gd name="connsiteX12" fmla="*/ 224598 w 234342"/>
                  <a:gd name="connsiteY12" fmla="*/ 40420 h 209064"/>
                  <a:gd name="connsiteX13" fmla="*/ 219977 w 234342"/>
                  <a:gd name="connsiteY13" fmla="*/ 30866 h 209064"/>
                  <a:gd name="connsiteX14" fmla="*/ 160577 w 234342"/>
                  <a:gd name="connsiteY14" fmla="*/ 7210 h 209064"/>
                  <a:gd name="connsiteX15" fmla="*/ 80357 w 234342"/>
                  <a:gd name="connsiteY15" fmla="*/ 28931 h 209064"/>
                  <a:gd name="connsiteX16" fmla="*/ 59762 w 234342"/>
                  <a:gd name="connsiteY16" fmla="*/ 75176 h 209064"/>
                  <a:gd name="connsiteX17" fmla="*/ 72647 w 234342"/>
                  <a:gd name="connsiteY17" fmla="*/ 88691 h 209064"/>
                  <a:gd name="connsiteX18" fmla="*/ 116702 w 234342"/>
                  <a:gd name="connsiteY18" fmla="*/ 73601 h 209064"/>
                  <a:gd name="connsiteX19" fmla="*/ 127966 w 234342"/>
                  <a:gd name="connsiteY19" fmla="*/ 70031 h 209064"/>
                  <a:gd name="connsiteX20" fmla="*/ 133217 w 234342"/>
                  <a:gd name="connsiteY20" fmla="*/ 67781 h 209064"/>
                  <a:gd name="connsiteX21" fmla="*/ 165572 w 234342"/>
                  <a:gd name="connsiteY21" fmla="*/ 95066 h 209064"/>
                  <a:gd name="connsiteX22" fmla="*/ 218252 w 234342"/>
                  <a:gd name="connsiteY22" fmla="*/ 144821 h 209064"/>
                  <a:gd name="connsiteX23" fmla="*/ 216017 w 234342"/>
                  <a:gd name="connsiteY23" fmla="*/ 156086 h 209064"/>
                  <a:gd name="connsiteX24" fmla="*/ 206777 w 234342"/>
                  <a:gd name="connsiteY24" fmla="*/ 157901 h 209064"/>
                  <a:gd name="connsiteX25" fmla="*/ 198677 w 234342"/>
                  <a:gd name="connsiteY25" fmla="*/ 157631 h 209064"/>
                  <a:gd name="connsiteX26" fmla="*/ 195062 w 234342"/>
                  <a:gd name="connsiteY26" fmla="*/ 164876 h 209064"/>
                  <a:gd name="connsiteX27" fmla="*/ 189317 w 234342"/>
                  <a:gd name="connsiteY27" fmla="*/ 173321 h 209064"/>
                  <a:gd name="connsiteX28" fmla="*/ 177632 w 234342"/>
                  <a:gd name="connsiteY28" fmla="*/ 173591 h 209064"/>
                  <a:gd name="connsiteX29" fmla="*/ 169847 w 234342"/>
                  <a:gd name="connsiteY29" fmla="*/ 172061 h 209064"/>
                  <a:gd name="connsiteX30" fmla="*/ 165046 w 234342"/>
                  <a:gd name="connsiteY30" fmla="*/ 178376 h 209064"/>
                  <a:gd name="connsiteX31" fmla="*/ 156196 w 234342"/>
                  <a:gd name="connsiteY31" fmla="*/ 189865 h 209064"/>
                  <a:gd name="connsiteX32" fmla="*/ 147586 w 234342"/>
                  <a:gd name="connsiteY32" fmla="*/ 188530 h 209064"/>
                  <a:gd name="connsiteX33" fmla="*/ 140732 w 234342"/>
                  <a:gd name="connsiteY33" fmla="*/ 186790 h 209064"/>
                  <a:gd name="connsiteX34" fmla="*/ 135467 w 234342"/>
                  <a:gd name="connsiteY34" fmla="*/ 191515 h 209064"/>
                  <a:gd name="connsiteX35" fmla="*/ 127516 w 234342"/>
                  <a:gd name="connsiteY35" fmla="*/ 194065 h 209064"/>
                  <a:gd name="connsiteX36" fmla="*/ 109142 w 234342"/>
                  <a:gd name="connsiteY36" fmla="*/ 187780 h 209064"/>
                  <a:gd name="connsiteX37" fmla="*/ 42347 w 234342"/>
                  <a:gd name="connsiteY37" fmla="*/ 135805 h 209064"/>
                  <a:gd name="connsiteX38" fmla="*/ 25292 w 234342"/>
                  <a:gd name="connsiteY38" fmla="*/ 118810 h 209064"/>
                  <a:gd name="connsiteX39" fmla="*/ 12347 w 234342"/>
                  <a:gd name="connsiteY39" fmla="*/ 105835 h 209064"/>
                  <a:gd name="connsiteX40" fmla="*/ 1772 w 234342"/>
                  <a:gd name="connsiteY40" fmla="*/ 106720 h 209064"/>
                  <a:gd name="connsiteX41" fmla="*/ 2657 w 234342"/>
                  <a:gd name="connsiteY41" fmla="*/ 117295 h 209064"/>
                  <a:gd name="connsiteX42" fmla="*/ 14447 w 234342"/>
                  <a:gd name="connsiteY42" fmla="*/ 129190 h 209064"/>
                  <a:gd name="connsiteX43" fmla="*/ 32702 w 234342"/>
                  <a:gd name="connsiteY43" fmla="*/ 147310 h 209064"/>
                  <a:gd name="connsiteX44" fmla="*/ 100892 w 234342"/>
                  <a:gd name="connsiteY44" fmla="*/ 200335 h 209064"/>
                  <a:gd name="connsiteX45" fmla="*/ 127517 w 234342"/>
                  <a:gd name="connsiteY45" fmla="*/ 209065 h 209064"/>
                  <a:gd name="connsiteX46" fmla="*/ 144542 w 234342"/>
                  <a:gd name="connsiteY46" fmla="*/ 204055 h 209064"/>
                  <a:gd name="connsiteX47" fmla="*/ 161597 w 234342"/>
                  <a:gd name="connsiteY47" fmla="*/ 203875 h 209064"/>
                  <a:gd name="connsiteX48" fmla="*/ 177212 w 234342"/>
                  <a:gd name="connsiteY48" fmla="*/ 189460 h 209064"/>
                  <a:gd name="connsiteX49" fmla="*/ 196037 w 234342"/>
                  <a:gd name="connsiteY49" fmla="*/ 186746 h 209064"/>
                  <a:gd name="connsiteX50" fmla="*/ 208561 w 234342"/>
                  <a:gd name="connsiteY50" fmla="*/ 173665 h 209064"/>
                  <a:gd name="connsiteX51" fmla="*/ 225766 w 234342"/>
                  <a:gd name="connsiteY51" fmla="*/ 167500 h 209064"/>
                  <a:gd name="connsiteX52" fmla="*/ 231767 w 234342"/>
                  <a:gd name="connsiteY52" fmla="*/ 138341 h 20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4342" h="209064">
                    <a:moveTo>
                      <a:pt x="231767" y="138341"/>
                    </a:moveTo>
                    <a:cubicBezTo>
                      <a:pt x="224702" y="123611"/>
                      <a:pt x="199427" y="103166"/>
                      <a:pt x="175008" y="83411"/>
                    </a:cubicBezTo>
                    <a:cubicBezTo>
                      <a:pt x="161387" y="72401"/>
                      <a:pt x="148517" y="61991"/>
                      <a:pt x="140313" y="53786"/>
                    </a:cubicBezTo>
                    <a:cubicBezTo>
                      <a:pt x="138257" y="51716"/>
                      <a:pt x="135183" y="51056"/>
                      <a:pt x="132468" y="52031"/>
                    </a:cubicBezTo>
                    <a:cubicBezTo>
                      <a:pt x="127413" y="53861"/>
                      <a:pt x="124293" y="55271"/>
                      <a:pt x="121833" y="56366"/>
                    </a:cubicBezTo>
                    <a:cubicBezTo>
                      <a:pt x="118083" y="58046"/>
                      <a:pt x="116823" y="58616"/>
                      <a:pt x="111768" y="59126"/>
                    </a:cubicBezTo>
                    <a:cubicBezTo>
                      <a:pt x="109533" y="59350"/>
                      <a:pt x="107523" y="60551"/>
                      <a:pt x="106278" y="62411"/>
                    </a:cubicBezTo>
                    <a:cubicBezTo>
                      <a:pt x="95673" y="78265"/>
                      <a:pt x="84693" y="76915"/>
                      <a:pt x="77358" y="74456"/>
                    </a:cubicBezTo>
                    <a:cubicBezTo>
                      <a:pt x="75018" y="73676"/>
                      <a:pt x="74598" y="72671"/>
                      <a:pt x="74373" y="71711"/>
                    </a:cubicBezTo>
                    <a:cubicBezTo>
                      <a:pt x="72798" y="65126"/>
                      <a:pt x="80703" y="49796"/>
                      <a:pt x="90948" y="39551"/>
                    </a:cubicBezTo>
                    <a:cubicBezTo>
                      <a:pt x="115323" y="15161"/>
                      <a:pt x="127893" y="9055"/>
                      <a:pt x="154443" y="20921"/>
                    </a:cubicBezTo>
                    <a:cubicBezTo>
                      <a:pt x="184562" y="34390"/>
                      <a:pt x="214743" y="44936"/>
                      <a:pt x="215043" y="45041"/>
                    </a:cubicBezTo>
                    <a:cubicBezTo>
                      <a:pt x="218988" y="46405"/>
                      <a:pt x="223233" y="44335"/>
                      <a:pt x="224598" y="40420"/>
                    </a:cubicBezTo>
                    <a:cubicBezTo>
                      <a:pt x="225948" y="36505"/>
                      <a:pt x="223892" y="32230"/>
                      <a:pt x="219977" y="30866"/>
                    </a:cubicBezTo>
                    <a:cubicBezTo>
                      <a:pt x="219677" y="30761"/>
                      <a:pt x="190097" y="20425"/>
                      <a:pt x="160577" y="7210"/>
                    </a:cubicBezTo>
                    <a:cubicBezTo>
                      <a:pt x="126183" y="-8165"/>
                      <a:pt x="107312" y="1960"/>
                      <a:pt x="80357" y="28931"/>
                    </a:cubicBezTo>
                    <a:cubicBezTo>
                      <a:pt x="70097" y="39191"/>
                      <a:pt x="56162" y="59950"/>
                      <a:pt x="59762" y="75176"/>
                    </a:cubicBezTo>
                    <a:cubicBezTo>
                      <a:pt x="61307" y="81656"/>
                      <a:pt x="65867" y="86456"/>
                      <a:pt x="72647" y="88691"/>
                    </a:cubicBezTo>
                    <a:cubicBezTo>
                      <a:pt x="89642" y="94301"/>
                      <a:pt x="105151" y="88930"/>
                      <a:pt x="116702" y="73601"/>
                    </a:cubicBezTo>
                    <a:cubicBezTo>
                      <a:pt x="121472" y="72866"/>
                      <a:pt x="124067" y="71786"/>
                      <a:pt x="127966" y="70031"/>
                    </a:cubicBezTo>
                    <a:cubicBezTo>
                      <a:pt x="129376" y="69401"/>
                      <a:pt x="131026" y="68666"/>
                      <a:pt x="133217" y="67781"/>
                    </a:cubicBezTo>
                    <a:cubicBezTo>
                      <a:pt x="141797" y="75836"/>
                      <a:pt x="153377" y="85211"/>
                      <a:pt x="165572" y="95066"/>
                    </a:cubicBezTo>
                    <a:cubicBezTo>
                      <a:pt x="187622" y="112901"/>
                      <a:pt x="212627" y="133121"/>
                      <a:pt x="218252" y="144821"/>
                    </a:cubicBezTo>
                    <a:cubicBezTo>
                      <a:pt x="221027" y="150596"/>
                      <a:pt x="218042" y="154361"/>
                      <a:pt x="216017" y="156086"/>
                    </a:cubicBezTo>
                    <a:cubicBezTo>
                      <a:pt x="213047" y="158636"/>
                      <a:pt x="208982" y="159446"/>
                      <a:pt x="206777" y="157901"/>
                    </a:cubicBezTo>
                    <a:cubicBezTo>
                      <a:pt x="204347" y="156235"/>
                      <a:pt x="201182" y="156131"/>
                      <a:pt x="198677" y="157631"/>
                    </a:cubicBezTo>
                    <a:cubicBezTo>
                      <a:pt x="196157" y="159130"/>
                      <a:pt x="194747" y="161965"/>
                      <a:pt x="195062" y="164876"/>
                    </a:cubicBezTo>
                    <a:cubicBezTo>
                      <a:pt x="195572" y="169646"/>
                      <a:pt x="191207" y="172376"/>
                      <a:pt x="189317" y="173321"/>
                    </a:cubicBezTo>
                    <a:cubicBezTo>
                      <a:pt x="184517" y="175751"/>
                      <a:pt x="179507" y="175331"/>
                      <a:pt x="177632" y="173591"/>
                    </a:cubicBezTo>
                    <a:cubicBezTo>
                      <a:pt x="175531" y="171641"/>
                      <a:pt x="172516" y="171071"/>
                      <a:pt x="169847" y="172061"/>
                    </a:cubicBezTo>
                    <a:cubicBezTo>
                      <a:pt x="167177" y="173066"/>
                      <a:pt x="165316" y="175526"/>
                      <a:pt x="165046" y="178376"/>
                    </a:cubicBezTo>
                    <a:cubicBezTo>
                      <a:pt x="164596" y="183295"/>
                      <a:pt x="160951" y="188020"/>
                      <a:pt x="156196" y="189865"/>
                    </a:cubicBezTo>
                    <a:cubicBezTo>
                      <a:pt x="153901" y="190735"/>
                      <a:pt x="150571" y="191260"/>
                      <a:pt x="147586" y="188530"/>
                    </a:cubicBezTo>
                    <a:cubicBezTo>
                      <a:pt x="145727" y="186850"/>
                      <a:pt x="143146" y="186205"/>
                      <a:pt x="140732" y="186790"/>
                    </a:cubicBezTo>
                    <a:cubicBezTo>
                      <a:pt x="138287" y="187390"/>
                      <a:pt x="136322" y="189160"/>
                      <a:pt x="135467" y="191515"/>
                    </a:cubicBezTo>
                    <a:cubicBezTo>
                      <a:pt x="135182" y="192265"/>
                      <a:pt x="134536" y="194065"/>
                      <a:pt x="127516" y="194065"/>
                    </a:cubicBezTo>
                    <a:cubicBezTo>
                      <a:pt x="122521" y="194065"/>
                      <a:pt x="113536" y="190690"/>
                      <a:pt x="109142" y="187780"/>
                    </a:cubicBezTo>
                    <a:cubicBezTo>
                      <a:pt x="103877" y="184315"/>
                      <a:pt x="70861" y="159685"/>
                      <a:pt x="42347" y="135805"/>
                    </a:cubicBezTo>
                    <a:cubicBezTo>
                      <a:pt x="38342" y="132430"/>
                      <a:pt x="31412" y="125200"/>
                      <a:pt x="25292" y="118810"/>
                    </a:cubicBezTo>
                    <a:cubicBezTo>
                      <a:pt x="19862" y="113140"/>
                      <a:pt x="14897" y="107995"/>
                      <a:pt x="12347" y="105835"/>
                    </a:cubicBezTo>
                    <a:cubicBezTo>
                      <a:pt x="9152" y="103135"/>
                      <a:pt x="4427" y="103540"/>
                      <a:pt x="1772" y="106720"/>
                    </a:cubicBezTo>
                    <a:cubicBezTo>
                      <a:pt x="-898" y="109885"/>
                      <a:pt x="-509" y="114625"/>
                      <a:pt x="2657" y="117295"/>
                    </a:cubicBezTo>
                    <a:cubicBezTo>
                      <a:pt x="4982" y="119260"/>
                      <a:pt x="9482" y="124015"/>
                      <a:pt x="14447" y="129190"/>
                    </a:cubicBezTo>
                    <a:cubicBezTo>
                      <a:pt x="21137" y="136180"/>
                      <a:pt x="28052" y="143410"/>
                      <a:pt x="32702" y="147310"/>
                    </a:cubicBezTo>
                    <a:cubicBezTo>
                      <a:pt x="60632" y="170695"/>
                      <a:pt x="94202" y="195940"/>
                      <a:pt x="100892" y="200335"/>
                    </a:cubicBezTo>
                    <a:cubicBezTo>
                      <a:pt x="106412" y="203965"/>
                      <a:pt x="118307" y="209065"/>
                      <a:pt x="127517" y="209065"/>
                    </a:cubicBezTo>
                    <a:cubicBezTo>
                      <a:pt x="134912" y="209065"/>
                      <a:pt x="140597" y="207370"/>
                      <a:pt x="144542" y="204055"/>
                    </a:cubicBezTo>
                    <a:cubicBezTo>
                      <a:pt x="149822" y="206110"/>
                      <a:pt x="155822" y="206125"/>
                      <a:pt x="161597" y="203875"/>
                    </a:cubicBezTo>
                    <a:cubicBezTo>
                      <a:pt x="168422" y="201235"/>
                      <a:pt x="174032" y="195910"/>
                      <a:pt x="177212" y="189460"/>
                    </a:cubicBezTo>
                    <a:cubicBezTo>
                      <a:pt x="183122" y="190720"/>
                      <a:pt x="189887" y="189835"/>
                      <a:pt x="196037" y="186746"/>
                    </a:cubicBezTo>
                    <a:cubicBezTo>
                      <a:pt x="202052" y="183716"/>
                      <a:pt x="206401" y="179081"/>
                      <a:pt x="208561" y="173665"/>
                    </a:cubicBezTo>
                    <a:cubicBezTo>
                      <a:pt x="214532" y="173980"/>
                      <a:pt x="220681" y="171865"/>
                      <a:pt x="225766" y="167500"/>
                    </a:cubicBezTo>
                    <a:cubicBezTo>
                      <a:pt x="234377" y="160136"/>
                      <a:pt x="236747" y="148676"/>
                      <a:pt x="231767" y="138341"/>
                    </a:cubicBezTo>
                    <a:close/>
                  </a:path>
                </a:pathLst>
              </a:custGeom>
              <a:solidFill>
                <a:schemeClr val="bg1"/>
              </a:solidFill>
              <a:ln w="688" cap="flat">
                <a:noFill/>
                <a:prstDash val="solid"/>
                <a:miter/>
              </a:ln>
            </p:spPr>
            <p:txBody>
              <a:bodyPr rtlCol="0" anchor="ctr"/>
              <a:lstStyle/>
              <a:p>
                <a:pPr defTabSz="685800">
                  <a:defRPr/>
                </a:pPr>
                <a:endParaRPr lang="en-IN" sz="1350">
                  <a:solidFill>
                    <a:prstClr val="black"/>
                  </a:solidFill>
                  <a:latin typeface="Calibri"/>
                </a:endParaRPr>
              </a:p>
            </p:txBody>
          </p:sp>
          <p:sp>
            <p:nvSpPr>
              <p:cNvPr id="38" name="Freeform: Shape 202">
                <a:extLst>
                  <a:ext uri="{FF2B5EF4-FFF2-40B4-BE49-F238E27FC236}">
                    <a16:creationId xmlns:a16="http://schemas.microsoft.com/office/drawing/2014/main" id="{8FA519CF-DC8F-41D3-9B47-169D1DECE478}"/>
                  </a:ext>
                </a:extLst>
              </p:cNvPr>
              <p:cNvSpPr/>
              <p:nvPr/>
            </p:nvSpPr>
            <p:spPr>
              <a:xfrm>
                <a:off x="2208599" y="1088097"/>
                <a:ext cx="82500" cy="15000"/>
              </a:xfrm>
              <a:custGeom>
                <a:avLst/>
                <a:gdLst>
                  <a:gd name="connsiteX0" fmla="*/ 75000 w 82500"/>
                  <a:gd name="connsiteY0" fmla="*/ 0 h 15000"/>
                  <a:gd name="connsiteX1" fmla="*/ 7500 w 82500"/>
                  <a:gd name="connsiteY1" fmla="*/ 0 h 15000"/>
                  <a:gd name="connsiteX2" fmla="*/ 0 w 82500"/>
                  <a:gd name="connsiteY2" fmla="*/ 7500 h 15000"/>
                  <a:gd name="connsiteX3" fmla="*/ 7500 w 82500"/>
                  <a:gd name="connsiteY3" fmla="*/ 15000 h 15000"/>
                  <a:gd name="connsiteX4" fmla="*/ 75000 w 82500"/>
                  <a:gd name="connsiteY4" fmla="*/ 15000 h 15000"/>
                  <a:gd name="connsiteX5" fmla="*/ 82500 w 82500"/>
                  <a:gd name="connsiteY5" fmla="*/ 7500 h 15000"/>
                  <a:gd name="connsiteX6" fmla="*/ 75000 w 82500"/>
                  <a:gd name="connsiteY6" fmla="*/ 0 h 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00" h="15000">
                    <a:moveTo>
                      <a:pt x="75000" y="0"/>
                    </a:moveTo>
                    <a:lnTo>
                      <a:pt x="7500" y="0"/>
                    </a:lnTo>
                    <a:cubicBezTo>
                      <a:pt x="3360" y="0"/>
                      <a:pt x="0" y="3360"/>
                      <a:pt x="0" y="7500"/>
                    </a:cubicBezTo>
                    <a:cubicBezTo>
                      <a:pt x="0" y="11640"/>
                      <a:pt x="3360" y="15000"/>
                      <a:pt x="7500" y="15000"/>
                    </a:cubicBezTo>
                    <a:lnTo>
                      <a:pt x="75000" y="15000"/>
                    </a:lnTo>
                    <a:cubicBezTo>
                      <a:pt x="79140" y="15000"/>
                      <a:pt x="82500" y="11640"/>
                      <a:pt x="82500" y="7500"/>
                    </a:cubicBezTo>
                    <a:cubicBezTo>
                      <a:pt x="82500" y="3360"/>
                      <a:pt x="79140" y="0"/>
                      <a:pt x="75000" y="0"/>
                    </a:cubicBezTo>
                    <a:close/>
                  </a:path>
                </a:pathLst>
              </a:custGeom>
              <a:solidFill>
                <a:schemeClr val="bg1"/>
              </a:solidFill>
              <a:ln w="688" cap="flat">
                <a:noFill/>
                <a:prstDash val="solid"/>
                <a:miter/>
              </a:ln>
            </p:spPr>
            <p:txBody>
              <a:bodyPr rtlCol="0" anchor="ctr"/>
              <a:lstStyle/>
              <a:p>
                <a:pPr defTabSz="685800">
                  <a:defRPr/>
                </a:pPr>
                <a:endParaRPr lang="en-IN" sz="1350">
                  <a:solidFill>
                    <a:prstClr val="black"/>
                  </a:solidFill>
                  <a:latin typeface="Calibri"/>
                </a:endParaRPr>
              </a:p>
            </p:txBody>
          </p:sp>
          <p:sp>
            <p:nvSpPr>
              <p:cNvPr id="39" name="Freeform: Shape 203">
                <a:extLst>
                  <a:ext uri="{FF2B5EF4-FFF2-40B4-BE49-F238E27FC236}">
                    <a16:creationId xmlns:a16="http://schemas.microsoft.com/office/drawing/2014/main" id="{DDBF9E7F-63C4-4862-9B12-D52EC1511AF8}"/>
                  </a:ext>
                </a:extLst>
              </p:cNvPr>
              <p:cNvSpPr/>
              <p:nvPr/>
            </p:nvSpPr>
            <p:spPr>
              <a:xfrm>
                <a:off x="2404170" y="1193084"/>
                <a:ext cx="36930" cy="29743"/>
              </a:xfrm>
              <a:custGeom>
                <a:avLst/>
                <a:gdLst>
                  <a:gd name="connsiteX0" fmla="*/ 35655 w 36930"/>
                  <a:gd name="connsiteY0" fmla="*/ 3328 h 29743"/>
                  <a:gd name="connsiteX1" fmla="*/ 25245 w 36930"/>
                  <a:gd name="connsiteY1" fmla="*/ 1289 h 29743"/>
                  <a:gd name="connsiteX2" fmla="*/ 3315 w 36930"/>
                  <a:gd name="connsiteY2" fmla="*/ 16018 h 29743"/>
                  <a:gd name="connsiteX3" fmla="*/ 1276 w 36930"/>
                  <a:gd name="connsiteY3" fmla="*/ 26428 h 29743"/>
                  <a:gd name="connsiteX4" fmla="*/ 7516 w 36930"/>
                  <a:gd name="connsiteY4" fmla="*/ 29743 h 29743"/>
                  <a:gd name="connsiteX5" fmla="*/ 11686 w 36930"/>
                  <a:gd name="connsiteY5" fmla="*/ 28469 h 29743"/>
                  <a:gd name="connsiteX6" fmla="*/ 33616 w 36930"/>
                  <a:gd name="connsiteY6" fmla="*/ 13739 h 29743"/>
                  <a:gd name="connsiteX7" fmla="*/ 35655 w 36930"/>
                  <a:gd name="connsiteY7" fmla="*/ 3328 h 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30" h="29743">
                    <a:moveTo>
                      <a:pt x="35655" y="3328"/>
                    </a:moveTo>
                    <a:cubicBezTo>
                      <a:pt x="33330" y="-106"/>
                      <a:pt x="28680" y="-1051"/>
                      <a:pt x="25245" y="1289"/>
                    </a:cubicBezTo>
                    <a:lnTo>
                      <a:pt x="3315" y="16018"/>
                    </a:lnTo>
                    <a:cubicBezTo>
                      <a:pt x="-119" y="18328"/>
                      <a:pt x="-1035" y="22993"/>
                      <a:pt x="1276" y="26428"/>
                    </a:cubicBezTo>
                    <a:cubicBezTo>
                      <a:pt x="2730" y="28573"/>
                      <a:pt x="5101" y="29743"/>
                      <a:pt x="7516" y="29743"/>
                    </a:cubicBezTo>
                    <a:cubicBezTo>
                      <a:pt x="8941" y="29743"/>
                      <a:pt x="10396" y="29338"/>
                      <a:pt x="11686" y="28469"/>
                    </a:cubicBezTo>
                    <a:lnTo>
                      <a:pt x="33616" y="13739"/>
                    </a:lnTo>
                    <a:cubicBezTo>
                      <a:pt x="37050" y="11428"/>
                      <a:pt x="37965" y="6764"/>
                      <a:pt x="35655" y="3328"/>
                    </a:cubicBezTo>
                    <a:close/>
                  </a:path>
                </a:pathLst>
              </a:custGeom>
              <a:solidFill>
                <a:schemeClr val="bg1"/>
              </a:solidFill>
              <a:ln w="688" cap="flat">
                <a:noFill/>
                <a:prstDash val="solid"/>
                <a:miter/>
              </a:ln>
            </p:spPr>
            <p:txBody>
              <a:bodyPr rtlCol="0" anchor="ctr"/>
              <a:lstStyle/>
              <a:p>
                <a:pPr defTabSz="685800">
                  <a:defRPr/>
                </a:pPr>
                <a:endParaRPr lang="en-IN" sz="1350">
                  <a:solidFill>
                    <a:prstClr val="black"/>
                  </a:solidFill>
                  <a:latin typeface="Calibri"/>
                </a:endParaRPr>
              </a:p>
            </p:txBody>
          </p:sp>
          <p:sp>
            <p:nvSpPr>
              <p:cNvPr id="40" name="Freeform: Shape 204">
                <a:extLst>
                  <a:ext uri="{FF2B5EF4-FFF2-40B4-BE49-F238E27FC236}">
                    <a16:creationId xmlns:a16="http://schemas.microsoft.com/office/drawing/2014/main" id="{2F5938C1-6888-4412-94BF-7AB6B9AA25A8}"/>
                  </a:ext>
                </a:extLst>
              </p:cNvPr>
              <p:cNvSpPr/>
              <p:nvPr/>
            </p:nvSpPr>
            <p:spPr>
              <a:xfrm>
                <a:off x="2336110" y="1185588"/>
                <a:ext cx="60011" cy="60010"/>
              </a:xfrm>
              <a:custGeom>
                <a:avLst/>
                <a:gdLst>
                  <a:gd name="connsiteX0" fmla="*/ 57154 w 60011"/>
                  <a:gd name="connsiteY0" fmla="*/ 46614 h 60010"/>
                  <a:gd name="connsiteX1" fmla="*/ 12919 w 60011"/>
                  <a:gd name="connsiteY1" fmla="*/ 2319 h 60010"/>
                  <a:gd name="connsiteX2" fmla="*/ 2314 w 60011"/>
                  <a:gd name="connsiteY2" fmla="*/ 2094 h 60010"/>
                  <a:gd name="connsiteX3" fmla="*/ 2089 w 60011"/>
                  <a:gd name="connsiteY3" fmla="*/ 12700 h 60010"/>
                  <a:gd name="connsiteX4" fmla="*/ 47854 w 60011"/>
                  <a:gd name="connsiteY4" fmla="*/ 58405 h 60010"/>
                  <a:gd name="connsiteX5" fmla="*/ 52489 w 60011"/>
                  <a:gd name="connsiteY5" fmla="*/ 60010 h 60010"/>
                  <a:gd name="connsiteX6" fmla="*/ 58398 w 60011"/>
                  <a:gd name="connsiteY6" fmla="*/ 57145 h 60010"/>
                  <a:gd name="connsiteX7" fmla="*/ 57154 w 60011"/>
                  <a:gd name="connsiteY7" fmla="*/ 46614 h 6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11" h="60010">
                    <a:moveTo>
                      <a:pt x="57154" y="46614"/>
                    </a:moveTo>
                    <a:cubicBezTo>
                      <a:pt x="51784" y="42384"/>
                      <a:pt x="27769" y="17799"/>
                      <a:pt x="12919" y="2319"/>
                    </a:cubicBezTo>
                    <a:cubicBezTo>
                      <a:pt x="10054" y="-681"/>
                      <a:pt x="5299" y="-786"/>
                      <a:pt x="2314" y="2094"/>
                    </a:cubicBezTo>
                    <a:cubicBezTo>
                      <a:pt x="-687" y="4960"/>
                      <a:pt x="-777" y="9714"/>
                      <a:pt x="2089" y="12700"/>
                    </a:cubicBezTo>
                    <a:cubicBezTo>
                      <a:pt x="5944" y="16719"/>
                      <a:pt x="39948" y="52165"/>
                      <a:pt x="47854" y="58405"/>
                    </a:cubicBezTo>
                    <a:cubicBezTo>
                      <a:pt x="49218" y="59485"/>
                      <a:pt x="50869" y="60010"/>
                      <a:pt x="52489" y="60010"/>
                    </a:cubicBezTo>
                    <a:cubicBezTo>
                      <a:pt x="54694" y="60010"/>
                      <a:pt x="56899" y="59020"/>
                      <a:pt x="58398" y="57145"/>
                    </a:cubicBezTo>
                    <a:cubicBezTo>
                      <a:pt x="60964" y="53904"/>
                      <a:pt x="60409" y="49179"/>
                      <a:pt x="57154" y="46614"/>
                    </a:cubicBezTo>
                    <a:close/>
                  </a:path>
                </a:pathLst>
              </a:custGeom>
              <a:solidFill>
                <a:schemeClr val="bg1"/>
              </a:solidFill>
              <a:ln w="688" cap="flat">
                <a:noFill/>
                <a:prstDash val="solid"/>
                <a:miter/>
              </a:ln>
            </p:spPr>
            <p:txBody>
              <a:bodyPr rtlCol="0" anchor="ctr"/>
              <a:lstStyle/>
              <a:p>
                <a:pPr defTabSz="685800">
                  <a:defRPr/>
                </a:pPr>
                <a:endParaRPr lang="en-IN" sz="1350">
                  <a:solidFill>
                    <a:prstClr val="black"/>
                  </a:solidFill>
                  <a:latin typeface="Calibri"/>
                </a:endParaRPr>
              </a:p>
            </p:txBody>
          </p:sp>
          <p:sp>
            <p:nvSpPr>
              <p:cNvPr id="41" name="Freeform: Shape 205">
                <a:extLst>
                  <a:ext uri="{FF2B5EF4-FFF2-40B4-BE49-F238E27FC236}">
                    <a16:creationId xmlns:a16="http://schemas.microsoft.com/office/drawing/2014/main" id="{F2E0D87E-843B-4C6D-9BBE-DBB044C1E6AD}"/>
                  </a:ext>
                </a:extLst>
              </p:cNvPr>
              <p:cNvSpPr/>
              <p:nvPr/>
            </p:nvSpPr>
            <p:spPr>
              <a:xfrm>
                <a:off x="2313603" y="1208102"/>
                <a:ext cx="52499" cy="52495"/>
              </a:xfrm>
              <a:custGeom>
                <a:avLst/>
                <a:gdLst>
                  <a:gd name="connsiteX0" fmla="*/ 49691 w 52499"/>
                  <a:gd name="connsiteY0" fmla="*/ 39145 h 52495"/>
                  <a:gd name="connsiteX1" fmla="*/ 13031 w 52499"/>
                  <a:gd name="connsiteY1" fmla="*/ 2425 h 52495"/>
                  <a:gd name="connsiteX2" fmla="*/ 2426 w 52499"/>
                  <a:gd name="connsiteY2" fmla="*/ 1975 h 52495"/>
                  <a:gd name="connsiteX3" fmla="*/ 1976 w 52499"/>
                  <a:gd name="connsiteY3" fmla="*/ 12580 h 52495"/>
                  <a:gd name="connsiteX4" fmla="*/ 40316 w 52499"/>
                  <a:gd name="connsiteY4" fmla="*/ 50861 h 52495"/>
                  <a:gd name="connsiteX5" fmla="*/ 44996 w 52499"/>
                  <a:gd name="connsiteY5" fmla="*/ 52495 h 52495"/>
                  <a:gd name="connsiteX6" fmla="*/ 50860 w 52499"/>
                  <a:gd name="connsiteY6" fmla="*/ 49691 h 52495"/>
                  <a:gd name="connsiteX7" fmla="*/ 49691 w 52499"/>
                  <a:gd name="connsiteY7" fmla="*/ 39145 h 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99" h="52495">
                    <a:moveTo>
                      <a:pt x="49691" y="39145"/>
                    </a:moveTo>
                    <a:cubicBezTo>
                      <a:pt x="40706" y="31960"/>
                      <a:pt x="18131" y="7975"/>
                      <a:pt x="13031" y="2425"/>
                    </a:cubicBezTo>
                    <a:cubicBezTo>
                      <a:pt x="10211" y="-635"/>
                      <a:pt x="5486" y="-815"/>
                      <a:pt x="2426" y="1975"/>
                    </a:cubicBezTo>
                    <a:cubicBezTo>
                      <a:pt x="-620" y="4780"/>
                      <a:pt x="-829" y="9535"/>
                      <a:pt x="1976" y="12580"/>
                    </a:cubicBezTo>
                    <a:cubicBezTo>
                      <a:pt x="2246" y="12865"/>
                      <a:pt x="29186" y="41951"/>
                      <a:pt x="40316" y="50861"/>
                    </a:cubicBezTo>
                    <a:cubicBezTo>
                      <a:pt x="41696" y="51955"/>
                      <a:pt x="43361" y="52495"/>
                      <a:pt x="44996" y="52495"/>
                    </a:cubicBezTo>
                    <a:cubicBezTo>
                      <a:pt x="47186" y="52495"/>
                      <a:pt x="49375" y="51520"/>
                      <a:pt x="50860" y="49691"/>
                    </a:cubicBezTo>
                    <a:cubicBezTo>
                      <a:pt x="53442" y="46450"/>
                      <a:pt x="52916" y="41725"/>
                      <a:pt x="49691" y="39145"/>
                    </a:cubicBezTo>
                    <a:close/>
                  </a:path>
                </a:pathLst>
              </a:custGeom>
              <a:solidFill>
                <a:schemeClr val="bg1"/>
              </a:solidFill>
              <a:ln w="688" cap="flat">
                <a:noFill/>
                <a:prstDash val="solid"/>
                <a:miter/>
              </a:ln>
            </p:spPr>
            <p:txBody>
              <a:bodyPr rtlCol="0" anchor="ctr"/>
              <a:lstStyle/>
              <a:p>
                <a:pPr defTabSz="685800">
                  <a:defRPr/>
                </a:pPr>
                <a:endParaRPr lang="en-IN" sz="1350">
                  <a:solidFill>
                    <a:prstClr val="black"/>
                  </a:solidFill>
                  <a:latin typeface="Calibri"/>
                </a:endParaRPr>
              </a:p>
            </p:txBody>
          </p:sp>
          <p:sp>
            <p:nvSpPr>
              <p:cNvPr id="42" name="Freeform: Shape 206">
                <a:extLst>
                  <a:ext uri="{FF2B5EF4-FFF2-40B4-BE49-F238E27FC236}">
                    <a16:creationId xmlns:a16="http://schemas.microsoft.com/office/drawing/2014/main" id="{F361981E-173C-487B-A70E-1BABC5A83BDA}"/>
                  </a:ext>
                </a:extLst>
              </p:cNvPr>
              <p:cNvSpPr/>
              <p:nvPr/>
            </p:nvSpPr>
            <p:spPr>
              <a:xfrm>
                <a:off x="2283606" y="1223083"/>
                <a:ext cx="52503" cy="52513"/>
              </a:xfrm>
              <a:custGeom>
                <a:avLst/>
                <a:gdLst>
                  <a:gd name="connsiteX0" fmla="*/ 49838 w 52503"/>
                  <a:gd name="connsiteY0" fmla="*/ 39269 h 52513"/>
                  <a:gd name="connsiteX1" fmla="*/ 12983 w 52503"/>
                  <a:gd name="connsiteY1" fmla="*/ 2384 h 52513"/>
                  <a:gd name="connsiteX2" fmla="*/ 2378 w 52503"/>
                  <a:gd name="connsiteY2" fmla="*/ 2024 h 52513"/>
                  <a:gd name="connsiteX3" fmla="*/ 2018 w 52503"/>
                  <a:gd name="connsiteY3" fmla="*/ 12629 h 52513"/>
                  <a:gd name="connsiteX4" fmla="*/ 40163 w 52503"/>
                  <a:gd name="connsiteY4" fmla="*/ 50744 h 52513"/>
                  <a:gd name="connsiteX5" fmla="*/ 44993 w 52503"/>
                  <a:gd name="connsiteY5" fmla="*/ 52514 h 52513"/>
                  <a:gd name="connsiteX6" fmla="*/ 50738 w 52503"/>
                  <a:gd name="connsiteY6" fmla="*/ 49844 h 52513"/>
                  <a:gd name="connsiteX7" fmla="*/ 49838 w 52503"/>
                  <a:gd name="connsiteY7" fmla="*/ 39269 h 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03" h="52513">
                    <a:moveTo>
                      <a:pt x="49838" y="39269"/>
                    </a:moveTo>
                    <a:cubicBezTo>
                      <a:pt x="39143" y="30254"/>
                      <a:pt x="17258" y="6959"/>
                      <a:pt x="12983" y="2384"/>
                    </a:cubicBezTo>
                    <a:cubicBezTo>
                      <a:pt x="10148" y="-646"/>
                      <a:pt x="5393" y="-811"/>
                      <a:pt x="2378" y="2024"/>
                    </a:cubicBezTo>
                    <a:cubicBezTo>
                      <a:pt x="-652" y="4859"/>
                      <a:pt x="-802" y="9598"/>
                      <a:pt x="2018" y="12629"/>
                    </a:cubicBezTo>
                    <a:cubicBezTo>
                      <a:pt x="8168" y="19214"/>
                      <a:pt x="29108" y="41414"/>
                      <a:pt x="40163" y="50744"/>
                    </a:cubicBezTo>
                    <a:cubicBezTo>
                      <a:pt x="41573" y="51929"/>
                      <a:pt x="43283" y="52514"/>
                      <a:pt x="44993" y="52514"/>
                    </a:cubicBezTo>
                    <a:cubicBezTo>
                      <a:pt x="47123" y="52514"/>
                      <a:pt x="49253" y="51599"/>
                      <a:pt x="50738" y="49844"/>
                    </a:cubicBezTo>
                    <a:cubicBezTo>
                      <a:pt x="53408" y="46664"/>
                      <a:pt x="53003" y="41939"/>
                      <a:pt x="49838" y="39269"/>
                    </a:cubicBezTo>
                    <a:close/>
                  </a:path>
                </a:pathLst>
              </a:custGeom>
              <a:solidFill>
                <a:schemeClr val="bg1"/>
              </a:solidFill>
              <a:ln w="688" cap="flat">
                <a:noFill/>
                <a:prstDash val="solid"/>
                <a:miter/>
              </a:ln>
            </p:spPr>
            <p:txBody>
              <a:bodyPr rtlCol="0" anchor="ctr"/>
              <a:lstStyle/>
              <a:p>
                <a:pPr defTabSz="685800">
                  <a:defRPr/>
                </a:pPr>
                <a:endParaRPr lang="en-IN" sz="1350">
                  <a:solidFill>
                    <a:prstClr val="black"/>
                  </a:solidFill>
                  <a:latin typeface="Calibri"/>
                </a:endParaRPr>
              </a:p>
            </p:txBody>
          </p:sp>
          <p:sp>
            <p:nvSpPr>
              <p:cNvPr id="43" name="Freeform: Shape 207">
                <a:extLst>
                  <a:ext uri="{FF2B5EF4-FFF2-40B4-BE49-F238E27FC236}">
                    <a16:creationId xmlns:a16="http://schemas.microsoft.com/office/drawing/2014/main" id="{3CFFC1FE-85A7-41F2-9DBC-8EB84A3B3729}"/>
                  </a:ext>
                </a:extLst>
              </p:cNvPr>
              <p:cNvSpPr/>
              <p:nvPr/>
            </p:nvSpPr>
            <p:spPr>
              <a:xfrm>
                <a:off x="2133600" y="1058102"/>
                <a:ext cx="89997" cy="149995"/>
              </a:xfrm>
              <a:custGeom>
                <a:avLst/>
                <a:gdLst>
                  <a:gd name="connsiteX0" fmla="*/ 87660 w 89997"/>
                  <a:gd name="connsiteY0" fmla="*/ 17050 h 149995"/>
                  <a:gd name="connsiteX1" fmla="*/ 7950 w 89997"/>
                  <a:gd name="connsiteY1" fmla="*/ 10 h 149995"/>
                  <a:gd name="connsiteX2" fmla="*/ 2355 w 89997"/>
                  <a:gd name="connsiteY2" fmla="*/ 2035 h 149995"/>
                  <a:gd name="connsiteX3" fmla="*/ 0 w 89997"/>
                  <a:gd name="connsiteY3" fmla="*/ 7495 h 149995"/>
                  <a:gd name="connsiteX4" fmla="*/ 0 w 89997"/>
                  <a:gd name="connsiteY4" fmla="*/ 142495 h 149995"/>
                  <a:gd name="connsiteX5" fmla="*/ 7500 w 89997"/>
                  <a:gd name="connsiteY5" fmla="*/ 149995 h 149995"/>
                  <a:gd name="connsiteX6" fmla="*/ 52500 w 89997"/>
                  <a:gd name="connsiteY6" fmla="*/ 149995 h 149995"/>
                  <a:gd name="connsiteX7" fmla="*/ 59625 w 89997"/>
                  <a:gd name="connsiteY7" fmla="*/ 144820 h 149995"/>
                  <a:gd name="connsiteX8" fmla="*/ 89970 w 89997"/>
                  <a:gd name="connsiteY8" fmla="*/ 23140 h 149995"/>
                  <a:gd name="connsiteX9" fmla="*/ 87660 w 89997"/>
                  <a:gd name="connsiteY9" fmla="*/ 17050 h 149995"/>
                  <a:gd name="connsiteX10" fmla="*/ 47025 w 89997"/>
                  <a:gd name="connsiteY10" fmla="*/ 134995 h 149995"/>
                  <a:gd name="connsiteX11" fmla="*/ 15000 w 89997"/>
                  <a:gd name="connsiteY11" fmla="*/ 134995 h 149995"/>
                  <a:gd name="connsiteX12" fmla="*/ 15000 w 89997"/>
                  <a:gd name="connsiteY12" fmla="*/ 15535 h 149995"/>
                  <a:gd name="connsiteX13" fmla="*/ 74565 w 89997"/>
                  <a:gd name="connsiteY13" fmla="*/ 26170 h 149995"/>
                  <a:gd name="connsiteX14" fmla="*/ 47025 w 89997"/>
                  <a:gd name="connsiteY14" fmla="*/ 134995 h 14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997" h="149995">
                    <a:moveTo>
                      <a:pt x="87660" y="17050"/>
                    </a:moveTo>
                    <a:cubicBezTo>
                      <a:pt x="74805" y="4870"/>
                      <a:pt x="23400" y="925"/>
                      <a:pt x="7950" y="10"/>
                    </a:cubicBezTo>
                    <a:cubicBezTo>
                      <a:pt x="5820" y="-95"/>
                      <a:pt x="3855" y="610"/>
                      <a:pt x="2355" y="2035"/>
                    </a:cubicBezTo>
                    <a:cubicBezTo>
                      <a:pt x="855" y="3445"/>
                      <a:pt x="0" y="5425"/>
                      <a:pt x="0" y="7495"/>
                    </a:cubicBezTo>
                    <a:lnTo>
                      <a:pt x="0" y="142495"/>
                    </a:lnTo>
                    <a:cubicBezTo>
                      <a:pt x="0" y="146635"/>
                      <a:pt x="3360" y="149995"/>
                      <a:pt x="7500" y="149995"/>
                    </a:cubicBezTo>
                    <a:lnTo>
                      <a:pt x="52500" y="149995"/>
                    </a:lnTo>
                    <a:cubicBezTo>
                      <a:pt x="55740" y="149995"/>
                      <a:pt x="58620" y="147910"/>
                      <a:pt x="59625" y="144820"/>
                    </a:cubicBezTo>
                    <a:cubicBezTo>
                      <a:pt x="60720" y="141460"/>
                      <a:pt x="86565" y="62140"/>
                      <a:pt x="89970" y="23140"/>
                    </a:cubicBezTo>
                    <a:cubicBezTo>
                      <a:pt x="90165" y="20860"/>
                      <a:pt x="89325" y="18610"/>
                      <a:pt x="87660" y="17050"/>
                    </a:cubicBezTo>
                    <a:close/>
                    <a:moveTo>
                      <a:pt x="47025" y="134995"/>
                    </a:moveTo>
                    <a:lnTo>
                      <a:pt x="15000" y="134995"/>
                    </a:lnTo>
                    <a:lnTo>
                      <a:pt x="15000" y="15535"/>
                    </a:lnTo>
                    <a:cubicBezTo>
                      <a:pt x="39105" y="17440"/>
                      <a:pt x="65115" y="21580"/>
                      <a:pt x="74565" y="26170"/>
                    </a:cubicBezTo>
                    <a:cubicBezTo>
                      <a:pt x="70590" y="59020"/>
                      <a:pt x="52605" y="117385"/>
                      <a:pt x="47025" y="134995"/>
                    </a:cubicBezTo>
                    <a:close/>
                  </a:path>
                </a:pathLst>
              </a:custGeom>
              <a:solidFill>
                <a:schemeClr val="bg1"/>
              </a:solidFill>
              <a:ln w="688" cap="flat">
                <a:noFill/>
                <a:prstDash val="solid"/>
                <a:miter/>
              </a:ln>
            </p:spPr>
            <p:txBody>
              <a:bodyPr rtlCol="0" anchor="ctr"/>
              <a:lstStyle/>
              <a:p>
                <a:pPr defTabSz="685800">
                  <a:defRPr/>
                </a:pPr>
                <a:endParaRPr lang="en-IN" sz="1350">
                  <a:solidFill>
                    <a:prstClr val="black"/>
                  </a:solidFill>
                  <a:latin typeface="Calibri"/>
                </a:endParaRPr>
              </a:p>
            </p:txBody>
          </p:sp>
          <p:sp>
            <p:nvSpPr>
              <p:cNvPr id="44" name="Freeform: Shape 208">
                <a:extLst>
                  <a:ext uri="{FF2B5EF4-FFF2-40B4-BE49-F238E27FC236}">
                    <a16:creationId xmlns:a16="http://schemas.microsoft.com/office/drawing/2014/main" id="{5ECC8650-9D93-459E-8154-8027D7A152F4}"/>
                  </a:ext>
                </a:extLst>
              </p:cNvPr>
              <p:cNvSpPr/>
              <p:nvPr/>
            </p:nvSpPr>
            <p:spPr>
              <a:xfrm>
                <a:off x="2388866" y="1073097"/>
                <a:ext cx="104733" cy="149999"/>
              </a:xfrm>
              <a:custGeom>
                <a:avLst/>
                <a:gdLst>
                  <a:gd name="connsiteX0" fmla="*/ 97233 w 104733"/>
                  <a:gd name="connsiteY0" fmla="*/ 0 h 149999"/>
                  <a:gd name="connsiteX1" fmla="*/ 4308 w 104733"/>
                  <a:gd name="connsiteY1" fmla="*/ 15705 h 149999"/>
                  <a:gd name="connsiteX2" fmla="*/ 303 w 104733"/>
                  <a:gd name="connsiteY2" fmla="*/ 20370 h 149999"/>
                  <a:gd name="connsiteX3" fmla="*/ 1128 w 104733"/>
                  <a:gd name="connsiteY3" fmla="*/ 26460 h 149999"/>
                  <a:gd name="connsiteX4" fmla="*/ 45003 w 104733"/>
                  <a:gd name="connsiteY4" fmla="*/ 144495 h 149999"/>
                  <a:gd name="connsiteX5" fmla="*/ 52233 w 104733"/>
                  <a:gd name="connsiteY5" fmla="*/ 150000 h 149999"/>
                  <a:gd name="connsiteX6" fmla="*/ 97233 w 104733"/>
                  <a:gd name="connsiteY6" fmla="*/ 150000 h 149999"/>
                  <a:gd name="connsiteX7" fmla="*/ 104733 w 104733"/>
                  <a:gd name="connsiteY7" fmla="*/ 142500 h 149999"/>
                  <a:gd name="connsiteX8" fmla="*/ 104733 w 104733"/>
                  <a:gd name="connsiteY8" fmla="*/ 7500 h 149999"/>
                  <a:gd name="connsiteX9" fmla="*/ 97233 w 104733"/>
                  <a:gd name="connsiteY9" fmla="*/ 0 h 149999"/>
                  <a:gd name="connsiteX10" fmla="*/ 89733 w 104733"/>
                  <a:gd name="connsiteY10" fmla="*/ 135000 h 149999"/>
                  <a:gd name="connsiteX11" fmla="*/ 57843 w 104733"/>
                  <a:gd name="connsiteY11" fmla="*/ 135000 h 149999"/>
                  <a:gd name="connsiteX12" fmla="*/ 18018 w 104733"/>
                  <a:gd name="connsiteY12" fmla="*/ 26490 h 149999"/>
                  <a:gd name="connsiteX13" fmla="*/ 89733 w 104733"/>
                  <a:gd name="connsiteY13" fmla="*/ 15090 h 149999"/>
                  <a:gd name="connsiteX14" fmla="*/ 89733 w 104733"/>
                  <a:gd name="connsiteY14" fmla="*/ 135000 h 14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33" h="149999">
                    <a:moveTo>
                      <a:pt x="97233" y="0"/>
                    </a:moveTo>
                    <a:cubicBezTo>
                      <a:pt x="38343" y="0"/>
                      <a:pt x="5673" y="15075"/>
                      <a:pt x="4308" y="15705"/>
                    </a:cubicBezTo>
                    <a:cubicBezTo>
                      <a:pt x="2358" y="16620"/>
                      <a:pt x="903" y="18315"/>
                      <a:pt x="303" y="20370"/>
                    </a:cubicBezTo>
                    <a:cubicBezTo>
                      <a:pt x="-297" y="22425"/>
                      <a:pt x="3" y="24630"/>
                      <a:pt x="1128" y="26460"/>
                    </a:cubicBezTo>
                    <a:cubicBezTo>
                      <a:pt x="10398" y="41385"/>
                      <a:pt x="39423" y="124275"/>
                      <a:pt x="45003" y="144495"/>
                    </a:cubicBezTo>
                    <a:cubicBezTo>
                      <a:pt x="45903" y="147750"/>
                      <a:pt x="48858" y="150000"/>
                      <a:pt x="52233" y="150000"/>
                    </a:cubicBezTo>
                    <a:lnTo>
                      <a:pt x="97233" y="150000"/>
                    </a:lnTo>
                    <a:cubicBezTo>
                      <a:pt x="101373" y="150000"/>
                      <a:pt x="104733" y="146640"/>
                      <a:pt x="104733" y="142500"/>
                    </a:cubicBezTo>
                    <a:lnTo>
                      <a:pt x="104733" y="7500"/>
                    </a:lnTo>
                    <a:cubicBezTo>
                      <a:pt x="104733" y="3345"/>
                      <a:pt x="101373" y="0"/>
                      <a:pt x="97233" y="0"/>
                    </a:cubicBezTo>
                    <a:close/>
                    <a:moveTo>
                      <a:pt x="89733" y="135000"/>
                    </a:moveTo>
                    <a:lnTo>
                      <a:pt x="57843" y="135000"/>
                    </a:lnTo>
                    <a:cubicBezTo>
                      <a:pt x="50733" y="111840"/>
                      <a:pt x="29733" y="51450"/>
                      <a:pt x="18018" y="26490"/>
                    </a:cubicBezTo>
                    <a:cubicBezTo>
                      <a:pt x="29463" y="22605"/>
                      <a:pt x="54048" y="15930"/>
                      <a:pt x="89733" y="15090"/>
                    </a:cubicBezTo>
                    <a:lnTo>
                      <a:pt x="89733" y="135000"/>
                    </a:lnTo>
                    <a:close/>
                  </a:path>
                </a:pathLst>
              </a:custGeom>
              <a:solidFill>
                <a:schemeClr val="bg1"/>
              </a:solidFill>
              <a:ln w="688" cap="flat">
                <a:noFill/>
                <a:prstDash val="solid"/>
                <a:miter/>
              </a:ln>
            </p:spPr>
            <p:txBody>
              <a:bodyPr rtlCol="0" anchor="ctr"/>
              <a:lstStyle/>
              <a:p>
                <a:pPr defTabSz="685800">
                  <a:defRPr/>
                </a:pPr>
                <a:endParaRPr lang="en-IN" sz="1350">
                  <a:solidFill>
                    <a:prstClr val="black"/>
                  </a:solidFill>
                  <a:latin typeface="Calibri"/>
                </a:endParaRPr>
              </a:p>
            </p:txBody>
          </p:sp>
        </p:grpSp>
        <p:sp>
          <p:nvSpPr>
            <p:cNvPr id="35" name="Rectangle 34">
              <a:extLst>
                <a:ext uri="{FF2B5EF4-FFF2-40B4-BE49-F238E27FC236}">
                  <a16:creationId xmlns:a16="http://schemas.microsoft.com/office/drawing/2014/main" id="{4963755C-E7E6-4B49-B113-9440C16EEC12}"/>
                </a:ext>
              </a:extLst>
            </p:cNvPr>
            <p:cNvSpPr/>
            <p:nvPr/>
          </p:nvSpPr>
          <p:spPr>
            <a:xfrm>
              <a:off x="9033572" y="2273492"/>
              <a:ext cx="1580368" cy="1046440"/>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200" b="1" dirty="0">
                  <a:solidFill>
                    <a:schemeClr val="bg1"/>
                  </a:solidFill>
                  <a:latin typeface="Montserrat"/>
                  <a:cs typeface="Arial" panose="020B0604020202020204" pitchFamily="34" charset="0"/>
                </a:rPr>
                <a:t>Measures Validated</a:t>
              </a:r>
            </a:p>
            <a:p>
              <a:pPr algn="ctr" defTabSz="685800">
                <a:defRPr/>
              </a:pPr>
              <a:r>
                <a:rPr lang="en-US" sz="1050" dirty="0">
                  <a:solidFill>
                    <a:schemeClr val="bg1"/>
                  </a:solidFill>
                  <a:latin typeface="Montserrat"/>
                  <a:cs typeface="Arial" panose="020B0604020202020204" pitchFamily="34" charset="0"/>
                </a:rPr>
                <a:t>Mar 23 – May 23</a:t>
              </a:r>
              <a:endParaRPr lang="en-IN" sz="1050" dirty="0">
                <a:solidFill>
                  <a:schemeClr val="bg1"/>
                </a:solidFill>
                <a:latin typeface="Montserrat"/>
                <a:cs typeface="Calibri" pitchFamily="34" charset="0"/>
              </a:endParaRPr>
            </a:p>
          </p:txBody>
        </p:sp>
        <p:sp>
          <p:nvSpPr>
            <p:cNvPr id="36" name="ZoneTexte 101">
              <a:extLst>
                <a:ext uri="{FF2B5EF4-FFF2-40B4-BE49-F238E27FC236}">
                  <a16:creationId xmlns:a16="http://schemas.microsoft.com/office/drawing/2014/main" id="{03131B8B-CF60-4D0A-8B4E-7C56A1900E93}"/>
                </a:ext>
              </a:extLst>
            </p:cNvPr>
            <p:cNvSpPr txBox="1"/>
            <p:nvPr/>
          </p:nvSpPr>
          <p:spPr>
            <a:xfrm>
              <a:off x="7895579" y="3308917"/>
              <a:ext cx="3577092" cy="3248751"/>
            </a:xfrm>
            <a:prstGeom prst="rect">
              <a:avLst/>
            </a:prstGeom>
            <a:noFill/>
          </p:spPr>
          <p:txBody>
            <a:bodyPr wrap="square">
              <a:spAutoFit/>
            </a:bodyPr>
            <a:lstStyle/>
            <a:p>
              <a:pPr marL="214313" indent="-214313">
                <a:spcAft>
                  <a:spcPts val="450"/>
                </a:spcAft>
                <a:buFont typeface="Arial" panose="020B0604020202020204" pitchFamily="34" charset="0"/>
                <a:buChar char="•"/>
              </a:pPr>
              <a:r>
                <a:rPr lang="en-US" sz="1200" dirty="0">
                  <a:latin typeface="Montserrat"/>
                  <a:cs typeface="Arial" panose="020B0604020202020204" pitchFamily="34" charset="0"/>
                </a:rPr>
                <a:t>Over </a:t>
              </a:r>
              <a:r>
                <a:rPr lang="en-US" sz="1200" b="1" dirty="0">
                  <a:latin typeface="Montserrat"/>
                  <a:cs typeface="Arial" panose="020B0604020202020204" pitchFamily="34" charset="0"/>
                </a:rPr>
                <a:t>100 bilateral meetings, thematic sessions and roundtables </a:t>
              </a:r>
              <a:r>
                <a:rPr lang="en-US" sz="1200" dirty="0">
                  <a:latin typeface="Montserrat"/>
                  <a:cs typeface="Arial" panose="020B0604020202020204" pitchFamily="34" charset="0"/>
                </a:rPr>
                <a:t>held during phase 2</a:t>
              </a:r>
            </a:p>
            <a:p>
              <a:pPr marL="214313" indent="-214313">
                <a:spcAft>
                  <a:spcPts val="450"/>
                </a:spcAft>
                <a:buFont typeface="Arial" panose="020B0604020202020204" pitchFamily="34" charset="0"/>
                <a:buChar char="•"/>
              </a:pPr>
              <a:r>
                <a:rPr lang="en-CA" sz="1200" b="1" dirty="0">
                  <a:latin typeface="Montserrat"/>
                  <a:cs typeface="Arial" panose="020B0604020202020204" pitchFamily="34" charset="0"/>
                </a:rPr>
                <a:t>60 additional written submissions </a:t>
              </a:r>
              <a:r>
                <a:rPr lang="en-CA" sz="1200" dirty="0">
                  <a:latin typeface="Montserrat"/>
                  <a:cs typeface="Arial" panose="020B0604020202020204" pitchFamily="34" charset="0"/>
                </a:rPr>
                <a:t>received </a:t>
              </a:r>
            </a:p>
            <a:p>
              <a:pPr marL="214313" indent="-214313">
                <a:spcAft>
                  <a:spcPts val="450"/>
                </a:spcAft>
                <a:buFont typeface="Arial" panose="020B0604020202020204" pitchFamily="34" charset="0"/>
                <a:buChar char="•"/>
              </a:pPr>
              <a:r>
                <a:rPr lang="en-CA" sz="1200" b="1" dirty="0">
                  <a:latin typeface="Montserrat"/>
                  <a:cs typeface="Arial" panose="020B0604020202020204" pitchFamily="34" charset="0"/>
                </a:rPr>
                <a:t>80% of the measures</a:t>
              </a:r>
              <a:r>
                <a:rPr lang="en-CA" sz="1200" dirty="0">
                  <a:latin typeface="Montserrat"/>
                  <a:cs typeface="Arial" panose="020B0604020202020204" pitchFamily="34" charset="0"/>
                </a:rPr>
                <a:t> contained in the draft Action Plan were modified, 4 measures were removed, and </a:t>
              </a:r>
              <a:r>
                <a:rPr lang="en-CA" sz="1200" b="1" dirty="0">
                  <a:latin typeface="Montserrat"/>
                  <a:cs typeface="Arial" panose="020B0604020202020204" pitchFamily="34" charset="0"/>
                </a:rPr>
                <a:t>84 new measures were added</a:t>
              </a:r>
              <a:r>
                <a:rPr lang="en-CA" sz="1200" dirty="0">
                  <a:latin typeface="Montserrat"/>
                  <a:cs typeface="Arial" panose="020B0604020202020204" pitchFamily="34" charset="0"/>
                </a:rPr>
                <a:t> </a:t>
              </a:r>
            </a:p>
          </p:txBody>
        </p:sp>
      </p:grpSp>
      <p:sp>
        <p:nvSpPr>
          <p:cNvPr id="3" name="Round Single Corner Rectangle 2">
            <a:extLst>
              <a:ext uri="{FF2B5EF4-FFF2-40B4-BE49-F238E27FC236}">
                <a16:creationId xmlns:a16="http://schemas.microsoft.com/office/drawing/2014/main" id="{201BBAD6-53D4-40A7-8C7D-3ED724DC8CD7}"/>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879042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2023-2028 Action Plan: At a Glance</a:t>
            </a:r>
          </a:p>
        </p:txBody>
      </p:sp>
      <p:sp>
        <p:nvSpPr>
          <p:cNvPr id="3" name="Content Placeholder 2"/>
          <p:cNvSpPr>
            <a:spLocks noGrp="1"/>
          </p:cNvSpPr>
          <p:nvPr>
            <p:ph sz="half" idx="1"/>
          </p:nvPr>
        </p:nvSpPr>
        <p:spPr>
          <a:xfrm>
            <a:off x="628650" y="1950006"/>
            <a:ext cx="4904353" cy="2122126"/>
          </a:xfrm>
        </p:spPr>
        <p:txBody>
          <a:bodyPr>
            <a:noAutofit/>
          </a:bodyPr>
          <a:lstStyle/>
          <a:p>
            <a:pPr marL="333375" indent="-219075" defTabSz="364500">
              <a:lnSpc>
                <a:spcPct val="100000"/>
              </a:lnSpc>
              <a:spcBef>
                <a:spcPts val="0"/>
              </a:spcBef>
              <a:spcAft>
                <a:spcPts val="450"/>
              </a:spcAft>
            </a:pPr>
            <a:r>
              <a:rPr lang="en-US" sz="1200" dirty="0">
                <a:latin typeface="Montserrat"/>
                <a:cs typeface="Arial" panose="020B0604020202020204" pitchFamily="34" charset="0"/>
              </a:rPr>
              <a:t>The Action Plan sets out a </a:t>
            </a:r>
            <a:r>
              <a:rPr lang="en-US" sz="1200" b="1" dirty="0">
                <a:latin typeface="Montserrat"/>
                <a:cs typeface="Arial" panose="020B0604020202020204" pitchFamily="34" charset="0"/>
              </a:rPr>
              <a:t>wide-ranging, whole-of-government and evergreen roadmap to advance the objectives of the UN Declaration, </a:t>
            </a:r>
            <a:r>
              <a:rPr lang="en-US" sz="1200" dirty="0">
                <a:latin typeface="Montserrat"/>
                <a:cs typeface="Arial" panose="020B0604020202020204" pitchFamily="34" charset="0"/>
              </a:rPr>
              <a:t>including self-determination, self-government, equality, non-discrimination and harmonious relations, participation in decision-making by Indigenous peoples and revitalization of languages and cultures.</a:t>
            </a:r>
          </a:p>
          <a:p>
            <a:pPr marL="333375" indent="-219075" defTabSz="364500">
              <a:lnSpc>
                <a:spcPct val="100000"/>
              </a:lnSpc>
              <a:spcBef>
                <a:spcPts val="0"/>
              </a:spcBef>
            </a:pPr>
            <a:r>
              <a:rPr lang="en-US" sz="1200" dirty="0">
                <a:latin typeface="Montserrat"/>
                <a:cs typeface="Arial" panose="020B0604020202020204" pitchFamily="34" charset="0"/>
              </a:rPr>
              <a:t>It contains </a:t>
            </a:r>
            <a:r>
              <a:rPr lang="en-US" sz="1200" b="1" dirty="0">
                <a:latin typeface="Montserrat"/>
                <a:cs typeface="Arial" panose="020B0604020202020204" pitchFamily="34" charset="0"/>
              </a:rPr>
              <a:t>181 measures, </a:t>
            </a:r>
            <a:r>
              <a:rPr lang="en-US" sz="1200" dirty="0">
                <a:latin typeface="Montserrat"/>
                <a:cs typeface="Arial" panose="020B0604020202020204" pitchFamily="34" charset="0"/>
              </a:rPr>
              <a:t>to be led by 28 departments and agencies, organized into five chapters:</a:t>
            </a:r>
          </a:p>
          <a:p>
            <a:pPr marL="676275" lvl="1" indent="-219075" defTabSz="364500">
              <a:lnSpc>
                <a:spcPct val="100000"/>
              </a:lnSpc>
              <a:spcBef>
                <a:spcPts val="0"/>
              </a:spcBef>
            </a:pPr>
            <a:r>
              <a:rPr lang="en-US" sz="1200" dirty="0">
                <a:latin typeface="Montserrat"/>
                <a:cs typeface="Arial" panose="020B0604020202020204" pitchFamily="34" charset="0"/>
              </a:rPr>
              <a:t>Shared Priorities</a:t>
            </a:r>
          </a:p>
          <a:p>
            <a:pPr marL="676275" lvl="1" indent="-219075" defTabSz="364500">
              <a:lnSpc>
                <a:spcPct val="100000"/>
              </a:lnSpc>
              <a:spcBef>
                <a:spcPts val="0"/>
              </a:spcBef>
            </a:pPr>
            <a:r>
              <a:rPr lang="en-US" sz="1200" dirty="0">
                <a:latin typeface="Montserrat"/>
                <a:cs typeface="Arial" panose="020B0604020202020204" pitchFamily="34" charset="0"/>
              </a:rPr>
              <a:t>First Nations Priorities</a:t>
            </a:r>
          </a:p>
          <a:p>
            <a:pPr marL="676275" lvl="1" indent="-219075" defTabSz="364500">
              <a:lnSpc>
                <a:spcPct val="100000"/>
              </a:lnSpc>
              <a:spcBef>
                <a:spcPts val="0"/>
              </a:spcBef>
            </a:pPr>
            <a:r>
              <a:rPr lang="en-US" sz="1200" dirty="0">
                <a:latin typeface="Montserrat"/>
                <a:cs typeface="Arial" panose="020B0604020202020204" pitchFamily="34" charset="0"/>
              </a:rPr>
              <a:t>Inuit Priorities </a:t>
            </a:r>
          </a:p>
          <a:p>
            <a:pPr marL="676275" lvl="1" indent="-219075" defTabSz="364500">
              <a:lnSpc>
                <a:spcPct val="100000"/>
              </a:lnSpc>
              <a:spcBef>
                <a:spcPts val="0"/>
              </a:spcBef>
            </a:pPr>
            <a:r>
              <a:rPr lang="en-US" sz="1200" dirty="0">
                <a:latin typeface="Montserrat"/>
                <a:cs typeface="Arial" panose="020B0604020202020204" pitchFamily="34" charset="0"/>
              </a:rPr>
              <a:t>Métis Priorities</a:t>
            </a:r>
          </a:p>
          <a:p>
            <a:pPr marL="676275" lvl="1" indent="-219075" defTabSz="364500">
              <a:lnSpc>
                <a:spcPct val="100000"/>
              </a:lnSpc>
              <a:spcBef>
                <a:spcPts val="0"/>
              </a:spcBef>
              <a:spcAft>
                <a:spcPts val="900"/>
              </a:spcAft>
            </a:pPr>
            <a:r>
              <a:rPr lang="en-US" sz="1200" dirty="0">
                <a:latin typeface="Montserrat"/>
                <a:cs typeface="Arial" panose="020B0604020202020204" pitchFamily="34" charset="0"/>
              </a:rPr>
              <a:t>Indigenous Modern Treaty Partners Priorities</a:t>
            </a:r>
          </a:p>
        </p:txBody>
      </p:sp>
      <p:sp>
        <p:nvSpPr>
          <p:cNvPr id="5" name="Slide Number Placeholder 4"/>
          <p:cNvSpPr>
            <a:spLocks noGrp="1"/>
          </p:cNvSpPr>
          <p:nvPr>
            <p:ph type="sldNum" sz="quarter" idx="12"/>
          </p:nvPr>
        </p:nvSpPr>
        <p:spPr/>
        <p:txBody>
          <a:bodyPr/>
          <a:lstStyle/>
          <a:p>
            <a:fld id="{F2A33557-1638-4298-8A80-130CD0967578}" type="slidenum">
              <a:rPr lang="en-CA" smtClean="0"/>
              <a:pPr/>
              <a:t>59</a:t>
            </a:fld>
            <a:endParaRPr lang="en-CA" dirty="0"/>
          </a:p>
        </p:txBody>
      </p:sp>
      <p:sp>
        <p:nvSpPr>
          <p:cNvPr id="6" name="Content Placeholder 3"/>
          <p:cNvSpPr txBox="1">
            <a:spLocks/>
          </p:cNvSpPr>
          <p:nvPr/>
        </p:nvSpPr>
        <p:spPr>
          <a:xfrm>
            <a:off x="628649" y="4618183"/>
            <a:ext cx="7893974" cy="146511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3375" indent="-219075" defTabSz="364500">
              <a:lnSpc>
                <a:spcPct val="100000"/>
              </a:lnSpc>
              <a:spcBef>
                <a:spcPts val="0"/>
              </a:spcBef>
              <a:spcAft>
                <a:spcPts val="450"/>
              </a:spcAft>
            </a:pPr>
            <a:r>
              <a:rPr lang="en-US" sz="1200" dirty="0">
                <a:latin typeface="Montserrat"/>
                <a:cs typeface="Arial" panose="020B0604020202020204" pitchFamily="34" charset="0"/>
              </a:rPr>
              <a:t>The Action Plan </a:t>
            </a:r>
            <a:r>
              <a:rPr lang="en-US" sz="1200" b="1" dirty="0">
                <a:latin typeface="Montserrat"/>
                <a:cs typeface="Arial" panose="020B0604020202020204" pitchFamily="34" charset="0"/>
              </a:rPr>
              <a:t>reflects a significant majority </a:t>
            </a:r>
            <a:r>
              <a:rPr lang="en-US" sz="1200" dirty="0">
                <a:latin typeface="Montserrat"/>
                <a:cs typeface="Arial" panose="020B0604020202020204" pitchFamily="34" charset="0"/>
              </a:rPr>
              <a:t>of the measures and priorities submitted by Indigenous partners during the consultation and cooperation process. </a:t>
            </a:r>
          </a:p>
          <a:p>
            <a:pPr marL="333375" indent="-219075" defTabSz="364500">
              <a:lnSpc>
                <a:spcPct val="100000"/>
              </a:lnSpc>
              <a:spcBef>
                <a:spcPts val="0"/>
              </a:spcBef>
              <a:spcAft>
                <a:spcPts val="450"/>
              </a:spcAft>
            </a:pPr>
            <a:r>
              <a:rPr lang="en-US" sz="1200" dirty="0">
                <a:latin typeface="Montserrat"/>
                <a:cs typeface="Arial" panose="020B0604020202020204" pitchFamily="34" charset="0"/>
              </a:rPr>
              <a:t>It also builds on and complements the recommendations of the </a:t>
            </a:r>
            <a:r>
              <a:rPr lang="en-US" sz="1200" b="1" dirty="0">
                <a:latin typeface="Montserrat"/>
                <a:cs typeface="Arial" panose="020B0604020202020204" pitchFamily="34" charset="0"/>
              </a:rPr>
              <a:t>Truth and Reconciliation Commission </a:t>
            </a:r>
            <a:r>
              <a:rPr lang="en-US" sz="1200" dirty="0">
                <a:latin typeface="Montserrat"/>
                <a:cs typeface="Arial" panose="020B0604020202020204" pitchFamily="34" charset="0"/>
              </a:rPr>
              <a:t>and </a:t>
            </a:r>
            <a:r>
              <a:rPr lang="en-US" sz="1200" b="1" dirty="0">
                <a:latin typeface="Montserrat"/>
                <a:cs typeface="Arial" panose="020B0604020202020204" pitchFamily="34" charset="0"/>
              </a:rPr>
              <a:t>National Inquiry into Missing and Murdered Indigenous Women and Girls</a:t>
            </a:r>
            <a:r>
              <a:rPr lang="en-US" sz="1200" dirty="0">
                <a:latin typeface="Montserrat"/>
                <a:cs typeface="Arial" panose="020B0604020202020204" pitchFamily="34" charset="0"/>
              </a:rPr>
              <a:t>.</a:t>
            </a:r>
          </a:p>
          <a:p>
            <a:pPr marL="333375" indent="-219075" defTabSz="364500">
              <a:lnSpc>
                <a:spcPct val="100000"/>
              </a:lnSpc>
              <a:spcBef>
                <a:spcPts val="0"/>
              </a:spcBef>
              <a:spcAft>
                <a:spcPts val="450"/>
              </a:spcAft>
            </a:pPr>
            <a:r>
              <a:rPr lang="en-US" sz="1200" dirty="0">
                <a:latin typeface="Montserrat"/>
                <a:cs typeface="Arial" panose="020B0604020202020204" pitchFamily="34" charset="0"/>
              </a:rPr>
              <a:t>This </a:t>
            </a:r>
            <a:r>
              <a:rPr lang="en-US" sz="1200" b="1" dirty="0">
                <a:latin typeface="Montserrat"/>
                <a:cs typeface="Arial" panose="020B0604020202020204" pitchFamily="34" charset="0"/>
              </a:rPr>
              <a:t>transformational and generational work </a:t>
            </a:r>
            <a:r>
              <a:rPr lang="en-US" sz="1200" dirty="0">
                <a:latin typeface="Montserrat"/>
                <a:cs typeface="Arial" panose="020B0604020202020204" pitchFamily="34" charset="0"/>
              </a:rPr>
              <a:t>is a critical step towards recognizing, promoting, protecting, and upholding the human right of Indigenous peoples in Canada.</a:t>
            </a:r>
          </a:p>
          <a:p>
            <a:endParaRPr lang="en-US" sz="2100" dirty="0"/>
          </a:p>
        </p:txBody>
      </p:sp>
      <p:pic>
        <p:nvPicPr>
          <p:cNvPr id="7" name="Image 5">
            <a:extLst>
              <a:ext uri="{FF2B5EF4-FFF2-40B4-BE49-F238E27FC236}">
                <a16:creationId xmlns:a16="http://schemas.microsoft.com/office/drawing/2014/main" id="{9FD437C8-B45E-4939-B56F-0D4A948B6622}"/>
              </a:ext>
            </a:extLst>
          </p:cNvPr>
          <p:cNvPicPr>
            <a:picLocks noGrp="1" noChangeAspect="1"/>
          </p:cNvPicPr>
          <p:nvPr>
            <p:ph sz="half" idx="2"/>
            <p:custDataLst>
              <p:tags r:id="rId1"/>
            </p:custDataLst>
          </p:nvPr>
        </p:nvPicPr>
        <p:blipFill>
          <a:blip r:embed="rId3"/>
          <a:stretch>
            <a:fillRect/>
          </a:stretch>
        </p:blipFill>
        <p:spPr>
          <a:xfrm>
            <a:off x="5730037" y="2318891"/>
            <a:ext cx="2588278" cy="2105666"/>
          </a:xfrm>
          <a:prstGeom prst="rect">
            <a:avLst/>
          </a:prstGeom>
        </p:spPr>
      </p:pic>
      <p:sp>
        <p:nvSpPr>
          <p:cNvPr id="4" name="Round Single Corner Rectangle 3">
            <a:extLst>
              <a:ext uri="{FF2B5EF4-FFF2-40B4-BE49-F238E27FC236}">
                <a16:creationId xmlns:a16="http://schemas.microsoft.com/office/drawing/2014/main" id="{A0D00A87-CE08-1E38-8673-FAA5C7D5B929}"/>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1648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y logo with a feather&#10;&#10;Description automatically generated">
            <a:extLst>
              <a:ext uri="{FF2B5EF4-FFF2-40B4-BE49-F238E27FC236}">
                <a16:creationId xmlns:a16="http://schemas.microsoft.com/office/drawing/2014/main" id="{079190BB-7884-4B60-7816-FB6273297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920" y="5907876"/>
            <a:ext cx="1227801" cy="594630"/>
          </a:xfrm>
          <a:prstGeom prst="rect">
            <a:avLst/>
          </a:prstGeom>
        </p:spPr>
      </p:pic>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940858"/>
            <a:ext cx="8943584" cy="4467101"/>
          </a:xfrm>
          <a:prstGeom prst="rect">
            <a:avLst/>
          </a:prstGeom>
          <a:noFill/>
        </p:spPr>
        <p:txBody>
          <a:bodyPr vert="horz" lIns="91440" tIns="45720" rIns="91440" bIns="45720" rtlCol="0" anchor="ctr">
            <a:normAutofit lnSpcReduction="1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600" i="0" u="none" strike="noStrike" kern="1200" cap="none" spc="0" normalizeH="0" baseline="0" noProof="0" dirty="0">
                <a:ln>
                  <a:noFill/>
                </a:ln>
                <a:solidFill>
                  <a:srgbClr val="002776"/>
                </a:solidFill>
                <a:effectLst/>
                <a:uLnTx/>
                <a:uFillTx/>
                <a:latin typeface="Helvetica" pitchFamily="2" charset="0"/>
                <a:ea typeface="+mn-ea"/>
                <a:cs typeface="Calibri" panose="020F0502020204030204" pitchFamily="34" charset="0"/>
              </a:rPr>
              <a:t>WORK OF THE JTBA</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3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General Activity</a:t>
            </a:r>
            <a:r>
              <a:rPr kumimoji="0" lang="en-US" sz="22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Advocacy to get rid of the Immigration and Nationality Act’s 50% blood quantum requirement;</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Advocacy for a Right of Entry in Canada for U.S.-Born Indians;</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Education and Information Sharing (webinars &amp; news bulletins);</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2000" dirty="0">
                <a:solidFill>
                  <a:srgbClr val="002776"/>
                </a:solidFill>
                <a:latin typeface="Helvetica" pitchFamily="2" charset="0"/>
                <a:ea typeface="Palatino" pitchFamily="2" charset="77"/>
                <a:cs typeface="Calibri" panose="020F0502020204030204" pitchFamily="34" charset="0"/>
              </a:rPr>
              <a:t>Coalition Building </a:t>
            </a:r>
            <a:endPar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20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Events</a:t>
            </a:r>
            <a:r>
              <a:rPr kumimoji="0" lang="en-US" sz="22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November 2021 - JTBA Virtual Washington D.C. Fly-in</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April 2022 - Ottawa Advocacy</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June 2022 - JTBA 5</a:t>
            </a:r>
            <a:r>
              <a:rPr kumimoji="0" lang="en-US" sz="2000" b="0" i="0" u="none" strike="noStrike" kern="1200" cap="none" spc="0" normalizeH="0" baseline="30000" noProof="0" dirty="0">
                <a:ln>
                  <a:noFill/>
                </a:ln>
                <a:solidFill>
                  <a:srgbClr val="002776"/>
                </a:solidFill>
                <a:effectLst/>
                <a:uLnTx/>
                <a:uFillTx/>
                <a:latin typeface="Helvetica" pitchFamily="2" charset="0"/>
                <a:ea typeface="Palatino" pitchFamily="2" charset="77"/>
                <a:cs typeface="Calibri" panose="020F0502020204030204" pitchFamily="34" charset="0"/>
              </a:rPr>
              <a:t>th</a:t>
            </a:r>
            <a:r>
              <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 Annual Summit</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2000" dirty="0">
                <a:solidFill>
                  <a:srgbClr val="002776"/>
                </a:solidFill>
                <a:latin typeface="Helvetica" pitchFamily="2" charset="0"/>
                <a:ea typeface="Palatino" pitchFamily="2" charset="77"/>
                <a:cs typeface="Calibri" panose="020F0502020204030204" pitchFamily="34" charset="0"/>
              </a:rPr>
              <a:t>January 2023 - JTBA Milwaukee Conference</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776"/>
                </a:solidFill>
                <a:effectLst/>
                <a:uLnTx/>
                <a:uFillTx/>
                <a:latin typeface="Helvetica" pitchFamily="2" charset="0"/>
                <a:ea typeface="Palatino" pitchFamily="2" charset="77"/>
                <a:cs typeface="Calibri" panose="020F0502020204030204" pitchFamily="34" charset="0"/>
              </a:rPr>
              <a:t>January - February - 2023 – JTBA Winter Summit</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TextBox 1">
            <a:extLst>
              <a:ext uri="{FF2B5EF4-FFF2-40B4-BE49-F238E27FC236}">
                <a16:creationId xmlns:a16="http://schemas.microsoft.com/office/drawing/2014/main" id="{0101F0F5-97DB-E706-E998-3DF8E14E51E4}"/>
              </a:ext>
            </a:extLst>
          </p:cNvPr>
          <p:cNvSpPr txBox="1"/>
          <p:nvPr/>
        </p:nvSpPr>
        <p:spPr>
          <a:xfrm>
            <a:off x="381000" y="66294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3" name="TextBox 2">
            <a:extLst>
              <a:ext uri="{FF2B5EF4-FFF2-40B4-BE49-F238E27FC236}">
                <a16:creationId xmlns:a16="http://schemas.microsoft.com/office/drawing/2014/main" id="{7F129E4A-2577-F889-F91A-5EE57B330C52}"/>
              </a:ext>
            </a:extLst>
          </p:cNvPr>
          <p:cNvSpPr txBox="1"/>
          <p:nvPr/>
        </p:nvSpPr>
        <p:spPr>
          <a:xfrm>
            <a:off x="1143000" y="673100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4" name="Round Single Corner Rectangle 3">
            <a:extLst>
              <a:ext uri="{FF2B5EF4-FFF2-40B4-BE49-F238E27FC236}">
                <a16:creationId xmlns:a16="http://schemas.microsoft.com/office/drawing/2014/main" id="{46C78438-C6A6-5D9E-9C07-8887AAE8B761}"/>
              </a:ext>
            </a:extLst>
          </p:cNvPr>
          <p:cNvSpPr/>
          <p:nvPr/>
        </p:nvSpPr>
        <p:spPr>
          <a:xfrm>
            <a:off x="733425" y="628226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494147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2023-2028 Action Plan: At a Glance</a:t>
            </a:r>
          </a:p>
        </p:txBody>
      </p:sp>
      <p:sp>
        <p:nvSpPr>
          <p:cNvPr id="4" name="Slide Number Placeholder 3"/>
          <p:cNvSpPr>
            <a:spLocks noGrp="1"/>
          </p:cNvSpPr>
          <p:nvPr>
            <p:ph type="sldNum" sz="quarter" idx="12"/>
          </p:nvPr>
        </p:nvSpPr>
        <p:spPr/>
        <p:txBody>
          <a:bodyPr/>
          <a:lstStyle/>
          <a:p>
            <a:fld id="{F2A33557-1638-4298-8A80-130CD0967578}" type="slidenum">
              <a:rPr lang="en-CA" smtClean="0"/>
              <a:pPr/>
              <a:t>60</a:t>
            </a:fld>
            <a:endParaRPr lang="en-CA" dirty="0"/>
          </a:p>
        </p:txBody>
      </p:sp>
      <p:graphicFrame>
        <p:nvGraphicFramePr>
          <p:cNvPr id="5" name="Chart 4"/>
          <p:cNvGraphicFramePr>
            <a:graphicFrameLocks/>
          </p:cNvGraphicFramePr>
          <p:nvPr/>
        </p:nvGraphicFramePr>
        <p:xfrm>
          <a:off x="3109853" y="2448437"/>
          <a:ext cx="2772900" cy="275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244519" y="2448437"/>
          <a:ext cx="2772900" cy="275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376324739"/>
              </p:ext>
            </p:extLst>
          </p:nvPr>
        </p:nvGraphicFramePr>
        <p:xfrm>
          <a:off x="5975186" y="2448437"/>
          <a:ext cx="2772900" cy="2759400"/>
        </p:xfrm>
        <a:graphic>
          <a:graphicData uri="http://schemas.openxmlformats.org/drawingml/2006/chart">
            <c:chart xmlns:c="http://schemas.openxmlformats.org/drawingml/2006/chart" xmlns:r="http://schemas.openxmlformats.org/officeDocument/2006/relationships" r:id="rId4"/>
          </a:graphicData>
        </a:graphic>
      </p:graphicFrame>
      <p:sp>
        <p:nvSpPr>
          <p:cNvPr id="3" name="Round Single Corner Rectangle 2">
            <a:extLst>
              <a:ext uri="{FF2B5EF4-FFF2-40B4-BE49-F238E27FC236}">
                <a16:creationId xmlns:a16="http://schemas.microsoft.com/office/drawing/2014/main" id="{9C393A79-7BA3-008D-774D-FACDA2386248}"/>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92145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4069"/>
            <a:ext cx="7886700" cy="1325563"/>
          </a:xfrm>
        </p:spPr>
        <p:txBody>
          <a:bodyPr/>
          <a:lstStyle/>
          <a:p>
            <a:r>
              <a:rPr lang="en-US" dirty="0"/>
              <a:t>Chapter 1 – Shared Priorities</a:t>
            </a:r>
          </a:p>
        </p:txBody>
      </p:sp>
      <p:sp>
        <p:nvSpPr>
          <p:cNvPr id="3" name="Content Placeholder 2"/>
          <p:cNvSpPr>
            <a:spLocks noGrp="1"/>
          </p:cNvSpPr>
          <p:nvPr>
            <p:ph sz="half" idx="1"/>
          </p:nvPr>
        </p:nvSpPr>
        <p:spPr>
          <a:xfrm>
            <a:off x="628651" y="2919126"/>
            <a:ext cx="3886200" cy="3081623"/>
          </a:xfrm>
        </p:spPr>
        <p:txBody>
          <a:bodyPr>
            <a:noAutofit/>
          </a:bodyPr>
          <a:lstStyle/>
          <a:p>
            <a:pPr>
              <a:lnSpc>
                <a:spcPct val="80000"/>
              </a:lnSpc>
              <a:spcBef>
                <a:spcPts val="450"/>
              </a:spcBef>
              <a:buFont typeface="Wingdings" panose="05000000000000000000" pitchFamily="2" charset="2"/>
              <a:buChar char="Ø"/>
            </a:pPr>
            <a:r>
              <a:rPr lang="en-US" sz="1400" dirty="0"/>
              <a:t>Enhancing </a:t>
            </a:r>
            <a:r>
              <a:rPr lang="en-US" sz="1400" b="1" dirty="0"/>
              <a:t>guidance to departments on how to align federal laws </a:t>
            </a:r>
            <a:r>
              <a:rPr lang="en-US" sz="1400" dirty="0"/>
              <a:t>with the Declaration</a:t>
            </a:r>
          </a:p>
          <a:p>
            <a:pPr>
              <a:lnSpc>
                <a:spcPct val="80000"/>
              </a:lnSpc>
              <a:spcBef>
                <a:spcPts val="450"/>
              </a:spcBef>
              <a:buFont typeface="Wingdings" panose="05000000000000000000" pitchFamily="2" charset="2"/>
              <a:buChar char="Ø"/>
            </a:pPr>
            <a:r>
              <a:rPr lang="en-US" sz="1400" dirty="0"/>
              <a:t>Addressing </a:t>
            </a:r>
            <a:r>
              <a:rPr lang="en-US" sz="1400" b="1" dirty="0"/>
              <a:t>anti-Indigenous racism in health systems</a:t>
            </a:r>
            <a:endParaRPr lang="en-US" sz="1400" dirty="0"/>
          </a:p>
          <a:p>
            <a:pPr defTabSz="514350">
              <a:lnSpc>
                <a:spcPct val="80000"/>
              </a:lnSpc>
              <a:spcBef>
                <a:spcPts val="450"/>
              </a:spcBef>
              <a:buFont typeface="Wingdings" panose="05000000000000000000" pitchFamily="2" charset="2"/>
              <a:buChar char="Ø"/>
              <a:defRPr/>
            </a:pPr>
            <a:r>
              <a:rPr lang="en-US" sz="1400" dirty="0"/>
              <a:t>Establishing an </a:t>
            </a:r>
            <a:r>
              <a:rPr lang="en-US" sz="1400" b="1" dirty="0"/>
              <a:t>independent Indigenous Rights Mechanism </a:t>
            </a:r>
            <a:r>
              <a:rPr lang="en-US" sz="1400" dirty="0"/>
              <a:t>or Mechanisms</a:t>
            </a:r>
          </a:p>
          <a:p>
            <a:pPr defTabSz="514350">
              <a:lnSpc>
                <a:spcPct val="80000"/>
              </a:lnSpc>
              <a:spcBef>
                <a:spcPts val="450"/>
              </a:spcBef>
              <a:buFont typeface="Wingdings" panose="05000000000000000000" pitchFamily="2" charset="2"/>
              <a:buChar char="Ø"/>
              <a:defRPr/>
            </a:pPr>
            <a:r>
              <a:rPr lang="en-US" sz="1400" dirty="0"/>
              <a:t>Developing </a:t>
            </a:r>
            <a:r>
              <a:rPr lang="en-US" sz="1400" b="1" dirty="0"/>
              <a:t>guidance on engaging with Indigenous peoples </a:t>
            </a:r>
            <a:r>
              <a:rPr lang="en-US" sz="1400" dirty="0"/>
              <a:t>on natural resources projects that aligns with the UN Declaration’s provisions, including on free, prior and informed consent</a:t>
            </a:r>
          </a:p>
          <a:p>
            <a:pPr defTabSz="514350">
              <a:lnSpc>
                <a:spcPct val="80000"/>
              </a:lnSpc>
              <a:spcBef>
                <a:spcPts val="450"/>
              </a:spcBef>
              <a:buFont typeface="Wingdings" panose="05000000000000000000" pitchFamily="2" charset="2"/>
              <a:buChar char="Ø"/>
              <a:defRPr/>
            </a:pPr>
            <a:r>
              <a:rPr lang="en-US" sz="1400" dirty="0"/>
              <a:t>Address complex </a:t>
            </a:r>
            <a:r>
              <a:rPr lang="en-US" sz="1400" b="1" dirty="0"/>
              <a:t>border crossing and migration challenges</a:t>
            </a:r>
            <a:r>
              <a:rPr lang="en-US" sz="1400" dirty="0"/>
              <a:t> faced by Indigenous peoples and advance discussions on </a:t>
            </a:r>
            <a:r>
              <a:rPr lang="en-US" sz="1400" i="1" dirty="0"/>
              <a:t>R. v. </a:t>
            </a:r>
            <a:r>
              <a:rPr lang="en-US" sz="1400" i="1" dirty="0" err="1"/>
              <a:t>Desautel</a:t>
            </a:r>
            <a:r>
              <a:rPr lang="en-US" sz="1400" i="1" dirty="0"/>
              <a:t> </a:t>
            </a:r>
            <a:r>
              <a:rPr lang="en-US" sz="1400" dirty="0"/>
              <a:t>decision</a:t>
            </a:r>
          </a:p>
        </p:txBody>
      </p:sp>
      <p:sp>
        <p:nvSpPr>
          <p:cNvPr id="4" name="Content Placeholder 3"/>
          <p:cNvSpPr>
            <a:spLocks noGrp="1"/>
          </p:cNvSpPr>
          <p:nvPr>
            <p:ph sz="half" idx="2"/>
          </p:nvPr>
        </p:nvSpPr>
        <p:spPr>
          <a:xfrm>
            <a:off x="4672011" y="2948897"/>
            <a:ext cx="3886200" cy="3051852"/>
          </a:xfrm>
        </p:spPr>
        <p:txBody>
          <a:bodyPr>
            <a:noAutofit/>
          </a:bodyPr>
          <a:lstStyle/>
          <a:p>
            <a:pPr defTabSz="514350">
              <a:lnSpc>
                <a:spcPct val="80000"/>
              </a:lnSpc>
              <a:spcBef>
                <a:spcPts val="450"/>
              </a:spcBef>
              <a:buFont typeface="Wingdings" panose="05000000000000000000" pitchFamily="2" charset="2"/>
              <a:buChar char="Ø"/>
              <a:defRPr/>
            </a:pPr>
            <a:r>
              <a:rPr lang="en-US" sz="1400" dirty="0"/>
              <a:t>Co-developing an </a:t>
            </a:r>
            <a:r>
              <a:rPr lang="en-US" sz="1400" b="1" dirty="0"/>
              <a:t>Indigenous Climate Leadership Agenda </a:t>
            </a:r>
          </a:p>
          <a:p>
            <a:pPr defTabSz="514350">
              <a:lnSpc>
                <a:spcPct val="80000"/>
              </a:lnSpc>
              <a:spcBef>
                <a:spcPts val="450"/>
              </a:spcBef>
              <a:buFont typeface="Wingdings" panose="05000000000000000000" pitchFamily="2" charset="2"/>
              <a:buChar char="Ø"/>
              <a:defRPr/>
            </a:pPr>
            <a:r>
              <a:rPr lang="en-US" sz="1400" dirty="0"/>
              <a:t>Co-developing a distinctions-based </a:t>
            </a:r>
            <a:r>
              <a:rPr lang="en-US" sz="1400" b="1" dirty="0"/>
              <a:t>Economic Reconciliation Framework</a:t>
            </a:r>
          </a:p>
          <a:p>
            <a:pPr defTabSz="514350">
              <a:lnSpc>
                <a:spcPct val="80000"/>
              </a:lnSpc>
              <a:spcBef>
                <a:spcPts val="450"/>
              </a:spcBef>
              <a:buFont typeface="Wingdings" panose="05000000000000000000" pitchFamily="2" charset="2"/>
              <a:buChar char="Ø"/>
              <a:defRPr/>
            </a:pPr>
            <a:r>
              <a:rPr lang="en-US" sz="1400" dirty="0"/>
              <a:t>Developing coordinated, whole-of-government approaches to the implementation of </a:t>
            </a:r>
            <a:r>
              <a:rPr lang="en-US" sz="1400" b="1" dirty="0"/>
              <a:t>the right to participate in decision-making</a:t>
            </a:r>
          </a:p>
          <a:p>
            <a:pPr defTabSz="514350">
              <a:lnSpc>
                <a:spcPct val="80000"/>
              </a:lnSpc>
              <a:spcBef>
                <a:spcPts val="450"/>
              </a:spcBef>
              <a:buFont typeface="Wingdings" panose="05000000000000000000" pitchFamily="2" charset="2"/>
              <a:buChar char="Ø"/>
              <a:defRPr/>
            </a:pPr>
            <a:r>
              <a:rPr lang="en-US" sz="1400" dirty="0"/>
              <a:t>Furthering </a:t>
            </a:r>
            <a:r>
              <a:rPr lang="en-US" sz="1400" b="1" dirty="0"/>
              <a:t>the right to self-determination</a:t>
            </a:r>
            <a:r>
              <a:rPr lang="en-US" sz="1400" dirty="0"/>
              <a:t> in the co-development of legislation, policies, programs, regulations and services.</a:t>
            </a:r>
            <a:endParaRPr lang="en-US" sz="1400" b="1" dirty="0"/>
          </a:p>
        </p:txBody>
      </p:sp>
      <p:sp>
        <p:nvSpPr>
          <p:cNvPr id="5" name="Slide Number Placeholder 4"/>
          <p:cNvSpPr>
            <a:spLocks noGrp="1"/>
          </p:cNvSpPr>
          <p:nvPr>
            <p:ph type="sldNum" sz="quarter" idx="12"/>
          </p:nvPr>
        </p:nvSpPr>
        <p:spPr/>
        <p:txBody>
          <a:bodyPr/>
          <a:lstStyle/>
          <a:p>
            <a:fld id="{F2A33557-1638-4298-8A80-130CD0967578}" type="slidenum">
              <a:rPr lang="en-CA" smtClean="0"/>
              <a:pPr/>
              <a:t>61</a:t>
            </a:fld>
            <a:endParaRPr lang="en-CA" dirty="0"/>
          </a:p>
        </p:txBody>
      </p:sp>
      <p:sp>
        <p:nvSpPr>
          <p:cNvPr id="6" name="Content Placeholder 3"/>
          <p:cNvSpPr txBox="1">
            <a:spLocks/>
          </p:cNvSpPr>
          <p:nvPr/>
        </p:nvSpPr>
        <p:spPr>
          <a:xfrm>
            <a:off x="571500" y="1243013"/>
            <a:ext cx="8001000" cy="169529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Montserrat"/>
                <a:cs typeface="Arial" panose="020B0604020202020204" pitchFamily="34" charset="0"/>
              </a:rPr>
              <a:t>This Chapter contains </a:t>
            </a:r>
            <a:r>
              <a:rPr lang="en-US" sz="1500" b="1" dirty="0">
                <a:latin typeface="Montserrat"/>
                <a:cs typeface="Arial" panose="020B0604020202020204" pitchFamily="34" charset="0"/>
              </a:rPr>
              <a:t>111 measures </a:t>
            </a:r>
            <a:r>
              <a:rPr lang="en-US" sz="1500" dirty="0">
                <a:latin typeface="Montserrat"/>
                <a:cs typeface="Arial" panose="020B0604020202020204" pitchFamily="34" charset="0"/>
              </a:rPr>
              <a:t>that address </a:t>
            </a:r>
            <a:r>
              <a:rPr lang="en-US" sz="1500" b="1" dirty="0">
                <a:latin typeface="Montserrat"/>
                <a:cs typeface="Arial" panose="020B0604020202020204" pitchFamily="34" charset="0"/>
              </a:rPr>
              <a:t>requirements under</a:t>
            </a:r>
            <a:r>
              <a:rPr lang="en-US" sz="1500" b="1" dirty="0">
                <a:latin typeface="Montserrat"/>
                <a:ea typeface="Calibri" panose="020F0502020204030204" pitchFamily="34" charset="0"/>
              </a:rPr>
              <a:t> the UN Declaration Act</a:t>
            </a:r>
            <a:r>
              <a:rPr lang="en-US" sz="1500" dirty="0">
                <a:latin typeface="Montserrat"/>
                <a:ea typeface="Calibri" panose="020F0502020204030204" pitchFamily="34" charset="0"/>
              </a:rPr>
              <a:t> as well as </a:t>
            </a:r>
            <a:r>
              <a:rPr lang="en-US" sz="1500" b="1" dirty="0">
                <a:latin typeface="Montserrat"/>
                <a:ea typeface="Calibri" panose="020F0502020204030204" pitchFamily="34" charset="0"/>
              </a:rPr>
              <a:t>cross-cutting Indigenous priorities </a:t>
            </a:r>
            <a:r>
              <a:rPr lang="en-US" sz="1500" dirty="0">
                <a:latin typeface="Montserrat"/>
                <a:ea typeface="Calibri" panose="020F0502020204030204" pitchFamily="34" charset="0"/>
              </a:rPr>
              <a:t>put forward by First Nations, Inuit and Métis, Modern Treaty and Self-Governing Nations, diversity groups (e.g., Indigenous women, Elders, youth, persons with disabilities, 2SLGBTQI+ people) and urban and off-reserve organizations.</a:t>
            </a:r>
          </a:p>
          <a:p>
            <a:r>
              <a:rPr lang="en-US" sz="1500" b="1" dirty="0">
                <a:latin typeface="Montserrat"/>
                <a:ea typeface="Calibri" panose="020F0502020204030204" pitchFamily="34" charset="0"/>
              </a:rPr>
              <a:t>Key commitments </a:t>
            </a:r>
            <a:r>
              <a:rPr lang="en-US" sz="1500" dirty="0">
                <a:latin typeface="Montserrat"/>
                <a:ea typeface="Calibri" panose="020F0502020204030204" pitchFamily="34" charset="0"/>
              </a:rPr>
              <a:t>include: </a:t>
            </a:r>
          </a:p>
          <a:p>
            <a:pPr marL="0" indent="0">
              <a:buNone/>
            </a:pPr>
            <a:endParaRPr lang="en-US" sz="2100" dirty="0"/>
          </a:p>
        </p:txBody>
      </p:sp>
      <p:sp>
        <p:nvSpPr>
          <p:cNvPr id="7" name="Round Single Corner Rectangle 6">
            <a:extLst>
              <a:ext uri="{FF2B5EF4-FFF2-40B4-BE49-F238E27FC236}">
                <a16:creationId xmlns:a16="http://schemas.microsoft.com/office/drawing/2014/main" id="{4C9B5DF6-E3E5-252B-FCF2-49B83A8DE2CF}"/>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598686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7" y="152957"/>
            <a:ext cx="7886700" cy="1325563"/>
          </a:xfrm>
        </p:spPr>
        <p:txBody>
          <a:bodyPr/>
          <a:lstStyle/>
          <a:p>
            <a:r>
              <a:rPr lang="en-US" dirty="0"/>
              <a:t>Chapter 2 – First Nations Priorities</a:t>
            </a:r>
          </a:p>
        </p:txBody>
      </p:sp>
      <p:sp>
        <p:nvSpPr>
          <p:cNvPr id="3" name="Content Placeholder 2"/>
          <p:cNvSpPr>
            <a:spLocks noGrp="1"/>
          </p:cNvSpPr>
          <p:nvPr>
            <p:ph sz="half" idx="1"/>
          </p:nvPr>
        </p:nvSpPr>
        <p:spPr>
          <a:xfrm>
            <a:off x="571500" y="2697590"/>
            <a:ext cx="3886200" cy="3230360"/>
          </a:xfrm>
        </p:spPr>
        <p:txBody>
          <a:bodyPr>
            <a:noAutofit/>
          </a:bodyPr>
          <a:lstStyle/>
          <a:p>
            <a:pPr>
              <a:lnSpc>
                <a:spcPct val="80000"/>
              </a:lnSpc>
              <a:buFont typeface="Wingdings" panose="05000000000000000000" pitchFamily="2" charset="2"/>
              <a:buChar char="Ø"/>
              <a:defRPr/>
            </a:pPr>
            <a:r>
              <a:rPr lang="en-US" sz="1800" dirty="0"/>
              <a:t>Working on a </a:t>
            </a:r>
            <a:r>
              <a:rPr lang="en-US" sz="1800" b="1" dirty="0"/>
              <a:t>new fiscal relationship</a:t>
            </a:r>
            <a:r>
              <a:rPr lang="en-US" sz="1800" dirty="0"/>
              <a:t> to provide sufficient, predictable and flexible funding in support of closing socioeconomic gaps and advancing self-determination</a:t>
            </a:r>
          </a:p>
          <a:p>
            <a:pPr>
              <a:lnSpc>
                <a:spcPct val="80000"/>
              </a:lnSpc>
              <a:buFont typeface="Wingdings" panose="05000000000000000000" pitchFamily="2" charset="2"/>
              <a:buChar char="Ø"/>
              <a:defRPr/>
            </a:pPr>
            <a:r>
              <a:rPr lang="en-US" sz="1800" b="1" dirty="0"/>
              <a:t>Re-affirming pre-1975 treaty relationships</a:t>
            </a:r>
            <a:r>
              <a:rPr lang="en-US" sz="1800" dirty="0"/>
              <a:t> based on the principles of mutual respect, self-determination and the nation-to-nation relationship</a:t>
            </a:r>
          </a:p>
          <a:p>
            <a:pPr>
              <a:lnSpc>
                <a:spcPct val="80000"/>
              </a:lnSpc>
              <a:buFont typeface="Wingdings" panose="05000000000000000000" pitchFamily="2" charset="2"/>
              <a:buChar char="Ø"/>
              <a:defRPr/>
            </a:pPr>
            <a:r>
              <a:rPr lang="en-US" sz="1800" dirty="0"/>
              <a:t>Various measures to </a:t>
            </a:r>
            <a:r>
              <a:rPr lang="en-US" sz="1800" b="1" dirty="0"/>
              <a:t>support a transition away from the </a:t>
            </a:r>
            <a:r>
              <a:rPr lang="en-US" sz="1800" b="1" i="1" dirty="0"/>
              <a:t>Indian Act</a:t>
            </a:r>
            <a:r>
              <a:rPr lang="en-US" sz="1800" dirty="0"/>
              <a:t>, which is recognized as a colonial-era law which must ultimately be repealed</a:t>
            </a:r>
          </a:p>
        </p:txBody>
      </p:sp>
      <p:sp>
        <p:nvSpPr>
          <p:cNvPr id="4" name="Content Placeholder 3"/>
          <p:cNvSpPr>
            <a:spLocks noGrp="1"/>
          </p:cNvSpPr>
          <p:nvPr>
            <p:ph sz="half" idx="2"/>
          </p:nvPr>
        </p:nvSpPr>
        <p:spPr>
          <a:xfrm>
            <a:off x="4629150" y="2739096"/>
            <a:ext cx="3886200" cy="2764761"/>
          </a:xfrm>
        </p:spPr>
        <p:txBody>
          <a:bodyPr>
            <a:noAutofit/>
          </a:bodyPr>
          <a:lstStyle/>
          <a:p>
            <a:pPr lvl="0">
              <a:lnSpc>
                <a:spcPct val="80000"/>
              </a:lnSpc>
              <a:buFont typeface="Wingdings" panose="05000000000000000000" pitchFamily="2" charset="2"/>
              <a:buChar char="Ø"/>
              <a:defRPr/>
            </a:pPr>
            <a:r>
              <a:rPr lang="en-US" sz="1800" dirty="0"/>
              <a:t>Co-developing options for reform of the Specific Claims program </a:t>
            </a:r>
          </a:p>
          <a:p>
            <a:pPr lvl="0">
              <a:lnSpc>
                <a:spcPct val="80000"/>
              </a:lnSpc>
              <a:buFont typeface="Wingdings" panose="05000000000000000000" pitchFamily="2" charset="2"/>
              <a:buChar char="Ø"/>
              <a:defRPr/>
            </a:pPr>
            <a:r>
              <a:rPr lang="en-US" sz="1800" dirty="0"/>
              <a:t>Co-developing a redesign of the Additions to Reserve Policy</a:t>
            </a:r>
          </a:p>
          <a:p>
            <a:pPr lvl="0">
              <a:lnSpc>
                <a:spcPct val="80000"/>
              </a:lnSpc>
              <a:buFont typeface="Wingdings" panose="05000000000000000000" pitchFamily="2" charset="2"/>
              <a:buChar char="Ø"/>
              <a:defRPr/>
            </a:pPr>
            <a:r>
              <a:rPr lang="en-US" sz="1800" dirty="0"/>
              <a:t>Working with First Nations on closing infrastructure gaps on reserve – based on priorities identified by communities</a:t>
            </a:r>
          </a:p>
        </p:txBody>
      </p:sp>
      <p:sp>
        <p:nvSpPr>
          <p:cNvPr id="5" name="Slide Number Placeholder 4"/>
          <p:cNvSpPr>
            <a:spLocks noGrp="1"/>
          </p:cNvSpPr>
          <p:nvPr>
            <p:ph type="sldNum" sz="quarter" idx="12"/>
          </p:nvPr>
        </p:nvSpPr>
        <p:spPr/>
        <p:txBody>
          <a:bodyPr/>
          <a:lstStyle/>
          <a:p>
            <a:fld id="{F2A33557-1638-4298-8A80-130CD0967578}" type="slidenum">
              <a:rPr lang="en-CA" smtClean="0"/>
              <a:pPr/>
              <a:t>62</a:t>
            </a:fld>
            <a:endParaRPr lang="en-CA" dirty="0"/>
          </a:p>
        </p:txBody>
      </p:sp>
      <p:sp>
        <p:nvSpPr>
          <p:cNvPr id="6" name="Content Placeholder 3"/>
          <p:cNvSpPr txBox="1">
            <a:spLocks/>
          </p:cNvSpPr>
          <p:nvPr/>
        </p:nvSpPr>
        <p:spPr>
          <a:xfrm>
            <a:off x="571500" y="1363429"/>
            <a:ext cx="8001000" cy="137566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3375" indent="-219075" defTabSz="364500">
              <a:lnSpc>
                <a:spcPct val="100000"/>
              </a:lnSpc>
              <a:spcBef>
                <a:spcPts val="0"/>
              </a:spcBef>
              <a:spcAft>
                <a:spcPts val="450"/>
              </a:spcAft>
            </a:pPr>
            <a:r>
              <a:rPr lang="en-US" sz="1600" dirty="0">
                <a:latin typeface="Montserrat"/>
                <a:cs typeface="Arial" panose="020B0604020202020204" pitchFamily="34" charset="0"/>
              </a:rPr>
              <a:t>This Chapter contains </a:t>
            </a:r>
            <a:r>
              <a:rPr lang="en-US" sz="1600" b="1" dirty="0">
                <a:latin typeface="Montserrat"/>
                <a:cs typeface="Arial" panose="020B0604020202020204" pitchFamily="34" charset="0"/>
              </a:rPr>
              <a:t>19 measures </a:t>
            </a:r>
            <a:r>
              <a:rPr lang="en-US" sz="1600" dirty="0">
                <a:latin typeface="Montserrat"/>
                <a:cs typeface="Arial" panose="020B0604020202020204" pitchFamily="34" charset="0"/>
              </a:rPr>
              <a:t>that respond to submissions put forward by national and regional First Nations representative organizations, historic and numbered treaty partners, and First Nations governments.</a:t>
            </a:r>
          </a:p>
          <a:p>
            <a:pPr marL="333375" indent="-219075" defTabSz="364500">
              <a:lnSpc>
                <a:spcPct val="100000"/>
              </a:lnSpc>
              <a:spcBef>
                <a:spcPts val="0"/>
              </a:spcBef>
              <a:spcAft>
                <a:spcPts val="450"/>
              </a:spcAft>
            </a:pPr>
            <a:r>
              <a:rPr lang="en-US" sz="1600" b="1" dirty="0">
                <a:latin typeface="Montserrat"/>
                <a:ea typeface="Calibri" panose="020F0502020204030204" pitchFamily="34" charset="0"/>
              </a:rPr>
              <a:t>Key commitments </a:t>
            </a:r>
            <a:r>
              <a:rPr lang="en-US" sz="1600" dirty="0">
                <a:latin typeface="Montserrat"/>
                <a:ea typeface="Calibri" panose="020F0502020204030204" pitchFamily="34" charset="0"/>
              </a:rPr>
              <a:t>include: </a:t>
            </a:r>
          </a:p>
          <a:p>
            <a:pPr marL="0" indent="0">
              <a:buNone/>
            </a:pPr>
            <a:endParaRPr lang="en-US" sz="2100" dirty="0"/>
          </a:p>
        </p:txBody>
      </p:sp>
      <p:sp>
        <p:nvSpPr>
          <p:cNvPr id="7" name="Round Single Corner Rectangle 6">
            <a:extLst>
              <a:ext uri="{FF2B5EF4-FFF2-40B4-BE49-F238E27FC236}">
                <a16:creationId xmlns:a16="http://schemas.microsoft.com/office/drawing/2014/main" id="{1D8D80F1-A7B5-CBE8-CFA5-00B2271B06C1}"/>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373603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0344"/>
            <a:ext cx="7886700" cy="1325563"/>
          </a:xfrm>
        </p:spPr>
        <p:txBody>
          <a:bodyPr/>
          <a:lstStyle/>
          <a:p>
            <a:r>
              <a:rPr lang="en-US" dirty="0"/>
              <a:t>Implementation</a:t>
            </a:r>
          </a:p>
        </p:txBody>
      </p:sp>
      <p:sp>
        <p:nvSpPr>
          <p:cNvPr id="3" name="Content Placeholder 2"/>
          <p:cNvSpPr>
            <a:spLocks noGrp="1"/>
          </p:cNvSpPr>
          <p:nvPr>
            <p:ph idx="1"/>
          </p:nvPr>
        </p:nvSpPr>
        <p:spPr>
          <a:xfrm>
            <a:off x="485775" y="1293020"/>
            <a:ext cx="7886700" cy="3263504"/>
          </a:xfrm>
        </p:spPr>
        <p:txBody>
          <a:bodyPr>
            <a:noAutofit/>
          </a:bodyPr>
          <a:lstStyle/>
          <a:p>
            <a:pPr marL="333375" indent="-219075" defTabSz="364500">
              <a:lnSpc>
                <a:spcPct val="100000"/>
              </a:lnSpc>
              <a:spcBef>
                <a:spcPts val="0"/>
              </a:spcBef>
              <a:spcAft>
                <a:spcPts val="450"/>
              </a:spcAft>
            </a:pPr>
            <a:r>
              <a:rPr lang="en-US" sz="1600" dirty="0">
                <a:latin typeface="Montserrat"/>
                <a:cs typeface="Arial" panose="020B0604020202020204" pitchFamily="34" charset="0"/>
              </a:rPr>
              <a:t>The Action Plan is a </a:t>
            </a:r>
            <a:r>
              <a:rPr lang="en-US" sz="1600" b="1" dirty="0">
                <a:latin typeface="Montserrat"/>
                <a:cs typeface="Arial" panose="020B0604020202020204" pitchFamily="34" charset="0"/>
              </a:rPr>
              <a:t>starting point for ongoing collaborative work </a:t>
            </a:r>
            <a:r>
              <a:rPr lang="en-US" sz="1600" dirty="0">
                <a:latin typeface="Montserrat"/>
                <a:cs typeface="Arial" panose="020B0604020202020204" pitchFamily="34" charset="0"/>
              </a:rPr>
              <a:t>with Indigenous peoples on UN Declaration implementation:</a:t>
            </a:r>
          </a:p>
          <a:p>
            <a:pPr marL="676275" lvl="1" indent="-219075" defTabSz="364500">
              <a:lnSpc>
                <a:spcPct val="100000"/>
              </a:lnSpc>
              <a:spcBef>
                <a:spcPts val="0"/>
              </a:spcBef>
              <a:spcAft>
                <a:spcPts val="450"/>
              </a:spcAft>
            </a:pPr>
            <a:r>
              <a:rPr lang="en-US" sz="1600" b="1" dirty="0">
                <a:latin typeface="Montserrat"/>
                <a:cs typeface="Arial" panose="020B0604020202020204" pitchFamily="34" charset="0"/>
              </a:rPr>
              <a:t>All measures </a:t>
            </a:r>
            <a:r>
              <a:rPr lang="en-US" sz="1600" dirty="0">
                <a:latin typeface="Montserrat"/>
                <a:cs typeface="Arial" panose="020B0604020202020204" pitchFamily="34" charset="0"/>
              </a:rPr>
              <a:t>contained in the Action Plan are to be implemented in </a:t>
            </a:r>
            <a:r>
              <a:rPr lang="en-US" sz="1600" b="1" dirty="0">
                <a:latin typeface="Montserrat"/>
                <a:cs typeface="Arial" panose="020B0604020202020204" pitchFamily="34" charset="0"/>
              </a:rPr>
              <a:t>consultation and cooperation </a:t>
            </a:r>
            <a:r>
              <a:rPr lang="en-US" sz="1600" dirty="0">
                <a:latin typeface="Montserrat"/>
                <a:cs typeface="Arial" panose="020B0604020202020204" pitchFamily="34" charset="0"/>
              </a:rPr>
              <a:t>with Indigenous peoples;</a:t>
            </a:r>
          </a:p>
          <a:p>
            <a:pPr marL="676275" lvl="1" indent="-219075" defTabSz="364500">
              <a:lnSpc>
                <a:spcPct val="100000"/>
              </a:lnSpc>
              <a:spcBef>
                <a:spcPts val="0"/>
              </a:spcBef>
              <a:spcAft>
                <a:spcPts val="450"/>
              </a:spcAft>
            </a:pPr>
            <a:r>
              <a:rPr lang="en-US" sz="1600" dirty="0">
                <a:latin typeface="Montserrat"/>
                <a:cs typeface="Arial" panose="020B0604020202020204" pitchFamily="34" charset="0"/>
              </a:rPr>
              <a:t>Approximatively </a:t>
            </a:r>
            <a:r>
              <a:rPr lang="en-US" sz="1600" b="1" dirty="0">
                <a:latin typeface="Montserrat"/>
                <a:cs typeface="Arial" panose="020B0604020202020204" pitchFamily="34" charset="0"/>
              </a:rPr>
              <a:t>25% of the measures specifically commit to implementation through co-development </a:t>
            </a:r>
            <a:r>
              <a:rPr lang="en-US" sz="1600" dirty="0">
                <a:latin typeface="Montserrat"/>
                <a:cs typeface="Arial" panose="020B0604020202020204" pitchFamily="34" charset="0"/>
              </a:rPr>
              <a:t>with Indigenous peoples. </a:t>
            </a:r>
          </a:p>
          <a:p>
            <a:pPr marL="333375" indent="-219075" defTabSz="364500">
              <a:lnSpc>
                <a:spcPct val="100000"/>
              </a:lnSpc>
              <a:spcBef>
                <a:spcPts val="0"/>
              </a:spcBef>
              <a:spcAft>
                <a:spcPts val="450"/>
              </a:spcAft>
            </a:pPr>
            <a:r>
              <a:rPr lang="en-US" sz="1600" dirty="0">
                <a:latin typeface="Montserrat"/>
                <a:cs typeface="Arial" panose="020B0604020202020204" pitchFamily="34" charset="0"/>
              </a:rPr>
              <a:t>In the short term, the Government of Canada will work Indigenous partners </a:t>
            </a:r>
            <a:r>
              <a:rPr lang="en-US" sz="1600" b="1" dirty="0">
                <a:latin typeface="Montserrat"/>
                <a:cs typeface="Arial" panose="020B0604020202020204" pitchFamily="34" charset="0"/>
              </a:rPr>
              <a:t>to prioritize action plan measures and to develop implementation plans</a:t>
            </a:r>
            <a:r>
              <a:rPr lang="en-US" sz="1600" dirty="0">
                <a:latin typeface="Montserrat"/>
                <a:cs typeface="Arial" panose="020B0604020202020204" pitchFamily="34" charset="0"/>
              </a:rPr>
              <a:t>, timelines and metrics. </a:t>
            </a:r>
          </a:p>
          <a:p>
            <a:pPr marL="333375" indent="-219075" defTabSz="364500">
              <a:lnSpc>
                <a:spcPct val="100000"/>
              </a:lnSpc>
              <a:spcBef>
                <a:spcPts val="0"/>
              </a:spcBef>
              <a:spcAft>
                <a:spcPts val="450"/>
              </a:spcAft>
            </a:pPr>
            <a:r>
              <a:rPr lang="en-US" sz="1600" dirty="0">
                <a:latin typeface="Montserrat"/>
                <a:cs typeface="Arial" panose="020B0604020202020204" pitchFamily="34" charset="0"/>
              </a:rPr>
              <a:t>To support Indigenous peoples’ participation in this work, Budget 2022 provided </a:t>
            </a:r>
            <a:r>
              <a:rPr lang="en-US" sz="1600" b="1" dirty="0">
                <a:latin typeface="Montserrat"/>
                <a:cs typeface="Arial" panose="020B0604020202020204" pitchFamily="34" charset="0"/>
              </a:rPr>
              <a:t>$37 million in funding over five years</a:t>
            </a:r>
            <a:r>
              <a:rPr lang="en-US" sz="1600" dirty="0">
                <a:latin typeface="Montserrat"/>
                <a:cs typeface="Arial" panose="020B0604020202020204" pitchFamily="34" charset="0"/>
              </a:rPr>
              <a:t> to support the core capacity of Indigenous governments, organizations and groups to continue to contribute meaningfully to the implementation of the UN Declaration Act.</a:t>
            </a:r>
          </a:p>
          <a:p>
            <a:pPr marL="333375" indent="-219075" defTabSz="364500">
              <a:lnSpc>
                <a:spcPct val="100000"/>
              </a:lnSpc>
              <a:spcBef>
                <a:spcPts val="0"/>
              </a:spcBef>
              <a:spcAft>
                <a:spcPts val="450"/>
              </a:spcAft>
            </a:pPr>
            <a:r>
              <a:rPr lang="en-US" sz="1600" dirty="0">
                <a:latin typeface="Montserrat"/>
                <a:cs typeface="Arial" panose="020B0604020202020204" pitchFamily="34" charset="0"/>
              </a:rPr>
              <a:t>The implementation of the Action Plan will also be supported by a </a:t>
            </a:r>
            <a:r>
              <a:rPr lang="en-US" sz="1600" b="1" dirty="0">
                <a:latin typeface="Montserrat"/>
                <a:cs typeface="Arial" panose="020B0604020202020204" pitchFamily="34" charset="0"/>
              </a:rPr>
              <a:t>distinctions-based Advisory Committee </a:t>
            </a:r>
            <a:r>
              <a:rPr lang="en-US" sz="1600" dirty="0">
                <a:latin typeface="Montserrat"/>
                <a:cs typeface="Arial" panose="020B0604020202020204" pitchFamily="34" charset="0"/>
              </a:rPr>
              <a:t>involving First Nations, Inuit and Métis experts that will be established in the short term, as committed in the Action Plan. </a:t>
            </a:r>
          </a:p>
        </p:txBody>
      </p:sp>
      <p:sp>
        <p:nvSpPr>
          <p:cNvPr id="4" name="Slide Number Placeholder 3"/>
          <p:cNvSpPr>
            <a:spLocks noGrp="1"/>
          </p:cNvSpPr>
          <p:nvPr>
            <p:ph type="sldNum" sz="quarter" idx="12"/>
          </p:nvPr>
        </p:nvSpPr>
        <p:spPr/>
        <p:txBody>
          <a:bodyPr/>
          <a:lstStyle/>
          <a:p>
            <a:fld id="{F2A33557-1638-4298-8A80-130CD0967578}" type="slidenum">
              <a:rPr lang="en-CA" smtClean="0"/>
              <a:pPr/>
              <a:t>63</a:t>
            </a:fld>
            <a:endParaRPr lang="en-CA" dirty="0"/>
          </a:p>
        </p:txBody>
      </p:sp>
      <p:sp>
        <p:nvSpPr>
          <p:cNvPr id="5" name="Round Single Corner Rectangle 4">
            <a:extLst>
              <a:ext uri="{FF2B5EF4-FFF2-40B4-BE49-F238E27FC236}">
                <a16:creationId xmlns:a16="http://schemas.microsoft.com/office/drawing/2014/main" id="{BAEC6135-72D9-9A61-A378-8A729A8B6DE1}"/>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381454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and Accountability </a:t>
            </a:r>
          </a:p>
        </p:txBody>
      </p:sp>
      <p:sp>
        <p:nvSpPr>
          <p:cNvPr id="3" name="Content Placeholder 2"/>
          <p:cNvSpPr>
            <a:spLocks noGrp="1"/>
          </p:cNvSpPr>
          <p:nvPr>
            <p:ph idx="1"/>
          </p:nvPr>
        </p:nvSpPr>
        <p:spPr/>
        <p:txBody>
          <a:bodyPr>
            <a:normAutofit/>
          </a:bodyPr>
          <a:lstStyle/>
          <a:p>
            <a:pPr marL="192881" indent="-192881">
              <a:lnSpc>
                <a:spcPct val="100000"/>
              </a:lnSpc>
            </a:pPr>
            <a:r>
              <a:rPr lang="en-US" sz="1600" dirty="0">
                <a:latin typeface="Montserrat"/>
              </a:rPr>
              <a:t>The Government of Canada is required to report annually to Parliament on progress made to align the laws of Canada with the UN Declaration and on the development and implementation of the action plan. </a:t>
            </a:r>
          </a:p>
          <a:p>
            <a:pPr marL="535781" lvl="1" indent="-192881">
              <a:lnSpc>
                <a:spcPct val="100000"/>
              </a:lnSpc>
            </a:pPr>
            <a:r>
              <a:rPr lang="en-US" sz="1600" dirty="0">
                <a:latin typeface="Montserrat"/>
              </a:rPr>
              <a:t>The first </a:t>
            </a:r>
            <a:r>
              <a:rPr lang="en-US" sz="1600" dirty="0">
                <a:latin typeface="Montserrat"/>
                <a:hlinkClick r:id="rId2"/>
              </a:rPr>
              <a:t>Annual Progress Report </a:t>
            </a:r>
            <a:r>
              <a:rPr lang="en-US" sz="1600" dirty="0">
                <a:latin typeface="Montserrat"/>
              </a:rPr>
              <a:t>was tabled in Parliament in June 2022. </a:t>
            </a:r>
          </a:p>
          <a:p>
            <a:pPr marL="535781" lvl="1" indent="-192881">
              <a:lnSpc>
                <a:spcPct val="100000"/>
              </a:lnSpc>
            </a:pPr>
            <a:r>
              <a:rPr lang="en-US" sz="1600" dirty="0">
                <a:latin typeface="Montserrat"/>
              </a:rPr>
              <a:t>The second Annual Progress Report was tabled in Parliament in July 2023. </a:t>
            </a:r>
          </a:p>
          <a:p>
            <a:pPr marL="192881" indent="-192881">
              <a:lnSpc>
                <a:spcPct val="100000"/>
              </a:lnSpc>
            </a:pPr>
            <a:r>
              <a:rPr lang="en-US" sz="1600" dirty="0">
                <a:latin typeface="Montserrat"/>
              </a:rPr>
              <a:t>Future annual reports will </a:t>
            </a:r>
            <a:r>
              <a:rPr lang="en-US" sz="1600" b="1" dirty="0">
                <a:latin typeface="Montserrat"/>
              </a:rPr>
              <a:t>be more substantive in nature</a:t>
            </a:r>
            <a:r>
              <a:rPr lang="en-US" sz="1600" dirty="0">
                <a:latin typeface="Montserrat"/>
              </a:rPr>
              <a:t>, reflecting on the implementation of the Action Plan, including measures to ensure consistency of laws</a:t>
            </a:r>
            <a:r>
              <a:rPr lang="fr-CA" sz="1600" dirty="0">
                <a:latin typeface="Montserrat"/>
              </a:rPr>
              <a:t>. </a:t>
            </a:r>
          </a:p>
          <a:p>
            <a:pPr marL="192881" indent="-192881">
              <a:lnSpc>
                <a:spcPct val="100000"/>
              </a:lnSpc>
            </a:pPr>
            <a:r>
              <a:rPr lang="en-US" sz="1600" dirty="0">
                <a:latin typeface="Montserrat"/>
              </a:rPr>
              <a:t>The Action Plan is an evergreen roadmap. </a:t>
            </a:r>
            <a:r>
              <a:rPr lang="fr-CA" sz="1600" dirty="0">
                <a:latin typeface="Montserrat"/>
              </a:rPr>
              <a:t>A </a:t>
            </a:r>
            <a:r>
              <a:rPr lang="fr-CA" sz="1600" dirty="0" err="1">
                <a:latin typeface="Montserrat"/>
              </a:rPr>
              <a:t>process</a:t>
            </a:r>
            <a:r>
              <a:rPr lang="fr-CA" sz="1600" dirty="0">
                <a:latin typeface="Montserrat"/>
              </a:rPr>
              <a:t> </a:t>
            </a:r>
            <a:r>
              <a:rPr lang="fr-CA" sz="1600" dirty="0" err="1">
                <a:latin typeface="Montserrat"/>
              </a:rPr>
              <a:t>will</a:t>
            </a:r>
            <a:r>
              <a:rPr lang="fr-CA" sz="1600" dirty="0">
                <a:latin typeface="Montserrat"/>
              </a:rPr>
              <a:t> </a:t>
            </a:r>
            <a:r>
              <a:rPr lang="fr-CA" sz="1600" dirty="0" err="1">
                <a:latin typeface="Montserrat"/>
              </a:rPr>
              <a:t>also</a:t>
            </a:r>
            <a:r>
              <a:rPr lang="fr-CA" sz="1600" dirty="0">
                <a:latin typeface="Montserrat"/>
              </a:rPr>
              <a:t> </a:t>
            </a:r>
            <a:r>
              <a:rPr lang="fr-CA" sz="1600" dirty="0" err="1">
                <a:latin typeface="Montserrat"/>
              </a:rPr>
              <a:t>be</a:t>
            </a:r>
            <a:r>
              <a:rPr lang="fr-CA" sz="1600" dirty="0">
                <a:latin typeface="Montserrat"/>
              </a:rPr>
              <a:t> </a:t>
            </a:r>
            <a:r>
              <a:rPr lang="fr-CA" sz="1600" dirty="0" err="1">
                <a:latin typeface="Montserrat"/>
              </a:rPr>
              <a:t>co-developed</a:t>
            </a:r>
            <a:r>
              <a:rPr lang="fr-CA" sz="1600" dirty="0">
                <a:latin typeface="Montserrat"/>
              </a:rPr>
              <a:t> </a:t>
            </a:r>
            <a:r>
              <a:rPr lang="en-CA" sz="1600" dirty="0">
                <a:latin typeface="Montserrat"/>
                <a:ea typeface="Calibri" panose="020F0502020204030204" pitchFamily="34" charset="0"/>
              </a:rPr>
              <a:t>to </a:t>
            </a:r>
            <a:r>
              <a:rPr lang="en-CA" sz="1600" b="1" dirty="0">
                <a:latin typeface="Montserrat"/>
                <a:ea typeface="Calibri" panose="020F0502020204030204" pitchFamily="34" charset="0"/>
              </a:rPr>
              <a:t>review and update </a:t>
            </a:r>
            <a:r>
              <a:rPr lang="en-CA" sz="1600" dirty="0">
                <a:latin typeface="Montserrat"/>
                <a:ea typeface="Calibri" panose="020F0502020204030204" pitchFamily="34" charset="0"/>
              </a:rPr>
              <a:t>the Action Plan every five years, and for </a:t>
            </a:r>
            <a:r>
              <a:rPr lang="en-CA" sz="1600" b="1" dirty="0">
                <a:latin typeface="Montserrat"/>
                <a:ea typeface="Calibri" panose="020F0502020204030204" pitchFamily="34" charset="0"/>
              </a:rPr>
              <a:t>making amendments</a:t>
            </a:r>
            <a:r>
              <a:rPr lang="en-CA" sz="1600" dirty="0">
                <a:latin typeface="Montserrat"/>
                <a:ea typeface="Calibri" panose="020F0502020204030204" pitchFamily="34" charset="0"/>
              </a:rPr>
              <a:t> to the Action Plan. </a:t>
            </a:r>
            <a:endParaRPr lang="fr-CA" sz="1600" dirty="0">
              <a:latin typeface="Montserrat"/>
            </a:endParaRPr>
          </a:p>
        </p:txBody>
      </p:sp>
      <p:sp>
        <p:nvSpPr>
          <p:cNvPr id="4" name="Slide Number Placeholder 3"/>
          <p:cNvSpPr>
            <a:spLocks noGrp="1"/>
          </p:cNvSpPr>
          <p:nvPr>
            <p:ph type="sldNum" sz="quarter" idx="12"/>
          </p:nvPr>
        </p:nvSpPr>
        <p:spPr/>
        <p:txBody>
          <a:bodyPr/>
          <a:lstStyle/>
          <a:p>
            <a:fld id="{F2A33557-1638-4298-8A80-130CD0967578}" type="slidenum">
              <a:rPr lang="en-CA" smtClean="0"/>
              <a:pPr/>
              <a:t>64</a:t>
            </a:fld>
            <a:endParaRPr lang="en-CA" dirty="0"/>
          </a:p>
        </p:txBody>
      </p:sp>
      <p:sp>
        <p:nvSpPr>
          <p:cNvPr id="5" name="Round Single Corner Rectangle 4">
            <a:extLst>
              <a:ext uri="{FF2B5EF4-FFF2-40B4-BE49-F238E27FC236}">
                <a16:creationId xmlns:a16="http://schemas.microsoft.com/office/drawing/2014/main" id="{8E9F87F3-C226-E058-696A-E1BBCE92BE63}"/>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232297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Information</a:t>
            </a:r>
          </a:p>
        </p:txBody>
      </p:sp>
      <p:sp>
        <p:nvSpPr>
          <p:cNvPr id="3" name="Content Placeholder 2"/>
          <p:cNvSpPr>
            <a:spLocks noGrp="1"/>
          </p:cNvSpPr>
          <p:nvPr>
            <p:ph idx="1"/>
          </p:nvPr>
        </p:nvSpPr>
        <p:spPr/>
        <p:txBody>
          <a:bodyPr>
            <a:normAutofit fontScale="92500"/>
          </a:bodyPr>
          <a:lstStyle/>
          <a:p>
            <a:r>
              <a:rPr lang="en-US" dirty="0"/>
              <a:t>Main website with all resources: </a:t>
            </a:r>
            <a:r>
              <a:rPr lang="en-US" dirty="0">
                <a:solidFill>
                  <a:srgbClr val="008772"/>
                </a:solidFill>
              </a:rPr>
              <a:t>Canada.ca/Declaration</a:t>
            </a:r>
          </a:p>
          <a:p>
            <a:pPr lvl="1"/>
            <a:r>
              <a:rPr lang="en-US" dirty="0"/>
              <a:t>The UN Declaration explained</a:t>
            </a:r>
          </a:p>
          <a:p>
            <a:pPr lvl="1"/>
            <a:r>
              <a:rPr lang="en-US" dirty="0"/>
              <a:t>About the </a:t>
            </a:r>
            <a:r>
              <a:rPr lang="en-US" i="1" dirty="0"/>
              <a:t>UN Declaration Act</a:t>
            </a:r>
          </a:p>
          <a:p>
            <a:pPr lvl="1"/>
            <a:r>
              <a:rPr lang="en-US" dirty="0"/>
              <a:t>Action Plan </a:t>
            </a:r>
          </a:p>
          <a:p>
            <a:pPr lvl="1"/>
            <a:r>
              <a:rPr lang="en-US" dirty="0"/>
              <a:t>Annual Reports</a:t>
            </a:r>
          </a:p>
          <a:p>
            <a:pPr lvl="1"/>
            <a:r>
              <a:rPr lang="en-US" dirty="0"/>
              <a:t>News </a:t>
            </a:r>
          </a:p>
          <a:p>
            <a:pPr lvl="1"/>
            <a:r>
              <a:rPr lang="en-US" dirty="0"/>
              <a:t>Videos:</a:t>
            </a:r>
          </a:p>
          <a:p>
            <a:pPr lvl="2"/>
            <a:r>
              <a:rPr lang="en-US" dirty="0">
                <a:solidFill>
                  <a:srgbClr val="00557E"/>
                </a:solidFill>
              </a:rPr>
              <a:t>The United Nations Declaration on the Rights of Indigenous Peoples explained</a:t>
            </a:r>
          </a:p>
          <a:p>
            <a:pPr lvl="2"/>
            <a:r>
              <a:rPr lang="en-US" dirty="0">
                <a:solidFill>
                  <a:srgbClr val="00557E"/>
                </a:solidFill>
              </a:rPr>
              <a:t>Voices on the UN Declaration on the Rights of Indigenous Peoples</a:t>
            </a:r>
          </a:p>
          <a:p>
            <a:pPr lvl="2"/>
            <a:r>
              <a:rPr lang="en-US" dirty="0">
                <a:solidFill>
                  <a:srgbClr val="00557E"/>
                </a:solidFill>
              </a:rPr>
              <a:t>Implementing the United Nations Declaration on the Rights of Indigenous Peoples and the UN Declaration Act (Panel Discussion)</a:t>
            </a:r>
          </a:p>
          <a:p>
            <a:endParaRPr lang="en-US" dirty="0"/>
          </a:p>
        </p:txBody>
      </p:sp>
      <p:sp>
        <p:nvSpPr>
          <p:cNvPr id="4" name="Slide Number Placeholder 3"/>
          <p:cNvSpPr>
            <a:spLocks noGrp="1"/>
          </p:cNvSpPr>
          <p:nvPr>
            <p:ph type="sldNum" sz="quarter" idx="12"/>
          </p:nvPr>
        </p:nvSpPr>
        <p:spPr/>
        <p:txBody>
          <a:bodyPr/>
          <a:lstStyle/>
          <a:p>
            <a:fld id="{F2A33557-1638-4298-8A80-130CD0967578}" type="slidenum">
              <a:rPr lang="en-CA" smtClean="0"/>
              <a:pPr/>
              <a:t>65</a:t>
            </a:fld>
            <a:endParaRPr lang="en-CA" dirty="0"/>
          </a:p>
        </p:txBody>
      </p:sp>
      <p:sp>
        <p:nvSpPr>
          <p:cNvPr id="5" name="Round Single Corner Rectangle 4">
            <a:extLst>
              <a:ext uri="{FF2B5EF4-FFF2-40B4-BE49-F238E27FC236}">
                <a16:creationId xmlns:a16="http://schemas.microsoft.com/office/drawing/2014/main" id="{C6F4C052-9044-06EA-A140-BF4A74BD6847}"/>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649584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257863" y="1995314"/>
            <a:ext cx="8696951" cy="4577676"/>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4000" dirty="0">
                <a:solidFill>
                  <a:srgbClr val="002776"/>
                </a:solidFill>
                <a:latin typeface="Helvetica" pitchFamily="2" charset="0"/>
                <a:cs typeface="Times New Roman" panose="02020603050405020304" pitchFamily="18" charset="0"/>
              </a:rPr>
              <a:t>OPENING REMARKS </a:t>
            </a:r>
          </a:p>
          <a:p>
            <a:pPr algn="ctr"/>
            <a:endParaRPr lang="en-US" sz="4000" b="0" dirty="0">
              <a:solidFill>
                <a:srgbClr val="002776"/>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US" sz="2800" b="0" dirty="0">
              <a:solidFill>
                <a:srgbClr val="002776"/>
              </a:solidFill>
              <a:effectLst/>
              <a:latin typeface="+mn-lt"/>
              <a:ea typeface="Calibri" panose="020F0502020204030204" pitchFamily="34" charset="0"/>
              <a:cs typeface="Times New Roman" panose="02020603050405020304" pitchFamily="18" charset="0"/>
            </a:endParaRPr>
          </a:p>
          <a:p>
            <a:pPr algn="ctr"/>
            <a:endParaRPr lang="en-US" sz="2800" b="0" dirty="0">
              <a:solidFill>
                <a:srgbClr val="002776"/>
              </a:solidFill>
              <a:latin typeface="Calibri" panose="020F0502020204030204" pitchFamily="34" charset="0"/>
              <a:cs typeface="Calibri" panose="020F0502020204030204" pitchFamily="34" charset="0"/>
            </a:endParaRPr>
          </a:p>
          <a:p>
            <a:endParaRPr lang="en-US" sz="2400" b="0" dirty="0">
              <a:solidFill>
                <a:schemeClr val="tx2"/>
              </a:solidFill>
              <a:latin typeface="Calibri" panose="020F0502020204030204" pitchFamily="34" charset="0"/>
              <a:cs typeface="Calibri" panose="020F0502020204030204" pitchFamily="34" charset="0"/>
            </a:endParaRPr>
          </a:p>
          <a:p>
            <a:endParaRPr lang="en-US" sz="3600" dirty="0">
              <a:solidFill>
                <a:schemeClr val="tx1"/>
              </a:solidFill>
              <a:latin typeface="Calibri" panose="020F0502020204030204" pitchFamily="34" charset="0"/>
              <a:cs typeface="Calibri" panose="020F0502020204030204" pitchFamily="34" charset="0"/>
            </a:endParaRPr>
          </a:p>
          <a:p>
            <a:pPr algn="ctr"/>
            <a:endParaRPr lang="en-US" sz="1300" i="1" dirty="0">
              <a:solidFill>
                <a:schemeClr val="tx2"/>
              </a:solidFill>
              <a:latin typeface="Calibri" panose="020F0502020204030204" pitchFamily="34" charset="0"/>
              <a:cs typeface="Calibri" panose="020F0502020204030204" pitchFamily="34" charset="0"/>
            </a:endParaRPr>
          </a:p>
          <a:p>
            <a:br>
              <a:rPr lang="en-US" sz="3200" i="1" dirty="0">
                <a:solidFill>
                  <a:schemeClr val="tx2"/>
                </a:solidFill>
                <a:latin typeface="Times New Roman" panose="02020603050405020304" pitchFamily="18" charset="0"/>
                <a:cs typeface="Times New Roman" panose="02020603050405020304" pitchFamily="18" charset="0"/>
              </a:rPr>
            </a:br>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FE0CFC46-8411-2776-6DE9-F6ED692BF235}"/>
              </a:ext>
            </a:extLst>
          </p:cNvPr>
          <p:cNvSpPr/>
          <p:nvPr/>
        </p:nvSpPr>
        <p:spPr>
          <a:xfrm>
            <a:off x="733425" y="615514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028" name="Picture 4">
            <a:extLst>
              <a:ext uri="{FF2B5EF4-FFF2-40B4-BE49-F238E27FC236}">
                <a16:creationId xmlns:a16="http://schemas.microsoft.com/office/drawing/2014/main" id="{1068D52C-0D72-478E-E695-C87E2F839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42" y="2924018"/>
            <a:ext cx="5069767" cy="31833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y logo with a feather&#10;&#10;Description automatically generated">
            <a:extLst>
              <a:ext uri="{FF2B5EF4-FFF2-40B4-BE49-F238E27FC236}">
                <a16:creationId xmlns:a16="http://schemas.microsoft.com/office/drawing/2014/main" id="{A081ED0C-3A5F-825B-6E52-8DE94B7A05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594210"/>
            <a:ext cx="3568129" cy="1728062"/>
          </a:xfrm>
          <a:prstGeom prst="rect">
            <a:avLst/>
          </a:prstGeom>
        </p:spPr>
      </p:pic>
    </p:spTree>
    <p:extLst>
      <p:ext uri="{BB962C8B-B14F-4D97-AF65-F5344CB8AC3E}">
        <p14:creationId xmlns:p14="http://schemas.microsoft.com/office/powerpoint/2010/main" val="906565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12295" y="1815164"/>
            <a:ext cx="8867931" cy="453373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3200" dirty="0">
                <a:solidFill>
                  <a:srgbClr val="002776"/>
                </a:solidFill>
                <a:latin typeface="Helvetica" pitchFamily="2" charset="0"/>
                <a:cs typeface="Calibri" panose="020F0502020204030204" pitchFamily="34" charset="0"/>
              </a:rPr>
              <a:t>U.S. Department of Homeland Security</a:t>
            </a:r>
          </a:p>
          <a:p>
            <a:pPr algn="ctr">
              <a:spcBef>
                <a:spcPts val="0"/>
              </a:spcBef>
              <a:spcAft>
                <a:spcPts val="600"/>
              </a:spcAft>
            </a:pPr>
            <a:r>
              <a:rPr lang="en-US" sz="600" dirty="0">
                <a:solidFill>
                  <a:srgbClr val="002776"/>
                </a:solidFill>
                <a:latin typeface="Helvetica" pitchFamily="2" charset="0"/>
                <a:cs typeface="Calibri" panose="020F0502020204030204" pitchFamily="34" charset="0"/>
              </a:rPr>
              <a:t> </a:t>
            </a:r>
          </a:p>
          <a:p>
            <a:pPr algn="ctr">
              <a:spcBef>
                <a:spcPts val="0"/>
              </a:spcBef>
              <a:spcAft>
                <a:spcPts val="300"/>
              </a:spcAft>
            </a:pPr>
            <a:r>
              <a:rPr lang="en-US" sz="1800" i="0" u="none" strike="noStrike" dirty="0">
                <a:solidFill>
                  <a:srgbClr val="002776"/>
                </a:solidFill>
                <a:effectLst/>
              </a:rPr>
              <a:t>Laurel Iron Cloud</a:t>
            </a:r>
          </a:p>
          <a:p>
            <a:pPr algn="ctr">
              <a:spcBef>
                <a:spcPts val="0"/>
              </a:spcBef>
              <a:spcAft>
                <a:spcPts val="300"/>
              </a:spcAft>
            </a:pPr>
            <a:r>
              <a:rPr lang="en-US" sz="1800" b="0" dirty="0">
                <a:solidFill>
                  <a:srgbClr val="002776"/>
                </a:solidFill>
              </a:rPr>
              <a:t>Director of Tribal Affairs, Department of Homeland Security </a:t>
            </a:r>
          </a:p>
          <a:p>
            <a:pPr algn="ctr">
              <a:spcBef>
                <a:spcPts val="0"/>
              </a:spcBef>
              <a:spcAft>
                <a:spcPts val="600"/>
              </a:spcAft>
            </a:pPr>
            <a:r>
              <a:rPr lang="en-US" sz="1800" b="1" i="0" u="none" strike="noStrike" dirty="0">
                <a:solidFill>
                  <a:srgbClr val="002776"/>
                </a:solidFill>
                <a:effectLst/>
              </a:rPr>
              <a:t>&amp;</a:t>
            </a:r>
          </a:p>
          <a:p>
            <a:pPr algn="ctr">
              <a:spcBef>
                <a:spcPts val="0"/>
              </a:spcBef>
              <a:spcAft>
                <a:spcPts val="300"/>
              </a:spcAft>
            </a:pPr>
            <a:r>
              <a:rPr lang="en-US" sz="1800" b="1" i="0" u="none" strike="noStrike" dirty="0">
                <a:solidFill>
                  <a:srgbClr val="002776"/>
                </a:solidFill>
                <a:effectLst/>
              </a:rPr>
              <a:t>Jill Thompson</a:t>
            </a:r>
          </a:p>
          <a:p>
            <a:pPr algn="ctr">
              <a:spcBef>
                <a:spcPts val="0"/>
              </a:spcBef>
              <a:spcAft>
                <a:spcPts val="300"/>
              </a:spcAft>
            </a:pPr>
            <a:r>
              <a:rPr lang="en-US" sz="1800" b="0" i="0" u="none" strike="noStrike" dirty="0">
                <a:solidFill>
                  <a:srgbClr val="002776"/>
                </a:solidFill>
                <a:effectLst/>
              </a:rPr>
              <a:t>U.S. Customs and Border Protection, Fraudulent Document Analysis Unit</a:t>
            </a:r>
          </a:p>
          <a:p>
            <a:pPr algn="ctr">
              <a:spcBef>
                <a:spcPts val="0"/>
              </a:spcBef>
              <a:spcAft>
                <a:spcPts val="600"/>
              </a:spcAft>
            </a:pPr>
            <a:r>
              <a:rPr lang="en-US" sz="1800" dirty="0">
                <a:solidFill>
                  <a:srgbClr val="002776"/>
                </a:solidFill>
              </a:rPr>
              <a:t>&amp; </a:t>
            </a:r>
            <a:endParaRPr lang="en-US" sz="1800" b="1" i="0" u="none" strike="noStrike" dirty="0">
              <a:solidFill>
                <a:srgbClr val="002776"/>
              </a:solidFill>
              <a:effectLst/>
            </a:endParaRPr>
          </a:p>
          <a:p>
            <a:pPr algn="ctr">
              <a:spcBef>
                <a:spcPts val="0"/>
              </a:spcBef>
              <a:spcAft>
                <a:spcPts val="600"/>
              </a:spcAft>
            </a:pPr>
            <a:r>
              <a:rPr lang="en-US" sz="1800" b="1" i="0" u="none" strike="noStrike" dirty="0">
                <a:solidFill>
                  <a:srgbClr val="002776"/>
                </a:solidFill>
                <a:effectLst/>
              </a:rPr>
              <a:t>Ted Sobel </a:t>
            </a:r>
          </a:p>
          <a:p>
            <a:pPr algn="ctr">
              <a:spcBef>
                <a:spcPts val="0"/>
              </a:spcBef>
              <a:spcAft>
                <a:spcPts val="600"/>
              </a:spcAft>
            </a:pPr>
            <a:r>
              <a:rPr lang="en-US" sz="1800" b="0" i="0" u="none" strike="noStrike" dirty="0">
                <a:solidFill>
                  <a:srgbClr val="002776"/>
                </a:solidFill>
                <a:effectLst/>
              </a:rPr>
              <a:t>DHS Attaché to Canada</a:t>
            </a: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1F803E86-255C-B05B-4F4A-8892AE0966E5}"/>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 name="Picture 2" descr="A grey logo with a feather&#10;&#10;Description automatically generated">
            <a:extLst>
              <a:ext uri="{FF2B5EF4-FFF2-40B4-BE49-F238E27FC236}">
                <a16:creationId xmlns:a16="http://schemas.microsoft.com/office/drawing/2014/main" id="{37C71AC5-1224-EC2D-0825-2587DF207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5994495"/>
            <a:ext cx="1227801" cy="594630"/>
          </a:xfrm>
          <a:prstGeom prst="rect">
            <a:avLst/>
          </a:prstGeom>
        </p:spPr>
      </p:pic>
    </p:spTree>
    <p:extLst>
      <p:ext uri="{BB962C8B-B14F-4D97-AF65-F5344CB8AC3E}">
        <p14:creationId xmlns:p14="http://schemas.microsoft.com/office/powerpoint/2010/main" val="3067709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12295" y="1815164"/>
            <a:ext cx="8867931" cy="453373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3200" dirty="0">
                <a:solidFill>
                  <a:srgbClr val="002776"/>
                </a:solidFill>
                <a:latin typeface="Helvetica" pitchFamily="2" charset="0"/>
                <a:cs typeface="Calibri" panose="020F0502020204030204" pitchFamily="34" charset="0"/>
              </a:rPr>
              <a:t>Cross Border Repatriation </a:t>
            </a:r>
          </a:p>
          <a:p>
            <a:pPr algn="ctr">
              <a:spcBef>
                <a:spcPts val="0"/>
              </a:spcBef>
              <a:spcAft>
                <a:spcPts val="600"/>
              </a:spcAft>
            </a:pPr>
            <a:endParaRPr lang="en-US" sz="3200" dirty="0">
              <a:solidFill>
                <a:srgbClr val="002776"/>
              </a:solidFill>
              <a:latin typeface="Helvetica" pitchFamily="2" charset="0"/>
              <a:cs typeface="Calibri" panose="020F0502020204030204" pitchFamily="34" charset="0"/>
            </a:endParaRPr>
          </a:p>
          <a:p>
            <a:pPr algn="ctr">
              <a:spcBef>
                <a:spcPts val="0"/>
              </a:spcBef>
              <a:spcAft>
                <a:spcPts val="600"/>
              </a:spcAft>
            </a:pPr>
            <a:r>
              <a:rPr lang="en-US" sz="1800" b="1" i="0" u="none" strike="noStrike" dirty="0">
                <a:solidFill>
                  <a:srgbClr val="002776"/>
                </a:solidFill>
                <a:effectLst/>
              </a:rPr>
              <a:t>Catherine Bechard, </a:t>
            </a:r>
            <a:r>
              <a:rPr lang="en-US" sz="1800" b="0" i="0" u="none" strike="noStrike" dirty="0">
                <a:solidFill>
                  <a:srgbClr val="002776"/>
                </a:solidFill>
                <a:effectLst/>
              </a:rPr>
              <a:t>Regional Affairs Advisor for the Prairies, CBSA</a:t>
            </a:r>
          </a:p>
          <a:p>
            <a:pPr algn="ctr">
              <a:spcBef>
                <a:spcPts val="0"/>
              </a:spcBef>
              <a:spcAft>
                <a:spcPts val="600"/>
              </a:spcAft>
            </a:pPr>
            <a:r>
              <a:rPr lang="en-US" sz="1800" dirty="0">
                <a:solidFill>
                  <a:srgbClr val="002776"/>
                </a:solidFill>
              </a:rPr>
              <a:t>&amp;</a:t>
            </a:r>
            <a:endParaRPr lang="en-US" sz="1800" b="1" i="0" u="none" strike="noStrike" dirty="0">
              <a:solidFill>
                <a:srgbClr val="002776"/>
              </a:solidFill>
              <a:effectLst/>
            </a:endParaRPr>
          </a:p>
          <a:p>
            <a:pPr algn="ctr">
              <a:spcBef>
                <a:spcPts val="0"/>
              </a:spcBef>
              <a:spcAft>
                <a:spcPts val="600"/>
              </a:spcAft>
            </a:pPr>
            <a:r>
              <a:rPr lang="en-US" sz="1800" b="1" i="0" u="none" strike="noStrike" dirty="0">
                <a:solidFill>
                  <a:srgbClr val="002776"/>
                </a:solidFill>
                <a:effectLst/>
              </a:rPr>
              <a:t>Elders of the Blackfoot Confederacy     </a:t>
            </a:r>
          </a:p>
          <a:p>
            <a:pPr algn="ctr">
              <a:spcBef>
                <a:spcPts val="0"/>
              </a:spcBef>
              <a:spcAft>
                <a:spcPts val="600"/>
              </a:spcAft>
            </a:pPr>
            <a:endParaRPr lang="en-US" sz="1800" b="0" i="0" u="none" strike="noStrike" dirty="0">
              <a:solidFill>
                <a:srgbClr val="002776"/>
              </a:solidFill>
              <a:effectLst/>
            </a:endParaRPr>
          </a:p>
          <a:p>
            <a:pPr algn="ctr">
              <a:spcBef>
                <a:spcPts val="0"/>
              </a:spcBef>
              <a:spcAft>
                <a:spcPts val="600"/>
              </a:spcAft>
            </a:pPr>
            <a:endParaRPr lang="en-US" sz="1700" b="0" dirty="0">
              <a:solidFill>
                <a:srgbClr val="002776"/>
              </a:solidFill>
              <a:latin typeface="Helvetica" pitchFamily="2"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1F803E86-255C-B05B-4F4A-8892AE0966E5}"/>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 name="Picture 2" descr="A grey logo with a feather&#10;&#10;Description automatically generated">
            <a:extLst>
              <a:ext uri="{FF2B5EF4-FFF2-40B4-BE49-F238E27FC236}">
                <a16:creationId xmlns:a16="http://schemas.microsoft.com/office/drawing/2014/main" id="{37C71AC5-1224-EC2D-0825-2587DF207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5994495"/>
            <a:ext cx="1227801" cy="594630"/>
          </a:xfrm>
          <a:prstGeom prst="rect">
            <a:avLst/>
          </a:prstGeom>
        </p:spPr>
      </p:pic>
    </p:spTree>
    <p:extLst>
      <p:ext uri="{BB962C8B-B14F-4D97-AF65-F5344CB8AC3E}">
        <p14:creationId xmlns:p14="http://schemas.microsoft.com/office/powerpoint/2010/main" val="17643721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12295" y="1815164"/>
            <a:ext cx="8867931" cy="4533731"/>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0"/>
              </a:spcBef>
              <a:spcAft>
                <a:spcPts val="600"/>
              </a:spcAft>
            </a:pPr>
            <a:r>
              <a:rPr lang="en-US" sz="3200" dirty="0">
                <a:solidFill>
                  <a:srgbClr val="002776"/>
                </a:solidFill>
                <a:latin typeface="Helvetica" pitchFamily="2" charset="0"/>
                <a:cs typeface="Calibri" panose="020F0502020204030204" pitchFamily="34" charset="0"/>
              </a:rPr>
              <a:t>Lunch and Closing Remarks</a:t>
            </a:r>
          </a:p>
          <a:p>
            <a:pPr algn="ctr">
              <a:spcBef>
                <a:spcPts val="0"/>
              </a:spcBef>
              <a:spcAft>
                <a:spcPts val="600"/>
              </a:spcAft>
            </a:pPr>
            <a:endParaRPr lang="en-US" sz="3200" dirty="0">
              <a:solidFill>
                <a:srgbClr val="002776"/>
              </a:solidFill>
              <a:latin typeface="Helvetica" pitchFamily="2" charset="0"/>
              <a:cs typeface="Calibri" panose="020F0502020204030204" pitchFamily="34" charset="0"/>
            </a:endParaRPr>
          </a:p>
          <a:p>
            <a:pPr algn="ctr">
              <a:spcBef>
                <a:spcPts val="0"/>
              </a:spcBef>
              <a:spcAft>
                <a:spcPts val="600"/>
              </a:spcAft>
            </a:pPr>
            <a:endParaRPr lang="en-US" sz="3200" dirty="0">
              <a:solidFill>
                <a:srgbClr val="002776"/>
              </a:solidFill>
              <a:latin typeface="Helvetica" pitchFamily="2" charset="0"/>
              <a:cs typeface="Calibri" panose="020F0502020204030204" pitchFamily="34" charset="0"/>
            </a:endParaRPr>
          </a:p>
          <a:p>
            <a:pPr algn="ctr">
              <a:spcBef>
                <a:spcPts val="0"/>
              </a:spcBef>
              <a:spcAft>
                <a:spcPts val="600"/>
              </a:spcAft>
            </a:pPr>
            <a:endParaRPr lang="en-US" sz="3200" dirty="0">
              <a:solidFill>
                <a:srgbClr val="002776"/>
              </a:solidFill>
              <a:latin typeface="Helvetica" pitchFamily="2" charset="0"/>
              <a:cs typeface="Calibri" panose="020F0502020204030204" pitchFamily="34" charset="0"/>
            </a:endParaRPr>
          </a:p>
          <a:p>
            <a:pPr algn="ctr">
              <a:spcBef>
                <a:spcPts val="0"/>
              </a:spcBef>
              <a:spcAft>
                <a:spcPts val="600"/>
              </a:spcAft>
            </a:pPr>
            <a:endParaRPr lang="en-US" sz="1800" b="0" i="0" u="none" strike="noStrike" dirty="0">
              <a:solidFill>
                <a:srgbClr val="002776"/>
              </a:solidFill>
              <a:effectLst/>
            </a:endParaRPr>
          </a:p>
          <a:p>
            <a:pPr algn="ctr">
              <a:spcBef>
                <a:spcPts val="0"/>
              </a:spcBef>
              <a:spcAft>
                <a:spcPts val="600"/>
              </a:spcAft>
            </a:pPr>
            <a:endParaRPr lang="en-US" sz="1700" b="0" dirty="0">
              <a:solidFill>
                <a:srgbClr val="002776"/>
              </a:solidFill>
              <a:latin typeface="Helvetica" pitchFamily="2" charset="0"/>
              <a:cs typeface="Calibri" panose="020F0502020204030204" pitchFamily="34"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
        <p:nvSpPr>
          <p:cNvPr id="2" name="Round Single Corner Rectangle 1">
            <a:extLst>
              <a:ext uri="{FF2B5EF4-FFF2-40B4-BE49-F238E27FC236}">
                <a16:creationId xmlns:a16="http://schemas.microsoft.com/office/drawing/2014/main" id="{1F803E86-255C-B05B-4F4A-8892AE0966E5}"/>
              </a:ext>
            </a:extLst>
          </p:cNvPr>
          <p:cNvSpPr/>
          <p:nvPr/>
        </p:nvSpPr>
        <p:spPr>
          <a:xfrm>
            <a:off x="733425" y="6253622"/>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 name="Picture 2" descr="A grey logo with a feather&#10;&#10;Description automatically generated">
            <a:extLst>
              <a:ext uri="{FF2B5EF4-FFF2-40B4-BE49-F238E27FC236}">
                <a16:creationId xmlns:a16="http://schemas.microsoft.com/office/drawing/2014/main" id="{37C71AC5-1224-EC2D-0825-2587DF207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882" y="5994495"/>
            <a:ext cx="1227801" cy="594630"/>
          </a:xfrm>
          <a:prstGeom prst="rect">
            <a:avLst/>
          </a:prstGeom>
        </p:spPr>
      </p:pic>
      <p:pic>
        <p:nvPicPr>
          <p:cNvPr id="4" name="Picture 4">
            <a:extLst>
              <a:ext uri="{FF2B5EF4-FFF2-40B4-BE49-F238E27FC236}">
                <a16:creationId xmlns:a16="http://schemas.microsoft.com/office/drawing/2014/main" id="{EA39218B-7CD4-6335-02A7-8107419A00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376" y="3148709"/>
            <a:ext cx="5069767" cy="318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17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suit&#10;&#10;Description automatically generated">
            <a:extLst>
              <a:ext uri="{FF2B5EF4-FFF2-40B4-BE49-F238E27FC236}">
                <a16:creationId xmlns:a16="http://schemas.microsoft.com/office/drawing/2014/main" id="{BB77B25E-E4D1-9116-BCF3-6BB44FFCE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044" y="2081473"/>
            <a:ext cx="3604211" cy="3110095"/>
          </a:xfrm>
          <a:prstGeom prst="rect">
            <a:avLst/>
          </a:prstGeom>
        </p:spPr>
      </p:pic>
      <p:sp>
        <p:nvSpPr>
          <p:cNvPr id="26" name="Title 1"/>
          <p:cNvSpPr txBox="1">
            <a:spLocks/>
          </p:cNvSpPr>
          <p:nvPr/>
        </p:nvSpPr>
        <p:spPr>
          <a:xfrm>
            <a:off x="669701" y="1042942"/>
            <a:ext cx="8199783" cy="929495"/>
          </a:xfrm>
          <a:prstGeom prst="rect">
            <a:avLst/>
          </a:prstGeom>
          <a:noFill/>
        </p:spPr>
        <p:txBody>
          <a:bodyPr vert="horz" lIns="91440" tIns="45720" rIns="91440" bIns="45720" rtlCol="0" anchor="ctr">
            <a:normAutofit fontScale="250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14400" dirty="0">
                <a:solidFill>
                  <a:schemeClr val="accent1"/>
                </a:solidFill>
                <a:latin typeface="Helvetica" pitchFamily="2" charset="0"/>
                <a:cs typeface="Calibri" panose="020F0502020204030204" pitchFamily="34" charset="0"/>
              </a:rPr>
              <a:t>JTBA Ottawa Advocacy</a:t>
            </a:r>
          </a:p>
          <a:p>
            <a:pPr marL="800100" lvl="1" indent="-342900">
              <a:spcAft>
                <a:spcPts val="200"/>
              </a:spcAft>
              <a:buFont typeface="Arial" panose="020B0604020202020204" pitchFamily="34" charset="0"/>
              <a:buChar char="•"/>
            </a:pPr>
            <a:endParaRPr lang="en-US" sz="2200" i="1"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FC5BF5A-CDE5-7C3A-D59D-6468AE36761D}"/>
              </a:ext>
            </a:extLst>
          </p:cNvPr>
          <p:cNvSpPr txBox="1"/>
          <p:nvPr/>
        </p:nvSpPr>
        <p:spPr>
          <a:xfrm>
            <a:off x="669701" y="2756079"/>
            <a:ext cx="824248" cy="688974"/>
          </a:xfrm>
          <a:prstGeom prst="rect">
            <a:avLst/>
          </a:prstGeom>
        </p:spPr>
        <p:txBody>
          <a:bodyPr vert="horz" wrap="none" lIns="0" tIns="45720" rIns="0" bIns="45720" rtlCol="0" anchor="t">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7" name="TextBox 6">
            <a:extLst>
              <a:ext uri="{FF2B5EF4-FFF2-40B4-BE49-F238E27FC236}">
                <a16:creationId xmlns:a16="http://schemas.microsoft.com/office/drawing/2014/main" id="{F17CA16E-104D-BBEC-CF52-4A0B8449AE6F}"/>
              </a:ext>
            </a:extLst>
          </p:cNvPr>
          <p:cNvSpPr txBox="1"/>
          <p:nvPr/>
        </p:nvSpPr>
        <p:spPr>
          <a:xfrm>
            <a:off x="875763" y="285911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11" name="TextBox 10">
            <a:extLst>
              <a:ext uri="{FF2B5EF4-FFF2-40B4-BE49-F238E27FC236}">
                <a16:creationId xmlns:a16="http://schemas.microsoft.com/office/drawing/2014/main" id="{D50D72CD-6ED7-DE51-0FAC-08B4323C984C}"/>
              </a:ext>
            </a:extLst>
          </p:cNvPr>
          <p:cNvSpPr txBox="1"/>
          <p:nvPr/>
        </p:nvSpPr>
        <p:spPr>
          <a:xfrm>
            <a:off x="955904" y="1624938"/>
            <a:ext cx="6705834" cy="913070"/>
          </a:xfrm>
          <a:prstGeom prst="rect">
            <a:avLst/>
          </a:prstGeom>
          <a:noFill/>
        </p:spPr>
        <p:txBody>
          <a:bodyPr wrap="square">
            <a:spAutoFit/>
          </a:bodyPr>
          <a:lstStyle/>
          <a:p>
            <a:pPr lvl="1" algn="ctr">
              <a:spcAft>
                <a:spcPts val="200"/>
              </a:spcAft>
            </a:pPr>
            <a:r>
              <a:rPr lang="en-US" sz="2000" dirty="0">
                <a:solidFill>
                  <a:schemeClr val="tx2"/>
                </a:solidFill>
                <a:latin typeface="Helvetica" pitchFamily="2" charset="0"/>
                <a:ea typeface="Palatino" pitchFamily="2" charset="77"/>
                <a:cs typeface="Calibri" panose="020F0502020204030204" pitchFamily="34" charset="0"/>
              </a:rPr>
              <a:t>April 2022 </a:t>
            </a:r>
          </a:p>
          <a:p>
            <a:pPr lvl="1" algn="ctr">
              <a:spcAft>
                <a:spcPts val="200"/>
              </a:spcAft>
            </a:pPr>
            <a:endParaRPr lang="en-US" sz="800" dirty="0">
              <a:solidFill>
                <a:schemeClr val="tx2"/>
              </a:solidFill>
              <a:latin typeface="Calibri" panose="020F0502020204030204" pitchFamily="34" charset="0"/>
              <a:ea typeface="Palatino" pitchFamily="2" charset="77"/>
              <a:cs typeface="Calibri" panose="020F0502020204030204" pitchFamily="34" charset="0"/>
            </a:endParaRPr>
          </a:p>
          <a:p>
            <a:pPr lvl="1" algn="ctr">
              <a:spcAft>
                <a:spcPts val="200"/>
              </a:spcAft>
            </a:pPr>
            <a:endParaRPr lang="en-US" sz="2200" dirty="0">
              <a:latin typeface="Calibri" panose="020F0502020204030204" pitchFamily="34" charset="0"/>
              <a:ea typeface="Palatino" pitchFamily="2" charset="77"/>
              <a:cs typeface="Calibri" panose="020F0502020204030204" pitchFamily="34" charset="0"/>
            </a:endParaRPr>
          </a:p>
        </p:txBody>
      </p:sp>
      <p:pic>
        <p:nvPicPr>
          <p:cNvPr id="14" name="Picture 13" descr="A group of people posing for a photo&#10;&#10;Description automatically generated">
            <a:extLst>
              <a:ext uri="{FF2B5EF4-FFF2-40B4-BE49-F238E27FC236}">
                <a16:creationId xmlns:a16="http://schemas.microsoft.com/office/drawing/2014/main" id="{B7B916E8-011A-4F90-0670-B42377735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99" y="2081473"/>
            <a:ext cx="5490072" cy="2161419"/>
          </a:xfrm>
          <a:prstGeom prst="rect">
            <a:avLst/>
          </a:prstGeom>
        </p:spPr>
      </p:pic>
      <p:pic>
        <p:nvPicPr>
          <p:cNvPr id="12" name="Picture 11" descr="A group of people sitting around a table&#10;&#10;Description automatically generated with medium confidence">
            <a:extLst>
              <a:ext uri="{FF2B5EF4-FFF2-40B4-BE49-F238E27FC236}">
                <a16:creationId xmlns:a16="http://schemas.microsoft.com/office/drawing/2014/main" id="{B8F1283E-F92F-F11A-C6A5-C8CC1EFB9E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61" b="14334"/>
          <a:stretch/>
        </p:blipFill>
        <p:spPr>
          <a:xfrm>
            <a:off x="2425467" y="4242892"/>
            <a:ext cx="6705834" cy="2830262"/>
          </a:xfrm>
          <a:prstGeom prst="rect">
            <a:avLst/>
          </a:prstGeom>
        </p:spPr>
      </p:pic>
      <p:pic>
        <p:nvPicPr>
          <p:cNvPr id="4" name="Picture 3" descr="A person in a suit sitting at a desk&#10;&#10;Description automatically generated with medium confidence">
            <a:extLst>
              <a:ext uri="{FF2B5EF4-FFF2-40B4-BE49-F238E27FC236}">
                <a16:creationId xmlns:a16="http://schemas.microsoft.com/office/drawing/2014/main" id="{95C9C009-F7C3-55E9-FF8E-147029E60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42892"/>
            <a:ext cx="2539806" cy="2637717"/>
          </a:xfrm>
          <a:prstGeom prst="rect">
            <a:avLst/>
          </a:prstGeom>
        </p:spPr>
      </p:pic>
    </p:spTree>
    <p:extLst>
      <p:ext uri="{BB962C8B-B14F-4D97-AF65-F5344CB8AC3E}">
        <p14:creationId xmlns:p14="http://schemas.microsoft.com/office/powerpoint/2010/main" val="76164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6" name="Title 1"/>
          <p:cNvSpPr txBox="1">
            <a:spLocks/>
          </p:cNvSpPr>
          <p:nvPr/>
        </p:nvSpPr>
        <p:spPr>
          <a:xfrm>
            <a:off x="681037" y="1021889"/>
            <a:ext cx="8199783" cy="929495"/>
          </a:xfrm>
          <a:prstGeom prst="rect">
            <a:avLst/>
          </a:prstGeom>
          <a:noFill/>
        </p:spPr>
        <p:txBody>
          <a:bodyPr vert="horz" lIns="91440" tIns="45720" rIns="91440" bIns="45720" rtlCol="0" anchor="ctr">
            <a:normAutofit fontScale="250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14400" dirty="0">
                <a:solidFill>
                  <a:schemeClr val="accent1"/>
                </a:solidFill>
                <a:latin typeface="Helvetica" pitchFamily="2" charset="0"/>
                <a:cs typeface="Calibri" panose="020F0502020204030204" pitchFamily="34" charset="0"/>
              </a:rPr>
              <a:t>JTBA 5</a:t>
            </a:r>
            <a:r>
              <a:rPr lang="en-US" sz="14400" baseline="30000" dirty="0">
                <a:solidFill>
                  <a:schemeClr val="accent1"/>
                </a:solidFill>
                <a:latin typeface="Helvetica" pitchFamily="2" charset="0"/>
                <a:cs typeface="Calibri" panose="020F0502020204030204" pitchFamily="34" charset="0"/>
              </a:rPr>
              <a:t>th</a:t>
            </a:r>
            <a:r>
              <a:rPr lang="en-US" sz="14400" dirty="0">
                <a:solidFill>
                  <a:schemeClr val="accent1"/>
                </a:solidFill>
                <a:latin typeface="Helvetica" pitchFamily="2" charset="0"/>
                <a:cs typeface="Calibri" panose="020F0502020204030204" pitchFamily="34" charset="0"/>
              </a:rPr>
              <a:t> Annual Summit</a:t>
            </a:r>
          </a:p>
          <a:p>
            <a:pPr marL="800100" lvl="1" indent="-342900">
              <a:spcAft>
                <a:spcPts val="200"/>
              </a:spcAft>
              <a:buFont typeface="Arial" panose="020B0604020202020204" pitchFamily="34" charset="0"/>
              <a:buChar char="•"/>
            </a:pPr>
            <a:endParaRPr lang="en-US" sz="2200" i="1" dirty="0">
              <a:solidFill>
                <a:schemeClr val="accent1"/>
              </a:solidFill>
              <a:latin typeface="Helvetica" pitchFamily="2" charset="0"/>
              <a:ea typeface="Palatino" pitchFamily="2" charset="77"/>
              <a:cs typeface="Calibri" panose="020F0502020204030204" pitchFamily="34" charset="0"/>
            </a:endParaRPr>
          </a:p>
          <a:p>
            <a:pPr algn="ctr">
              <a:spcBef>
                <a:spcPts val="600"/>
              </a:spcBef>
            </a:pPr>
            <a:endParaRPr lang="en-US" sz="3900" dirty="0">
              <a:solidFill>
                <a:schemeClr val="accent1"/>
              </a:solidFill>
              <a:latin typeface="Helvetica" pitchFamily="2" charset="0"/>
              <a:cs typeface="Calibri" panose="020F0502020204030204" pitchFamily="34" charset="0"/>
            </a:endParaRPr>
          </a:p>
          <a:p>
            <a:endParaRPr lang="en-US" sz="2200" dirty="0">
              <a:solidFill>
                <a:schemeClr val="accent1"/>
              </a:solidFill>
              <a:latin typeface="Helvetica" pitchFamily="2"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FC5BF5A-CDE5-7C3A-D59D-6468AE36761D}"/>
              </a:ext>
            </a:extLst>
          </p:cNvPr>
          <p:cNvSpPr txBox="1"/>
          <p:nvPr/>
        </p:nvSpPr>
        <p:spPr>
          <a:xfrm>
            <a:off x="669701" y="2756079"/>
            <a:ext cx="824248" cy="688974"/>
          </a:xfrm>
          <a:prstGeom prst="rect">
            <a:avLst/>
          </a:prstGeom>
        </p:spPr>
        <p:txBody>
          <a:bodyPr vert="horz" wrap="none" lIns="0" tIns="45720" rIns="0" bIns="45720" rtlCol="0" anchor="t">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7" name="TextBox 6">
            <a:extLst>
              <a:ext uri="{FF2B5EF4-FFF2-40B4-BE49-F238E27FC236}">
                <a16:creationId xmlns:a16="http://schemas.microsoft.com/office/drawing/2014/main" id="{F17CA16E-104D-BBEC-CF52-4A0B8449AE6F}"/>
              </a:ext>
            </a:extLst>
          </p:cNvPr>
          <p:cNvSpPr txBox="1"/>
          <p:nvPr/>
        </p:nvSpPr>
        <p:spPr>
          <a:xfrm>
            <a:off x="875763" y="285911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11" name="TextBox 10">
            <a:extLst>
              <a:ext uri="{FF2B5EF4-FFF2-40B4-BE49-F238E27FC236}">
                <a16:creationId xmlns:a16="http://schemas.microsoft.com/office/drawing/2014/main" id="{D50D72CD-6ED7-DE51-0FAC-08B4323C984C}"/>
              </a:ext>
            </a:extLst>
          </p:cNvPr>
          <p:cNvSpPr txBox="1"/>
          <p:nvPr/>
        </p:nvSpPr>
        <p:spPr>
          <a:xfrm>
            <a:off x="944217" y="1557185"/>
            <a:ext cx="8617640" cy="913070"/>
          </a:xfrm>
          <a:prstGeom prst="rect">
            <a:avLst/>
          </a:prstGeom>
          <a:noFill/>
        </p:spPr>
        <p:txBody>
          <a:bodyPr wrap="square">
            <a:spAutoFit/>
          </a:bodyPr>
          <a:lstStyle/>
          <a:p>
            <a:pPr lvl="1">
              <a:spcAft>
                <a:spcPts val="200"/>
              </a:spcAft>
            </a:pPr>
            <a:r>
              <a:rPr lang="en-US" sz="2000" dirty="0">
                <a:solidFill>
                  <a:schemeClr val="tx2"/>
                </a:solidFill>
                <a:latin typeface="Helvetica" pitchFamily="2" charset="0"/>
                <a:ea typeface="Palatino" pitchFamily="2" charset="77"/>
                <a:cs typeface="Calibri" panose="020F0502020204030204" pitchFamily="34" charset="0"/>
              </a:rPr>
              <a:t>June 27-29, 2022- Windsor, Ontario &amp; Detroit, Michigan </a:t>
            </a:r>
          </a:p>
          <a:p>
            <a:pPr lvl="1">
              <a:spcAft>
                <a:spcPts val="200"/>
              </a:spcAft>
            </a:pPr>
            <a:endParaRPr lang="en-US" sz="800" dirty="0">
              <a:solidFill>
                <a:schemeClr val="tx2"/>
              </a:solidFill>
              <a:latin typeface="Helvetica" pitchFamily="2" charset="0"/>
              <a:ea typeface="Palatino" pitchFamily="2" charset="77"/>
              <a:cs typeface="Calibri" panose="020F0502020204030204" pitchFamily="34" charset="0"/>
            </a:endParaRPr>
          </a:p>
          <a:p>
            <a:pPr lvl="1">
              <a:spcAft>
                <a:spcPts val="200"/>
              </a:spcAft>
            </a:pPr>
            <a:endParaRPr lang="en-US" sz="2200" dirty="0">
              <a:latin typeface="Calibri" panose="020F0502020204030204" pitchFamily="34" charset="0"/>
              <a:ea typeface="Palatino" pitchFamily="2" charset="77"/>
              <a:cs typeface="Calibri" panose="020F0502020204030204" pitchFamily="34" charset="0"/>
            </a:endParaRPr>
          </a:p>
        </p:txBody>
      </p:sp>
      <p:pic>
        <p:nvPicPr>
          <p:cNvPr id="10" name="Picture 9" descr="A picture containing person, wall, indoor, person&#10;&#10;Description automatically generated">
            <a:extLst>
              <a:ext uri="{FF2B5EF4-FFF2-40B4-BE49-F238E27FC236}">
                <a16:creationId xmlns:a16="http://schemas.microsoft.com/office/drawing/2014/main" id="{BB6E28DB-F92C-10F1-5444-55A9E3F251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51" t="3240" b="7353"/>
          <a:stretch/>
        </p:blipFill>
        <p:spPr bwMode="auto">
          <a:xfrm>
            <a:off x="10284" y="1995432"/>
            <a:ext cx="1907481" cy="2683542"/>
          </a:xfrm>
          <a:prstGeom prst="rect">
            <a:avLst/>
          </a:prstGeom>
          <a:ln>
            <a:noFill/>
          </a:ln>
          <a:extLst>
            <a:ext uri="{53640926-AAD7-44D8-BBD7-CCE9431645EC}">
              <a14:shadowObscured xmlns:a14="http://schemas.microsoft.com/office/drawing/2010/main"/>
            </a:ext>
          </a:extLst>
        </p:spPr>
      </p:pic>
      <p:pic>
        <p:nvPicPr>
          <p:cNvPr id="13" name="Picture 12" descr="A person speaking into a microphone&#10;&#10;Description automatically generated">
            <a:extLst>
              <a:ext uri="{FF2B5EF4-FFF2-40B4-BE49-F238E27FC236}">
                <a16:creationId xmlns:a16="http://schemas.microsoft.com/office/drawing/2014/main" id="{C221B4EF-7187-C5DB-C207-40A47F944B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34" t="-131" r="10607" b="-544"/>
          <a:stretch/>
        </p:blipFill>
        <p:spPr bwMode="auto">
          <a:xfrm>
            <a:off x="7305784" y="1985249"/>
            <a:ext cx="1818955" cy="2683541"/>
          </a:xfrm>
          <a:prstGeom prst="rect">
            <a:avLst/>
          </a:prstGeom>
          <a:ln>
            <a:noFill/>
          </a:ln>
          <a:extLst>
            <a:ext uri="{53640926-AAD7-44D8-BBD7-CCE9431645EC}">
              <a14:shadowObscured xmlns:a14="http://schemas.microsoft.com/office/drawing/2010/main"/>
            </a:ext>
          </a:extLst>
        </p:spPr>
      </p:pic>
      <p:pic>
        <p:nvPicPr>
          <p:cNvPr id="5" name="Picture 4" descr="A group of people standing outside&#10;&#10;Description automatically generated with low confidence">
            <a:extLst>
              <a:ext uri="{FF2B5EF4-FFF2-40B4-BE49-F238E27FC236}">
                <a16:creationId xmlns:a16="http://schemas.microsoft.com/office/drawing/2014/main" id="{461A7671-0DB9-46F6-7B2A-1B1A1466FB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9" t="25202" r="468" b="12743"/>
          <a:stretch/>
        </p:blipFill>
        <p:spPr bwMode="auto">
          <a:xfrm>
            <a:off x="1493949" y="2005616"/>
            <a:ext cx="5884556" cy="2683542"/>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4A013C4C-064C-2221-DE88-E9AED6CF9D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949" b="8428"/>
          <a:stretch/>
        </p:blipFill>
        <p:spPr bwMode="auto">
          <a:xfrm>
            <a:off x="13938" y="4380942"/>
            <a:ext cx="4647812" cy="2470254"/>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540DE1FE-AAD3-12E7-81B6-1441145FFD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40" t="12612" r="24870" b="30756"/>
          <a:stretch/>
        </p:blipFill>
        <p:spPr bwMode="auto">
          <a:xfrm>
            <a:off x="4634520" y="4361990"/>
            <a:ext cx="4468292" cy="25666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71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6" name="Title 1"/>
          <p:cNvSpPr txBox="1">
            <a:spLocks/>
          </p:cNvSpPr>
          <p:nvPr/>
        </p:nvSpPr>
        <p:spPr>
          <a:xfrm>
            <a:off x="681037" y="1021889"/>
            <a:ext cx="8199783" cy="929495"/>
          </a:xfrm>
          <a:prstGeom prst="rect">
            <a:avLst/>
          </a:prstGeom>
          <a:noFill/>
        </p:spPr>
        <p:txBody>
          <a:bodyPr vert="horz" lIns="91440" tIns="45720" rIns="91440" bIns="45720" rtlCol="0" anchor="ctr">
            <a:normAutofit fontScale="250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pPr algn="ctr">
              <a:spcBef>
                <a:spcPts val="600"/>
              </a:spcBef>
            </a:pPr>
            <a:r>
              <a:rPr lang="en-US" sz="14400" dirty="0">
                <a:solidFill>
                  <a:schemeClr val="accent1"/>
                </a:solidFill>
                <a:latin typeface="Helvetica" pitchFamily="2" charset="0"/>
                <a:cs typeface="Calibri" panose="020F0502020204030204" pitchFamily="34" charset="0"/>
              </a:rPr>
              <a:t>JTBA Conference + Consultation</a:t>
            </a:r>
          </a:p>
          <a:p>
            <a:pPr marL="800100" lvl="1" indent="-342900">
              <a:spcAft>
                <a:spcPts val="200"/>
              </a:spcAft>
              <a:buFont typeface="Arial" panose="020B0604020202020204" pitchFamily="34" charset="0"/>
              <a:buChar char="•"/>
            </a:pPr>
            <a:endParaRPr lang="en-US" sz="2200" i="1" dirty="0">
              <a:solidFill>
                <a:schemeClr val="accent1"/>
              </a:solidFill>
              <a:latin typeface="Calibri" panose="020F0502020204030204" pitchFamily="34" charset="0"/>
              <a:ea typeface="Palatino" pitchFamily="2" charset="77"/>
              <a:cs typeface="Calibri" panose="020F0502020204030204" pitchFamily="34" charset="0"/>
            </a:endParaRPr>
          </a:p>
          <a:p>
            <a:pPr algn="ctr">
              <a:spcBef>
                <a:spcPts val="600"/>
              </a:spcBef>
            </a:pPr>
            <a:endParaRPr lang="en-US" sz="3900" dirty="0">
              <a:solidFill>
                <a:schemeClr val="accent1"/>
              </a:solidFill>
              <a:latin typeface="Calibri" panose="020F0502020204030204" pitchFamily="34" charset="0"/>
              <a:cs typeface="Calibri" panose="020F0502020204030204" pitchFamily="34" charset="0"/>
            </a:endParaRPr>
          </a:p>
          <a:p>
            <a:endParaRPr lang="en-US" sz="2200" dirty="0">
              <a:solidFill>
                <a:schemeClr val="accent1"/>
              </a:solidFill>
              <a:latin typeface="Calibri" panose="020F0502020204030204" pitchFamily="34" charset="0"/>
              <a:ea typeface="Palatino" pitchFamily="2" charset="77"/>
              <a:cs typeface="Calibri" panose="020F0502020204030204" pitchFamily="34" charset="0"/>
            </a:endParaRPr>
          </a:p>
          <a:p>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FC5BF5A-CDE5-7C3A-D59D-6468AE36761D}"/>
              </a:ext>
            </a:extLst>
          </p:cNvPr>
          <p:cNvSpPr txBox="1"/>
          <p:nvPr/>
        </p:nvSpPr>
        <p:spPr>
          <a:xfrm>
            <a:off x="669701" y="2756079"/>
            <a:ext cx="824248" cy="688974"/>
          </a:xfrm>
          <a:prstGeom prst="rect">
            <a:avLst/>
          </a:prstGeom>
        </p:spPr>
        <p:txBody>
          <a:bodyPr vert="horz" wrap="none" lIns="0" tIns="45720" rIns="0" bIns="45720" rtlCol="0" anchor="t">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7" name="TextBox 6">
            <a:extLst>
              <a:ext uri="{FF2B5EF4-FFF2-40B4-BE49-F238E27FC236}">
                <a16:creationId xmlns:a16="http://schemas.microsoft.com/office/drawing/2014/main" id="{F17CA16E-104D-BBEC-CF52-4A0B8449AE6F}"/>
              </a:ext>
            </a:extLst>
          </p:cNvPr>
          <p:cNvSpPr txBox="1"/>
          <p:nvPr/>
        </p:nvSpPr>
        <p:spPr>
          <a:xfrm>
            <a:off x="875763" y="2859110"/>
            <a:ext cx="0" cy="0"/>
          </a:xfrm>
          <a:prstGeom prst="rect">
            <a:avLst/>
          </a:prstGeom>
        </p:spPr>
        <p:txBody>
          <a:bodyPr vert="horz" wrap="none" lIns="0" tIns="45720" rIns="0" bIns="45720" rtlCol="0" anchor="t">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
        <p:nvSpPr>
          <p:cNvPr id="11" name="TextBox 10">
            <a:extLst>
              <a:ext uri="{FF2B5EF4-FFF2-40B4-BE49-F238E27FC236}">
                <a16:creationId xmlns:a16="http://schemas.microsoft.com/office/drawing/2014/main" id="{D50D72CD-6ED7-DE51-0FAC-08B4323C984C}"/>
              </a:ext>
            </a:extLst>
          </p:cNvPr>
          <p:cNvSpPr txBox="1"/>
          <p:nvPr/>
        </p:nvSpPr>
        <p:spPr>
          <a:xfrm>
            <a:off x="1767722" y="1600816"/>
            <a:ext cx="7337317" cy="764312"/>
          </a:xfrm>
          <a:prstGeom prst="rect">
            <a:avLst/>
          </a:prstGeom>
          <a:noFill/>
        </p:spPr>
        <p:txBody>
          <a:bodyPr wrap="square">
            <a:spAutoFit/>
          </a:bodyPr>
          <a:lstStyle/>
          <a:p>
            <a:pPr lvl="1">
              <a:spcAft>
                <a:spcPts val="200"/>
              </a:spcAft>
            </a:pPr>
            <a:r>
              <a:rPr lang="en-US" sz="2000" dirty="0">
                <a:solidFill>
                  <a:schemeClr val="tx2"/>
                </a:solidFill>
                <a:latin typeface="Helvetica" pitchFamily="2" charset="0"/>
                <a:ea typeface="Palatino" pitchFamily="2" charset="77"/>
                <a:cs typeface="Calibri" panose="020F0502020204030204" pitchFamily="34" charset="0"/>
              </a:rPr>
              <a:t>January 18-19, 2023- Milwaukee, Wisconsin</a:t>
            </a:r>
            <a:endParaRPr lang="en-US" sz="800" dirty="0">
              <a:solidFill>
                <a:schemeClr val="tx2"/>
              </a:solidFill>
              <a:latin typeface="Helvetica" pitchFamily="2" charset="0"/>
              <a:ea typeface="Palatino" pitchFamily="2" charset="77"/>
              <a:cs typeface="Calibri" panose="020F0502020204030204" pitchFamily="34" charset="0"/>
            </a:endParaRPr>
          </a:p>
          <a:p>
            <a:pPr lvl="1">
              <a:spcAft>
                <a:spcPts val="200"/>
              </a:spcAft>
            </a:pPr>
            <a:endParaRPr lang="en-US" sz="2200" dirty="0">
              <a:latin typeface="Calibri" panose="020F0502020204030204" pitchFamily="34" charset="0"/>
              <a:ea typeface="Palatino" pitchFamily="2" charset="77"/>
              <a:cs typeface="Calibri" panose="020F0502020204030204" pitchFamily="34" charset="0"/>
            </a:endParaRPr>
          </a:p>
        </p:txBody>
      </p:sp>
      <p:pic>
        <p:nvPicPr>
          <p:cNvPr id="8" name="Picture 7" descr="A group of people posing for a photo&#10;&#10;Description automatically generated">
            <a:extLst>
              <a:ext uri="{FF2B5EF4-FFF2-40B4-BE49-F238E27FC236}">
                <a16:creationId xmlns:a16="http://schemas.microsoft.com/office/drawing/2014/main" id="{F0119D9B-1D75-95AF-05CD-1475352ED7F6}"/>
              </a:ext>
            </a:extLst>
          </p:cNvPr>
          <p:cNvPicPr>
            <a:picLocks noChangeAspect="1"/>
          </p:cNvPicPr>
          <p:nvPr/>
        </p:nvPicPr>
        <p:blipFill rotWithShape="1">
          <a:blip r:embed="rId3">
            <a:extLst>
              <a:ext uri="{28A0092B-C50C-407E-A947-70E740481C1C}">
                <a14:useLocalDpi xmlns:a14="http://schemas.microsoft.com/office/drawing/2010/main" val="0"/>
              </a:ext>
            </a:extLst>
          </a:blip>
          <a:srcRect t="426" r="5823" b="-426"/>
          <a:stretch/>
        </p:blipFill>
        <p:spPr>
          <a:xfrm>
            <a:off x="0" y="2009788"/>
            <a:ext cx="9144000" cy="3917601"/>
          </a:xfrm>
          <a:prstGeom prst="rect">
            <a:avLst/>
          </a:prstGeom>
        </p:spPr>
      </p:pic>
      <p:sp>
        <p:nvSpPr>
          <p:cNvPr id="12" name="Round Single Corner Rectangle 11">
            <a:extLst>
              <a:ext uri="{FF2B5EF4-FFF2-40B4-BE49-F238E27FC236}">
                <a16:creationId xmlns:a16="http://schemas.microsoft.com/office/drawing/2014/main" id="{054C8083-8532-51A2-77EB-2AE261FA5BA7}"/>
              </a:ext>
            </a:extLst>
          </p:cNvPr>
          <p:cNvSpPr/>
          <p:nvPr/>
        </p:nvSpPr>
        <p:spPr>
          <a:xfrm>
            <a:off x="669701" y="6139417"/>
            <a:ext cx="2196042" cy="575733"/>
          </a:xfrm>
          <a:prstGeom prst="round1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4978350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4"/>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NUM" val="9"/>
</p:tagLst>
</file>

<file path=ppt/tags/tag12.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1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5B5Aztl9EOVhcadrzl8q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UR8dkWZkEegDtaiSJgfG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redopptv3">
  <a:themeElements>
    <a:clrScheme name="Custom 1">
      <a:dk1>
        <a:srgbClr val="002776"/>
      </a:dk1>
      <a:lt1>
        <a:sysClr val="window" lastClr="FFFFFF"/>
      </a:lt1>
      <a:dk2>
        <a:srgbClr val="002776"/>
      </a:dk2>
      <a:lt2>
        <a:srgbClr val="F2F2F2"/>
      </a:lt2>
      <a:accent1>
        <a:srgbClr val="002776"/>
      </a:accent1>
      <a:accent2>
        <a:srgbClr val="00A9E0"/>
      </a:accent2>
      <a:accent3>
        <a:srgbClr val="A0CFEB"/>
      </a:accent3>
      <a:accent4>
        <a:srgbClr val="61C250"/>
      </a:accent4>
      <a:accent5>
        <a:srgbClr val="981E32"/>
      </a:accent5>
      <a:accent6>
        <a:srgbClr val="E37222"/>
      </a:accent6>
      <a:hlink>
        <a:srgbClr val="00A9E0"/>
      </a:hlink>
      <a:folHlink>
        <a:srgbClr val="800080"/>
      </a:folHlink>
    </a:clrScheme>
    <a:fontScheme name="H&amp;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45720" rIns="0" bIns="45720" rtlCol="0" anchor="t">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800" b="1" i="0" u="none" strike="noStrike" kern="1200" cap="none" spc="0" normalizeH="0" baseline="0" noProof="0" dirty="0" smtClean="0">
            <a:ln>
              <a:noFill/>
            </a:ln>
            <a:solidFill>
              <a:srgbClr val="002776"/>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Presentation2" id="{E5C50BCB-4D40-4CFF-A1E5-738A72669700}" vid="{5D240502-FEA4-48A0-A548-E483CF634A8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3.xml><?xml version="1.0" encoding="utf-8"?>
<a:theme xmlns:a="http://schemas.openxmlformats.org/drawingml/2006/main" name="1_Office Theme">
  <a:themeElements>
    <a:clrScheme name="Custom 3">
      <a:dk1>
        <a:srgbClr val="000000"/>
      </a:dk1>
      <a:lt1>
        <a:srgbClr val="FFFFFF"/>
      </a:lt1>
      <a:dk2>
        <a:srgbClr val="006074"/>
      </a:dk2>
      <a:lt2>
        <a:srgbClr val="F4F4F4"/>
      </a:lt2>
      <a:accent1>
        <a:srgbClr val="4B8B7C"/>
      </a:accent1>
      <a:accent2>
        <a:srgbClr val="D6E4E5"/>
      </a:accent2>
      <a:accent3>
        <a:srgbClr val="BB9F49"/>
      </a:accent3>
      <a:accent4>
        <a:srgbClr val="025F74"/>
      </a:accent4>
      <a:accent5>
        <a:srgbClr val="FFFFFF"/>
      </a:accent5>
      <a:accent6>
        <a:srgbClr val="FFFFFF"/>
      </a:accent6>
      <a:hlink>
        <a:srgbClr val="4F798E"/>
      </a:hlink>
      <a:folHlink>
        <a:srgbClr val="7F6F6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17833</TotalTime>
  <Words>6555</Words>
  <Application>Microsoft Macintosh PowerPoint</Application>
  <PresentationFormat>On-screen Show (4:3)</PresentationFormat>
  <Paragraphs>656</Paragraphs>
  <Slides>69</Slides>
  <Notes>44</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69</vt:i4>
      </vt:variant>
    </vt:vector>
  </HeadingPairs>
  <TitlesOfParts>
    <vt:vector size="86" baseType="lpstr">
      <vt:lpstr>Arial</vt:lpstr>
      <vt:lpstr>Arial Narrow</vt:lpstr>
      <vt:lpstr>Calibri</vt:lpstr>
      <vt:lpstr>Calibri Light</vt:lpstr>
      <vt:lpstr>Courier New</vt:lpstr>
      <vt:lpstr>Helvetica</vt:lpstr>
      <vt:lpstr>Montserrat</vt:lpstr>
      <vt:lpstr>Palatino</vt:lpstr>
      <vt:lpstr>Söhne</vt:lpstr>
      <vt:lpstr>Times New Roman</vt:lpstr>
      <vt:lpstr>TimesNewRoman</vt:lpstr>
      <vt:lpstr>TimesNewRoman,Italic</vt:lpstr>
      <vt:lpstr>Wingdings</vt:lpstr>
      <vt:lpstr>redopptv3</vt:lpstr>
      <vt:lpstr>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Indigenous Border Mobility   Jay Treaty Border Alliance Summit – Calgary  CBSA/IRCC Joint Presentation    October 2023</vt:lpstr>
      <vt:lpstr>Purpose</vt:lpstr>
      <vt:lpstr>Introducing CBSA</vt:lpstr>
      <vt:lpstr>Introducing IRCC</vt:lpstr>
      <vt:lpstr>Update: Momentum to Date</vt:lpstr>
      <vt:lpstr>Update: Recent Commitments</vt:lpstr>
      <vt:lpstr>Update: What’s Happening Now</vt:lpstr>
      <vt:lpstr>Overview: Current Framework</vt:lpstr>
      <vt:lpstr>Overview: Considerations for Amendments</vt:lpstr>
      <vt:lpstr>CBSA: Indigenous Affairs Services</vt:lpstr>
      <vt:lpstr>ANNEX 1: Bill C-20 Public Complaints and Review Commission </vt:lpstr>
      <vt:lpstr>ANNEX 2: Terminology</vt:lpstr>
      <vt:lpstr>Terminology (continued)</vt:lpstr>
      <vt:lpstr>Terminology (continued)</vt:lpstr>
      <vt:lpstr>Terminology (continued)</vt:lpstr>
      <vt:lpstr>PowerPoint Presentation</vt:lpstr>
      <vt:lpstr>PowerPoint Presentation</vt:lpstr>
      <vt:lpstr>United Nations Declaration Act  Action Plan  Overview and Next Steps   October 2023</vt:lpstr>
      <vt:lpstr>UN Declaration</vt:lpstr>
      <vt:lpstr>UN Declaration Act</vt:lpstr>
      <vt:lpstr>Consultation and Cooperation Process</vt:lpstr>
      <vt:lpstr>2023-2028 Action Plan: At a Glance</vt:lpstr>
      <vt:lpstr>2023-2028 Action Plan: At a Glance</vt:lpstr>
      <vt:lpstr>Chapter 1 – Shared Priorities</vt:lpstr>
      <vt:lpstr>Chapter 2 – First Nations Priorities</vt:lpstr>
      <vt:lpstr>Implementation</vt:lpstr>
      <vt:lpstr>Reporting and Accountability </vt:lpstr>
      <vt:lpstr>More Information</vt:lpstr>
      <vt:lpstr>PowerPoint Presentation</vt:lpstr>
      <vt:lpstr>PowerPoint Presentation</vt:lpstr>
      <vt:lpstr>PowerPoint Presentation</vt:lpstr>
      <vt:lpstr>PowerPoint Presentation</vt:lpstr>
    </vt:vector>
  </TitlesOfParts>
  <Company>Holland &amp; Knight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the Post-Election Outcome</dc:title>
  <dc:creator>Chavara, Sajo Z (OPC - X34459)</dc:creator>
  <cp:lastModifiedBy>Naomie Droll</cp:lastModifiedBy>
  <cp:revision>196</cp:revision>
  <cp:lastPrinted>2023-10-10T18:13:49Z</cp:lastPrinted>
  <dcterms:created xsi:type="dcterms:W3CDTF">2016-09-02T15:41:08Z</dcterms:created>
  <dcterms:modified xsi:type="dcterms:W3CDTF">2023-10-13T14:34:03Z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Number">
    <vt:lpwstr>183081761</vt:lpwstr>
  </property>
  <property fmtid="{D5CDD505-2E9C-101B-9397-08002B2CF9AE}" pid="3" name="DocumentVersion">
    <vt:lpwstr>1</vt:lpwstr>
  </property>
  <property fmtid="{D5CDD505-2E9C-101B-9397-08002B2CF9AE}" pid="4" name="ClientNumber">
    <vt:lpwstr>138886</vt:lpwstr>
  </property>
  <property fmtid="{D5CDD505-2E9C-101B-9397-08002B2CF9AE}" pid="5" name="MatterNumber">
    <vt:lpwstr>00001</vt:lpwstr>
  </property>
  <property fmtid="{D5CDD505-2E9C-101B-9397-08002B2CF9AE}" pid="6" name="ClientName">
    <vt:lpwstr>St. Regis Mohawk Tribe</vt:lpwstr>
  </property>
  <property fmtid="{D5CDD505-2E9C-101B-9397-08002B2CF9AE}" pid="7" name="MatterName">
    <vt:lpwstr>Federal Representation</vt:lpwstr>
  </property>
  <property fmtid="{D5CDD505-2E9C-101B-9397-08002B2CF9AE}" pid="8" name="DatabaseName">
    <vt:lpwstr>ACTIVE</vt:lpwstr>
  </property>
  <property fmtid="{D5CDD505-2E9C-101B-9397-08002B2CF9AE}" pid="9" name="TypistName">
    <vt:lpwstr>KNGEBECK</vt:lpwstr>
  </property>
  <property fmtid="{D5CDD505-2E9C-101B-9397-08002B2CF9AE}" pid="10" name="AuthorName">
    <vt:lpwstr>KNGEBECK</vt:lpwstr>
  </property>
  <property fmtid="{D5CDD505-2E9C-101B-9397-08002B2CF9AE}" pid="11" name="InUseBy">
    <vt:lpwstr/>
  </property>
  <property fmtid="{D5CDD505-2E9C-101B-9397-08002B2CF9AE}" pid="12" name="EditDate">
    <vt:lpwstr>1/1/0001 12:00:00 AM</vt:lpwstr>
  </property>
  <property fmtid="{D5CDD505-2E9C-101B-9397-08002B2CF9AE}" pid="13" name="EditTime">
    <vt:lpwstr/>
  </property>
</Properties>
</file>