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handoutMasterIdLst>
    <p:handoutMasterId r:id="rId15"/>
  </p:handoutMasterIdLst>
  <p:sldIdLst>
    <p:sldId id="256" r:id="rId3"/>
    <p:sldId id="259" r:id="rId4"/>
    <p:sldId id="260" r:id="rId5"/>
    <p:sldId id="261" r:id="rId6"/>
    <p:sldId id="263" r:id="rId7"/>
    <p:sldId id="267" r:id="rId8"/>
    <p:sldId id="270" r:id="rId9"/>
    <p:sldId id="271" r:id="rId10"/>
    <p:sldId id="272" r:id="rId11"/>
    <p:sldId id="264" r:id="rId12"/>
    <p:sldId id="269" r:id="rId13"/>
  </p:sldIdLst>
  <p:sldSz cx="9144000" cy="6858000" type="screen4x3"/>
  <p:notesSz cx="6858000" cy="9144000"/>
  <p:defaultTextStyle>
    <a:defPPr>
      <a:defRPr lang="en-CA"/>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10" autoAdjust="0"/>
    <p:restoredTop sz="89118" autoAdjust="0"/>
  </p:normalViewPr>
  <p:slideViewPr>
    <p:cSldViewPr>
      <p:cViewPr varScale="1">
        <p:scale>
          <a:sx n="102" d="100"/>
          <a:sy n="102" d="100"/>
        </p:scale>
        <p:origin x="172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hyperlink" Target="https://www.cbsa-asfc.gc.ca/contact/feedback-retroaction-eng.html?type=0" TargetMode="External"/><Relationship Id="rId2" Type="http://schemas.openxmlformats.org/officeDocument/2006/relationships/hyperlink" Target="https://www.cbsa-asfc.gc.ca/contact/feedback-retroaction-eng.html?type=1" TargetMode="External"/><Relationship Id="rId1" Type="http://schemas.openxmlformats.org/officeDocument/2006/relationships/hyperlink" Target="https://www.cbsa-asfc.gc.ca/contact/feedback-retroaction-eng.html?type=2"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www.cbsa-asfc.gc.ca/contact/feedback-retroaction-eng.html?type=0" TargetMode="External"/><Relationship Id="rId2" Type="http://schemas.openxmlformats.org/officeDocument/2006/relationships/hyperlink" Target="https://www.cbsa-asfc.gc.ca/contact/feedback-retroaction-eng.html?type=1" TargetMode="External"/><Relationship Id="rId1" Type="http://schemas.openxmlformats.org/officeDocument/2006/relationships/hyperlink" Target="https://www.cbsa-asfc.gc.ca/contact/feedback-retroaction-eng.html?type=2"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96B068-3043-4807-A1B2-BB9DC7C85B6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7D10459-314C-4891-8D19-AC28F2F7CC08}">
      <dgm:prSet phldrT="[Text]"/>
      <dgm:spPr/>
      <dgm:t>
        <a:bodyPr/>
        <a:lstStyle/>
        <a:p>
          <a:r>
            <a:rPr lang="en-US" dirty="0" smtClean="0"/>
            <a:t>Compliment (Online)</a:t>
          </a:r>
          <a:endParaRPr lang="en-US" dirty="0"/>
        </a:p>
      </dgm:t>
    </dgm:pt>
    <dgm:pt modelId="{200ECB5F-7C65-4529-9B96-DED6B8AA0227}" type="parTrans" cxnId="{865F0894-F397-4420-AA97-F229D4DD7061}">
      <dgm:prSet/>
      <dgm:spPr/>
      <dgm:t>
        <a:bodyPr/>
        <a:lstStyle/>
        <a:p>
          <a:endParaRPr lang="en-US"/>
        </a:p>
      </dgm:t>
    </dgm:pt>
    <dgm:pt modelId="{0C6E3620-45B0-41DB-A256-7E9C58A9AEB8}" type="sibTrans" cxnId="{865F0894-F397-4420-AA97-F229D4DD7061}">
      <dgm:prSet/>
      <dgm:spPr/>
      <dgm:t>
        <a:bodyPr/>
        <a:lstStyle/>
        <a:p>
          <a:endParaRPr lang="en-US"/>
        </a:p>
      </dgm:t>
    </dgm:pt>
    <dgm:pt modelId="{8026826C-B95B-4DA2-9BB5-03FEA0C3FE71}">
      <dgm:prSet phldrT="[Text]"/>
      <dgm:spPr/>
      <dgm:t>
        <a:bodyPr/>
        <a:lstStyle/>
        <a:p>
          <a:r>
            <a:rPr lang="en-CA" dirty="0" smtClean="0"/>
            <a:t>Praise in relation to any aspect of the Agency’s delivery of services, performance, or processes.</a:t>
          </a:r>
          <a:endParaRPr lang="en-US" dirty="0"/>
        </a:p>
      </dgm:t>
    </dgm:pt>
    <dgm:pt modelId="{B2A86F10-EE9A-4DFE-AC57-CE95A817A606}" type="parTrans" cxnId="{241BD2B1-E5DE-4337-9BD7-105EC1413233}">
      <dgm:prSet/>
      <dgm:spPr/>
      <dgm:t>
        <a:bodyPr/>
        <a:lstStyle/>
        <a:p>
          <a:endParaRPr lang="en-US"/>
        </a:p>
      </dgm:t>
    </dgm:pt>
    <dgm:pt modelId="{DF842054-0426-4226-B934-1E6A0436576A}" type="sibTrans" cxnId="{241BD2B1-E5DE-4337-9BD7-105EC1413233}">
      <dgm:prSet/>
      <dgm:spPr/>
      <dgm:t>
        <a:bodyPr/>
        <a:lstStyle/>
        <a:p>
          <a:endParaRPr lang="en-US"/>
        </a:p>
      </dgm:t>
    </dgm:pt>
    <dgm:pt modelId="{39244BB5-FB38-46E0-91B6-AFA42E7193F6}">
      <dgm:prSet phldrT="[Text]"/>
      <dgm:spPr/>
      <dgm:t>
        <a:bodyPr/>
        <a:lstStyle/>
        <a:p>
          <a:r>
            <a:rPr lang="en-US" dirty="0" smtClean="0"/>
            <a:t>Comment (Online)</a:t>
          </a:r>
          <a:endParaRPr lang="en-US" dirty="0"/>
        </a:p>
      </dgm:t>
    </dgm:pt>
    <dgm:pt modelId="{02DB1697-5DB0-4F48-AFF1-96A6A456B776}" type="parTrans" cxnId="{A70E63B4-14E3-4517-A4DD-9036813BF7BB}">
      <dgm:prSet/>
      <dgm:spPr/>
      <dgm:t>
        <a:bodyPr/>
        <a:lstStyle/>
        <a:p>
          <a:endParaRPr lang="en-US"/>
        </a:p>
      </dgm:t>
    </dgm:pt>
    <dgm:pt modelId="{2574AA1A-1B53-4CB4-8E1C-C9E3353C2802}" type="sibTrans" cxnId="{A70E63B4-14E3-4517-A4DD-9036813BF7BB}">
      <dgm:prSet/>
      <dgm:spPr/>
      <dgm:t>
        <a:bodyPr/>
        <a:lstStyle/>
        <a:p>
          <a:endParaRPr lang="en-US"/>
        </a:p>
      </dgm:t>
    </dgm:pt>
    <dgm:pt modelId="{47BA8BB9-6AA3-4DBC-A75B-48F9C5114DAC}">
      <dgm:prSet phldrT="[Text]"/>
      <dgm:spPr/>
      <dgm:t>
        <a:bodyPr/>
        <a:lstStyle/>
        <a:p>
          <a:r>
            <a:rPr lang="en-CA" dirty="0" smtClean="0"/>
            <a:t>An observation or suggestion on how the Agency’s delivery of services, performance, or processes could be improved.</a:t>
          </a:r>
          <a:endParaRPr lang="en-US" dirty="0"/>
        </a:p>
      </dgm:t>
    </dgm:pt>
    <dgm:pt modelId="{03889247-F7C8-4BF3-A1C1-C1AF5A1BFB9B}" type="parTrans" cxnId="{425E36EF-EEAC-4FEC-82B5-995D2DB5AF4F}">
      <dgm:prSet/>
      <dgm:spPr/>
      <dgm:t>
        <a:bodyPr/>
        <a:lstStyle/>
        <a:p>
          <a:endParaRPr lang="en-US"/>
        </a:p>
      </dgm:t>
    </dgm:pt>
    <dgm:pt modelId="{70F216FE-5498-4295-A939-3BECA09083F5}" type="sibTrans" cxnId="{425E36EF-EEAC-4FEC-82B5-995D2DB5AF4F}">
      <dgm:prSet/>
      <dgm:spPr/>
      <dgm:t>
        <a:bodyPr/>
        <a:lstStyle/>
        <a:p>
          <a:endParaRPr lang="en-US"/>
        </a:p>
      </dgm:t>
    </dgm:pt>
    <dgm:pt modelId="{762335DD-12FB-4672-9567-760C28ED474F}">
      <dgm:prSet phldrT="[Text]"/>
      <dgm:spPr/>
      <dgm:t>
        <a:bodyPr/>
        <a:lstStyle/>
        <a:p>
          <a:r>
            <a:rPr lang="en-US" dirty="0" smtClean="0"/>
            <a:t>Complaint (Online)</a:t>
          </a:r>
          <a:endParaRPr lang="en-US" dirty="0"/>
        </a:p>
      </dgm:t>
    </dgm:pt>
    <dgm:pt modelId="{CAA64939-C7E0-4D6E-A575-CE6CBF34210C}" type="parTrans" cxnId="{0EAA5353-C445-405F-A407-40932FF0A1E0}">
      <dgm:prSet/>
      <dgm:spPr/>
      <dgm:t>
        <a:bodyPr/>
        <a:lstStyle/>
        <a:p>
          <a:endParaRPr lang="en-US"/>
        </a:p>
      </dgm:t>
    </dgm:pt>
    <dgm:pt modelId="{07512E66-BABB-4310-9A57-2B651A036E30}" type="sibTrans" cxnId="{0EAA5353-C445-405F-A407-40932FF0A1E0}">
      <dgm:prSet/>
      <dgm:spPr/>
      <dgm:t>
        <a:bodyPr/>
        <a:lstStyle/>
        <a:p>
          <a:endParaRPr lang="en-US"/>
        </a:p>
      </dgm:t>
    </dgm:pt>
    <dgm:pt modelId="{D11A3DED-9D22-495F-98DB-ABED1EC92F0A}">
      <dgm:prSet phldrT="[Text]"/>
      <dgm:spPr/>
      <dgm:t>
        <a:bodyPr/>
        <a:lstStyle/>
        <a:p>
          <a:r>
            <a:rPr lang="en-CA" dirty="0" smtClean="0"/>
            <a:t>An unmet expectation relating to the Agency’s delivery of services, performance, or processes.</a:t>
          </a:r>
          <a:endParaRPr lang="en-US" dirty="0"/>
        </a:p>
      </dgm:t>
    </dgm:pt>
    <dgm:pt modelId="{CC9D8425-91C0-4FE2-9CFE-2DB4096793EC}" type="parTrans" cxnId="{5FF167B4-56D3-402D-825E-6C0C65C91F2F}">
      <dgm:prSet/>
      <dgm:spPr/>
      <dgm:t>
        <a:bodyPr/>
        <a:lstStyle/>
        <a:p>
          <a:endParaRPr lang="en-US"/>
        </a:p>
      </dgm:t>
    </dgm:pt>
    <dgm:pt modelId="{9C1BCE09-BBD4-4E90-AAA3-41D7017E4836}" type="sibTrans" cxnId="{5FF167B4-56D3-402D-825E-6C0C65C91F2F}">
      <dgm:prSet/>
      <dgm:spPr/>
      <dgm:t>
        <a:bodyPr/>
        <a:lstStyle/>
        <a:p>
          <a:endParaRPr lang="en-US"/>
        </a:p>
      </dgm:t>
    </dgm:pt>
    <dgm:pt modelId="{82C0A120-0B8C-4627-988A-4826A41AF1EE}">
      <dgm:prSet/>
      <dgm:spPr/>
      <dgm:t>
        <a:bodyPr/>
        <a:lstStyle/>
        <a:p>
          <a:r>
            <a:rPr lang="en-CA" dirty="0" smtClean="0"/>
            <a:t>Your experiences with the CBSA will be passed on to the responsible manager and/or employee for recognition. *The CBSA will not contact you for further information.</a:t>
          </a:r>
          <a:endParaRPr lang="en-US" dirty="0"/>
        </a:p>
      </dgm:t>
    </dgm:pt>
    <dgm:pt modelId="{FF1E3EC1-AFAC-4F1B-A2C1-33128B7C17B5}" type="parTrans" cxnId="{0EBB03B0-90D3-4087-80F0-30ABB9128A0E}">
      <dgm:prSet/>
      <dgm:spPr/>
      <dgm:t>
        <a:bodyPr/>
        <a:lstStyle/>
        <a:p>
          <a:endParaRPr lang="en-US"/>
        </a:p>
      </dgm:t>
    </dgm:pt>
    <dgm:pt modelId="{5BBFC2E5-02D7-4B4D-BF1C-B57FED08DF0F}" type="sibTrans" cxnId="{0EBB03B0-90D3-4087-80F0-30ABB9128A0E}">
      <dgm:prSet/>
      <dgm:spPr/>
      <dgm:t>
        <a:bodyPr/>
        <a:lstStyle/>
        <a:p>
          <a:endParaRPr lang="en-US"/>
        </a:p>
      </dgm:t>
    </dgm:pt>
    <dgm:pt modelId="{B4D0F941-E3AA-42F1-90F5-67A5E892967C}">
      <dgm:prSet/>
      <dgm:spPr/>
      <dgm:t>
        <a:bodyPr/>
        <a:lstStyle/>
        <a:p>
          <a:r>
            <a:rPr lang="en-US" dirty="0" smtClean="0"/>
            <a:t>Link: </a:t>
          </a:r>
          <a:r>
            <a:rPr lang="en-US" dirty="0" smtClean="0">
              <a:hlinkClick xmlns:r="http://schemas.openxmlformats.org/officeDocument/2006/relationships" r:id="rId1"/>
            </a:rPr>
            <a:t>https://www.cbsa-asfc.gc.ca/contact/feedback-retroaction-eng.html?type=2</a:t>
          </a:r>
          <a:r>
            <a:rPr lang="en-US" dirty="0" smtClean="0"/>
            <a:t> </a:t>
          </a:r>
          <a:endParaRPr lang="en-US" dirty="0"/>
        </a:p>
      </dgm:t>
    </dgm:pt>
    <dgm:pt modelId="{77E64DB6-2E98-4CFD-A5A1-518C66EE44CA}" type="parTrans" cxnId="{47F52D81-F0FC-47EE-B207-F874E974FA95}">
      <dgm:prSet/>
      <dgm:spPr/>
      <dgm:t>
        <a:bodyPr/>
        <a:lstStyle/>
        <a:p>
          <a:endParaRPr lang="en-US"/>
        </a:p>
      </dgm:t>
    </dgm:pt>
    <dgm:pt modelId="{69C1DADD-F2A5-4F89-AB8D-A40504CC132F}" type="sibTrans" cxnId="{47F52D81-F0FC-47EE-B207-F874E974FA95}">
      <dgm:prSet/>
      <dgm:spPr/>
      <dgm:t>
        <a:bodyPr/>
        <a:lstStyle/>
        <a:p>
          <a:endParaRPr lang="en-US"/>
        </a:p>
      </dgm:t>
    </dgm:pt>
    <dgm:pt modelId="{DEAFDAC3-48CA-42BA-821D-18F8F92BA7AE}">
      <dgm:prSet/>
      <dgm:spPr/>
      <dgm:t>
        <a:bodyPr/>
        <a:lstStyle/>
        <a:p>
          <a:r>
            <a:rPr lang="en-CA" dirty="0" smtClean="0"/>
            <a:t>Your comment will be forwarded to the appropriate office or program area for consideration. *The CBSA will not contact you for further information.</a:t>
          </a:r>
          <a:endParaRPr lang="en-US" dirty="0"/>
        </a:p>
      </dgm:t>
    </dgm:pt>
    <dgm:pt modelId="{D7FA3C88-41F4-4873-9EF3-485A20886763}" type="parTrans" cxnId="{0C7553D9-6B1E-43F9-89F4-3FE40DA289D6}">
      <dgm:prSet/>
      <dgm:spPr/>
      <dgm:t>
        <a:bodyPr/>
        <a:lstStyle/>
        <a:p>
          <a:endParaRPr lang="en-US"/>
        </a:p>
      </dgm:t>
    </dgm:pt>
    <dgm:pt modelId="{386A2C4F-E546-4180-AA82-C5FCBD6B316C}" type="sibTrans" cxnId="{0C7553D9-6B1E-43F9-89F4-3FE40DA289D6}">
      <dgm:prSet/>
      <dgm:spPr/>
      <dgm:t>
        <a:bodyPr/>
        <a:lstStyle/>
        <a:p>
          <a:endParaRPr lang="en-US"/>
        </a:p>
      </dgm:t>
    </dgm:pt>
    <dgm:pt modelId="{2734AC15-E521-4CF9-A8A4-5CEC9D57997B}">
      <dgm:prSet/>
      <dgm:spPr/>
      <dgm:t>
        <a:bodyPr/>
        <a:lstStyle/>
        <a:p>
          <a:r>
            <a:rPr lang="en-US" dirty="0" smtClean="0"/>
            <a:t>Link: </a:t>
          </a:r>
          <a:r>
            <a:rPr lang="en-US" dirty="0" smtClean="0">
              <a:hlinkClick xmlns:r="http://schemas.openxmlformats.org/officeDocument/2006/relationships" r:id="rId2"/>
            </a:rPr>
            <a:t>https://www.cbsa-asfc.gc.ca/contact/feedback-retroaction-eng.html?type=1</a:t>
          </a:r>
          <a:r>
            <a:rPr lang="en-US" dirty="0" smtClean="0"/>
            <a:t> </a:t>
          </a:r>
          <a:endParaRPr lang="en-US" dirty="0"/>
        </a:p>
      </dgm:t>
    </dgm:pt>
    <dgm:pt modelId="{1CDD2530-75A7-4BE6-B286-420DCF7A7F9D}" type="parTrans" cxnId="{0446C756-4CE2-449C-AE8E-002923A8EB88}">
      <dgm:prSet/>
      <dgm:spPr/>
      <dgm:t>
        <a:bodyPr/>
        <a:lstStyle/>
        <a:p>
          <a:endParaRPr lang="en-US"/>
        </a:p>
      </dgm:t>
    </dgm:pt>
    <dgm:pt modelId="{FAF2D4E0-EBE8-41EB-8363-C544C2C2C0C0}" type="sibTrans" cxnId="{0446C756-4CE2-449C-AE8E-002923A8EB88}">
      <dgm:prSet/>
      <dgm:spPr/>
      <dgm:t>
        <a:bodyPr/>
        <a:lstStyle/>
        <a:p>
          <a:endParaRPr lang="en-US"/>
        </a:p>
      </dgm:t>
    </dgm:pt>
    <dgm:pt modelId="{5E3FF080-06D3-42DB-AA8E-C1B1E1739D7F}">
      <dgm:prSet/>
      <dgm:spPr/>
      <dgm:t>
        <a:bodyPr/>
        <a:lstStyle/>
        <a:p>
          <a:r>
            <a:rPr lang="en-CA" dirty="0" smtClean="0"/>
            <a:t>All complaints will be handled in an efficient, professional and impartial manner. You will be requested to provide some information about your complaint, including but not limited to your name and contact information. This information will be used to initiate contact with you to resolve the identified issue. The CBSA takes all complaints very seriously and will be advising you of the outcome of your complaint once completed.</a:t>
          </a:r>
          <a:endParaRPr lang="en-US" dirty="0"/>
        </a:p>
      </dgm:t>
    </dgm:pt>
    <dgm:pt modelId="{72D222CD-14B0-44BA-9C0F-DF233C62B16D}" type="parTrans" cxnId="{AB50208F-0C74-4084-A991-4E8EBDB1813F}">
      <dgm:prSet/>
      <dgm:spPr/>
      <dgm:t>
        <a:bodyPr/>
        <a:lstStyle/>
        <a:p>
          <a:endParaRPr lang="en-US"/>
        </a:p>
      </dgm:t>
    </dgm:pt>
    <dgm:pt modelId="{6431E05A-D4BE-41D1-8057-6E2E1603312F}" type="sibTrans" cxnId="{AB50208F-0C74-4084-A991-4E8EBDB1813F}">
      <dgm:prSet/>
      <dgm:spPr/>
      <dgm:t>
        <a:bodyPr/>
        <a:lstStyle/>
        <a:p>
          <a:endParaRPr lang="en-US"/>
        </a:p>
      </dgm:t>
    </dgm:pt>
    <dgm:pt modelId="{C7F0DF8E-D3BC-4BFA-8B10-BBD9413EB8D0}">
      <dgm:prSet/>
      <dgm:spPr/>
      <dgm:t>
        <a:bodyPr/>
        <a:lstStyle/>
        <a:p>
          <a:r>
            <a:rPr lang="en-US" dirty="0" smtClean="0"/>
            <a:t>By Mail</a:t>
          </a:r>
          <a:endParaRPr lang="en-US" dirty="0"/>
        </a:p>
      </dgm:t>
    </dgm:pt>
    <dgm:pt modelId="{B95BBE95-B1A1-467E-A8E1-3DDF69665F1C}" type="parTrans" cxnId="{C355380D-7653-4D73-B7DD-A97F5D349D46}">
      <dgm:prSet/>
      <dgm:spPr/>
      <dgm:t>
        <a:bodyPr/>
        <a:lstStyle/>
        <a:p>
          <a:endParaRPr lang="en-US"/>
        </a:p>
      </dgm:t>
    </dgm:pt>
    <dgm:pt modelId="{A921272D-31A5-46D9-8A9F-3A991FEDA9CA}" type="sibTrans" cxnId="{C355380D-7653-4D73-B7DD-A97F5D349D46}">
      <dgm:prSet/>
      <dgm:spPr/>
      <dgm:t>
        <a:bodyPr/>
        <a:lstStyle/>
        <a:p>
          <a:endParaRPr lang="en-US"/>
        </a:p>
      </dgm:t>
    </dgm:pt>
    <dgm:pt modelId="{2A65F9D6-9A38-438C-A162-B7D44AC4ACA8}">
      <dgm:prSet/>
      <dgm:spPr/>
      <dgm:t>
        <a:bodyPr/>
        <a:lstStyle/>
        <a:p>
          <a:r>
            <a:rPr lang="en-CA" dirty="0" smtClean="0"/>
            <a:t>Should submitting online not be possible, you can write to us. Be advised that mail submissions may take longer to process and impact the service standards outlined below. Please print and complete the complaint/comment/compliment form and mail the completed form to:</a:t>
          </a:r>
          <a:endParaRPr lang="en-US" dirty="0"/>
        </a:p>
      </dgm:t>
    </dgm:pt>
    <dgm:pt modelId="{C011B780-700F-4A9B-B8F5-C1152B95E8D7}" type="parTrans" cxnId="{0AFF00CE-E7C7-4DE6-A2FF-477C5C9EC4D1}">
      <dgm:prSet/>
      <dgm:spPr/>
      <dgm:t>
        <a:bodyPr/>
        <a:lstStyle/>
        <a:p>
          <a:endParaRPr lang="en-US"/>
        </a:p>
      </dgm:t>
    </dgm:pt>
    <dgm:pt modelId="{D54F1E39-2956-4038-883A-7DDE30E70356}" type="sibTrans" cxnId="{0AFF00CE-E7C7-4DE6-A2FF-477C5C9EC4D1}">
      <dgm:prSet/>
      <dgm:spPr/>
      <dgm:t>
        <a:bodyPr/>
        <a:lstStyle/>
        <a:p>
          <a:endParaRPr lang="en-US"/>
        </a:p>
      </dgm:t>
    </dgm:pt>
    <dgm:pt modelId="{4C8492A5-B349-4BD1-A657-7CD7B05B52F2}">
      <dgm:prSet/>
      <dgm:spPr/>
      <dgm:t>
        <a:bodyPr/>
        <a:lstStyle/>
        <a:p>
          <a:r>
            <a:rPr lang="en-US" dirty="0" smtClean="0"/>
            <a:t>Comments/Compliments/Complaints</a:t>
          </a:r>
          <a:endParaRPr lang="en-US" dirty="0"/>
        </a:p>
      </dgm:t>
    </dgm:pt>
    <dgm:pt modelId="{39115BE5-7610-4FB1-B549-CA007F39043C}" type="parTrans" cxnId="{1CEC0F4D-C8DF-42DE-9653-3B48E206C945}">
      <dgm:prSet/>
      <dgm:spPr/>
      <dgm:t>
        <a:bodyPr/>
        <a:lstStyle/>
        <a:p>
          <a:endParaRPr lang="en-US"/>
        </a:p>
      </dgm:t>
    </dgm:pt>
    <dgm:pt modelId="{75FB2F88-2982-4198-AEEC-4E85D5FCAB94}" type="sibTrans" cxnId="{1CEC0F4D-C8DF-42DE-9653-3B48E206C945}">
      <dgm:prSet/>
      <dgm:spPr/>
      <dgm:t>
        <a:bodyPr/>
        <a:lstStyle/>
        <a:p>
          <a:endParaRPr lang="en-US"/>
        </a:p>
      </dgm:t>
    </dgm:pt>
    <dgm:pt modelId="{ED8D9E68-312C-42B7-8E08-3296B5C910CA}">
      <dgm:prSet/>
      <dgm:spPr/>
      <dgm:t>
        <a:bodyPr/>
        <a:lstStyle/>
        <a:p>
          <a:r>
            <a:rPr lang="en-US" smtClean="0"/>
            <a:t>Link: </a:t>
          </a:r>
          <a:r>
            <a:rPr lang="en-US" smtClean="0">
              <a:hlinkClick xmlns:r="http://schemas.openxmlformats.org/officeDocument/2006/relationships" r:id="rId3"/>
            </a:rPr>
            <a:t>https://www.cbsa-asfc.gc.ca/contact/feedback-retroaction-eng.html?type=0</a:t>
          </a:r>
          <a:r>
            <a:rPr lang="en-US" smtClean="0"/>
            <a:t> </a:t>
          </a:r>
          <a:endParaRPr lang="en-US" dirty="0"/>
        </a:p>
      </dgm:t>
    </dgm:pt>
    <dgm:pt modelId="{69F2FDC1-CDB0-4312-843C-D105926FEFEB}" type="parTrans" cxnId="{BCA9BCF9-61A8-4628-967D-89A1DB55AA11}">
      <dgm:prSet/>
      <dgm:spPr/>
      <dgm:t>
        <a:bodyPr/>
        <a:lstStyle/>
        <a:p>
          <a:endParaRPr lang="en-US"/>
        </a:p>
      </dgm:t>
    </dgm:pt>
    <dgm:pt modelId="{50D97954-7F14-4155-B718-A67427195D81}" type="sibTrans" cxnId="{BCA9BCF9-61A8-4628-967D-89A1DB55AA11}">
      <dgm:prSet/>
      <dgm:spPr/>
      <dgm:t>
        <a:bodyPr/>
        <a:lstStyle/>
        <a:p>
          <a:endParaRPr lang="en-US"/>
        </a:p>
      </dgm:t>
    </dgm:pt>
    <dgm:pt modelId="{15EE2948-92F8-41BA-A3E2-57B53F282E8D}">
      <dgm:prSet/>
      <dgm:spPr/>
      <dgm:t>
        <a:bodyPr/>
        <a:lstStyle/>
        <a:p>
          <a:r>
            <a:rPr lang="en-US" dirty="0" smtClean="0"/>
            <a:t>Recourse Directorate</a:t>
          </a:r>
          <a:endParaRPr lang="en-US" dirty="0"/>
        </a:p>
      </dgm:t>
    </dgm:pt>
    <dgm:pt modelId="{3A4618B0-BB97-4539-8FAE-4084C63EE473}" type="sibTrans" cxnId="{AACBDF09-F976-4FBD-A014-4FDC89E6AA51}">
      <dgm:prSet/>
      <dgm:spPr/>
      <dgm:t>
        <a:bodyPr/>
        <a:lstStyle/>
        <a:p>
          <a:endParaRPr lang="en-US"/>
        </a:p>
      </dgm:t>
    </dgm:pt>
    <dgm:pt modelId="{8C6D80F5-A471-46D1-8272-C9A8162D64F7}" type="parTrans" cxnId="{AACBDF09-F976-4FBD-A014-4FDC89E6AA51}">
      <dgm:prSet/>
      <dgm:spPr/>
      <dgm:t>
        <a:bodyPr/>
        <a:lstStyle/>
        <a:p>
          <a:endParaRPr lang="en-US"/>
        </a:p>
      </dgm:t>
    </dgm:pt>
    <dgm:pt modelId="{91E3FEAB-A315-461C-9F3B-AD137CA48DAC}">
      <dgm:prSet/>
      <dgm:spPr/>
      <dgm:t>
        <a:bodyPr/>
        <a:lstStyle/>
        <a:p>
          <a:r>
            <a:rPr lang="en-US" dirty="0" smtClean="0"/>
            <a:t>Canada Border Services Agency</a:t>
          </a:r>
          <a:endParaRPr lang="en-US" dirty="0"/>
        </a:p>
      </dgm:t>
    </dgm:pt>
    <dgm:pt modelId="{684EFD44-EAA2-432A-8FCE-F76089E23946}" type="sibTrans" cxnId="{B3CDD280-BEDA-4FD9-BE57-6C8C0D05602F}">
      <dgm:prSet/>
      <dgm:spPr/>
      <dgm:t>
        <a:bodyPr/>
        <a:lstStyle/>
        <a:p>
          <a:endParaRPr lang="en-US"/>
        </a:p>
      </dgm:t>
    </dgm:pt>
    <dgm:pt modelId="{07692CA0-6A00-4081-9A5C-474518089470}" type="parTrans" cxnId="{B3CDD280-BEDA-4FD9-BE57-6C8C0D05602F}">
      <dgm:prSet/>
      <dgm:spPr/>
      <dgm:t>
        <a:bodyPr/>
        <a:lstStyle/>
        <a:p>
          <a:endParaRPr lang="en-US"/>
        </a:p>
      </dgm:t>
    </dgm:pt>
    <dgm:pt modelId="{341A07AD-64EE-47B4-A870-E6093B2816D6}">
      <dgm:prSet/>
      <dgm:spPr/>
      <dgm:t>
        <a:bodyPr/>
        <a:lstStyle/>
        <a:p>
          <a:r>
            <a:rPr lang="en-US" dirty="0" smtClean="0"/>
            <a:t>Ottawa, ON K1A 0L8</a:t>
          </a:r>
          <a:endParaRPr lang="en-US" dirty="0"/>
        </a:p>
      </dgm:t>
    </dgm:pt>
    <dgm:pt modelId="{529E6DBC-ABFC-41D7-A1BF-42FFAF1703D3}" type="sibTrans" cxnId="{DFF4AE6E-B682-4E77-89C0-9084A3E9B746}">
      <dgm:prSet/>
      <dgm:spPr/>
      <dgm:t>
        <a:bodyPr/>
        <a:lstStyle/>
        <a:p>
          <a:endParaRPr lang="en-US"/>
        </a:p>
      </dgm:t>
    </dgm:pt>
    <dgm:pt modelId="{1DA02395-07C6-4A52-945B-57FE886FC6EA}" type="parTrans" cxnId="{DFF4AE6E-B682-4E77-89C0-9084A3E9B746}">
      <dgm:prSet/>
      <dgm:spPr/>
      <dgm:t>
        <a:bodyPr/>
        <a:lstStyle/>
        <a:p>
          <a:endParaRPr lang="en-US"/>
        </a:p>
      </dgm:t>
    </dgm:pt>
    <dgm:pt modelId="{8C19FE69-EC1A-451C-B6ED-3A83A5BCA03C}" type="pres">
      <dgm:prSet presAssocID="{7896B068-3043-4807-A1B2-BB9DC7C85B66}" presName="linear" presStyleCnt="0">
        <dgm:presLayoutVars>
          <dgm:animLvl val="lvl"/>
          <dgm:resizeHandles val="exact"/>
        </dgm:presLayoutVars>
      </dgm:prSet>
      <dgm:spPr/>
      <dgm:t>
        <a:bodyPr/>
        <a:lstStyle/>
        <a:p>
          <a:endParaRPr lang="en-US"/>
        </a:p>
      </dgm:t>
    </dgm:pt>
    <dgm:pt modelId="{C1B72343-400C-4D9E-A191-DF2B4144F5C9}" type="pres">
      <dgm:prSet presAssocID="{A7D10459-314C-4891-8D19-AC28F2F7CC08}" presName="parentText" presStyleLbl="node1" presStyleIdx="0" presStyleCnt="4">
        <dgm:presLayoutVars>
          <dgm:chMax val="0"/>
          <dgm:bulletEnabled val="1"/>
        </dgm:presLayoutVars>
      </dgm:prSet>
      <dgm:spPr/>
      <dgm:t>
        <a:bodyPr/>
        <a:lstStyle/>
        <a:p>
          <a:endParaRPr lang="en-US"/>
        </a:p>
      </dgm:t>
    </dgm:pt>
    <dgm:pt modelId="{9AF6510D-B697-4E51-B30D-1674D1E3E08E}" type="pres">
      <dgm:prSet presAssocID="{A7D10459-314C-4891-8D19-AC28F2F7CC08}" presName="childText" presStyleLbl="revTx" presStyleIdx="0" presStyleCnt="4">
        <dgm:presLayoutVars>
          <dgm:bulletEnabled val="1"/>
        </dgm:presLayoutVars>
      </dgm:prSet>
      <dgm:spPr/>
      <dgm:t>
        <a:bodyPr/>
        <a:lstStyle/>
        <a:p>
          <a:endParaRPr lang="en-US"/>
        </a:p>
      </dgm:t>
    </dgm:pt>
    <dgm:pt modelId="{83F0E75C-A2E5-43C5-A389-F8A870431929}" type="pres">
      <dgm:prSet presAssocID="{39244BB5-FB38-46E0-91B6-AFA42E7193F6}" presName="parentText" presStyleLbl="node1" presStyleIdx="1" presStyleCnt="4">
        <dgm:presLayoutVars>
          <dgm:chMax val="0"/>
          <dgm:bulletEnabled val="1"/>
        </dgm:presLayoutVars>
      </dgm:prSet>
      <dgm:spPr/>
      <dgm:t>
        <a:bodyPr/>
        <a:lstStyle/>
        <a:p>
          <a:endParaRPr lang="en-US"/>
        </a:p>
      </dgm:t>
    </dgm:pt>
    <dgm:pt modelId="{D9D4B54F-0BA9-4122-B6D1-83B2EE67FCBE}" type="pres">
      <dgm:prSet presAssocID="{39244BB5-FB38-46E0-91B6-AFA42E7193F6}" presName="childText" presStyleLbl="revTx" presStyleIdx="1" presStyleCnt="4">
        <dgm:presLayoutVars>
          <dgm:bulletEnabled val="1"/>
        </dgm:presLayoutVars>
      </dgm:prSet>
      <dgm:spPr/>
      <dgm:t>
        <a:bodyPr/>
        <a:lstStyle/>
        <a:p>
          <a:endParaRPr lang="en-US"/>
        </a:p>
      </dgm:t>
    </dgm:pt>
    <dgm:pt modelId="{5D5AF47F-84EB-493A-8C74-D77AA1A1F815}" type="pres">
      <dgm:prSet presAssocID="{762335DD-12FB-4672-9567-760C28ED474F}" presName="parentText" presStyleLbl="node1" presStyleIdx="2" presStyleCnt="4">
        <dgm:presLayoutVars>
          <dgm:chMax val="0"/>
          <dgm:bulletEnabled val="1"/>
        </dgm:presLayoutVars>
      </dgm:prSet>
      <dgm:spPr/>
      <dgm:t>
        <a:bodyPr/>
        <a:lstStyle/>
        <a:p>
          <a:endParaRPr lang="en-US"/>
        </a:p>
      </dgm:t>
    </dgm:pt>
    <dgm:pt modelId="{261448B7-F9EF-4072-89AF-B74C6585AC52}" type="pres">
      <dgm:prSet presAssocID="{762335DD-12FB-4672-9567-760C28ED474F}" presName="childText" presStyleLbl="revTx" presStyleIdx="2" presStyleCnt="4">
        <dgm:presLayoutVars>
          <dgm:bulletEnabled val="1"/>
        </dgm:presLayoutVars>
      </dgm:prSet>
      <dgm:spPr/>
      <dgm:t>
        <a:bodyPr/>
        <a:lstStyle/>
        <a:p>
          <a:endParaRPr lang="en-US"/>
        </a:p>
      </dgm:t>
    </dgm:pt>
    <dgm:pt modelId="{54893678-E751-41D9-BE62-CE9112855390}" type="pres">
      <dgm:prSet presAssocID="{C7F0DF8E-D3BC-4BFA-8B10-BBD9413EB8D0}" presName="parentText" presStyleLbl="node1" presStyleIdx="3" presStyleCnt="4">
        <dgm:presLayoutVars>
          <dgm:chMax val="0"/>
          <dgm:bulletEnabled val="1"/>
        </dgm:presLayoutVars>
      </dgm:prSet>
      <dgm:spPr/>
      <dgm:t>
        <a:bodyPr/>
        <a:lstStyle/>
        <a:p>
          <a:endParaRPr lang="en-US"/>
        </a:p>
      </dgm:t>
    </dgm:pt>
    <dgm:pt modelId="{CA0760F8-B52C-4B75-B89C-AD13F04F19CE}" type="pres">
      <dgm:prSet presAssocID="{C7F0DF8E-D3BC-4BFA-8B10-BBD9413EB8D0}" presName="childText" presStyleLbl="revTx" presStyleIdx="3" presStyleCnt="4">
        <dgm:presLayoutVars>
          <dgm:bulletEnabled val="1"/>
        </dgm:presLayoutVars>
      </dgm:prSet>
      <dgm:spPr/>
      <dgm:t>
        <a:bodyPr/>
        <a:lstStyle/>
        <a:p>
          <a:endParaRPr lang="en-US"/>
        </a:p>
      </dgm:t>
    </dgm:pt>
  </dgm:ptLst>
  <dgm:cxnLst>
    <dgm:cxn modelId="{1CEC0F4D-C8DF-42DE-9653-3B48E206C945}" srcId="{2A65F9D6-9A38-438C-A162-B7D44AC4ACA8}" destId="{4C8492A5-B349-4BD1-A657-7CD7B05B52F2}" srcOrd="0" destOrd="0" parTransId="{39115BE5-7610-4FB1-B549-CA007F39043C}" sibTransId="{75FB2F88-2982-4198-AEEC-4E85D5FCAB94}"/>
    <dgm:cxn modelId="{0AFF00CE-E7C7-4DE6-A2FF-477C5C9EC4D1}" srcId="{C7F0DF8E-D3BC-4BFA-8B10-BBD9413EB8D0}" destId="{2A65F9D6-9A38-438C-A162-B7D44AC4ACA8}" srcOrd="0" destOrd="0" parTransId="{C011B780-700F-4A9B-B8F5-C1152B95E8D7}" sibTransId="{D54F1E39-2956-4038-883A-7DDE30E70356}"/>
    <dgm:cxn modelId="{0446C756-4CE2-449C-AE8E-002923A8EB88}" srcId="{39244BB5-FB38-46E0-91B6-AFA42E7193F6}" destId="{2734AC15-E521-4CF9-A8A4-5CEC9D57997B}" srcOrd="2" destOrd="0" parTransId="{1CDD2530-75A7-4BE6-B286-420DCF7A7F9D}" sibTransId="{FAF2D4E0-EBE8-41EB-8363-C544C2C2C0C0}"/>
    <dgm:cxn modelId="{5637ED02-3B0E-48B8-A6BF-FCF3C07FAE0F}" type="presOf" srcId="{8026826C-B95B-4DA2-9BB5-03FEA0C3FE71}" destId="{9AF6510D-B697-4E51-B30D-1674D1E3E08E}" srcOrd="0" destOrd="0" presId="urn:microsoft.com/office/officeart/2005/8/layout/vList2"/>
    <dgm:cxn modelId="{865F0894-F397-4420-AA97-F229D4DD7061}" srcId="{7896B068-3043-4807-A1B2-BB9DC7C85B66}" destId="{A7D10459-314C-4891-8D19-AC28F2F7CC08}" srcOrd="0" destOrd="0" parTransId="{200ECB5F-7C65-4529-9B96-DED6B8AA0227}" sibTransId="{0C6E3620-45B0-41DB-A256-7E9C58A9AEB8}"/>
    <dgm:cxn modelId="{046DBF93-CB12-46A4-9CD3-FD01D7C6F145}" type="presOf" srcId="{15EE2948-92F8-41BA-A3E2-57B53F282E8D}" destId="{CA0760F8-B52C-4B75-B89C-AD13F04F19CE}" srcOrd="0" destOrd="2" presId="urn:microsoft.com/office/officeart/2005/8/layout/vList2"/>
    <dgm:cxn modelId="{B3CDD280-BEDA-4FD9-BE57-6C8C0D05602F}" srcId="{2A65F9D6-9A38-438C-A162-B7D44AC4ACA8}" destId="{91E3FEAB-A315-461C-9F3B-AD137CA48DAC}" srcOrd="2" destOrd="0" parTransId="{07692CA0-6A00-4081-9A5C-474518089470}" sibTransId="{684EFD44-EAA2-432A-8FCE-F76089E23946}"/>
    <dgm:cxn modelId="{774AB26B-0024-4426-9CCF-4FC84D4217B9}" type="presOf" srcId="{47BA8BB9-6AA3-4DBC-A75B-48F9C5114DAC}" destId="{D9D4B54F-0BA9-4122-B6D1-83B2EE67FCBE}" srcOrd="0" destOrd="0" presId="urn:microsoft.com/office/officeart/2005/8/layout/vList2"/>
    <dgm:cxn modelId="{0C7553D9-6B1E-43F9-89F4-3FE40DA289D6}" srcId="{39244BB5-FB38-46E0-91B6-AFA42E7193F6}" destId="{DEAFDAC3-48CA-42BA-821D-18F8F92BA7AE}" srcOrd="1" destOrd="0" parTransId="{D7FA3C88-41F4-4873-9EF3-485A20886763}" sibTransId="{386A2C4F-E546-4180-AA82-C5FCBD6B316C}"/>
    <dgm:cxn modelId="{AACBDF09-F976-4FBD-A014-4FDC89E6AA51}" srcId="{2A65F9D6-9A38-438C-A162-B7D44AC4ACA8}" destId="{15EE2948-92F8-41BA-A3E2-57B53F282E8D}" srcOrd="1" destOrd="0" parTransId="{8C6D80F5-A471-46D1-8272-C9A8162D64F7}" sibTransId="{3A4618B0-BB97-4539-8FAE-4084C63EE473}"/>
    <dgm:cxn modelId="{EA4E4E7C-8B6E-4472-A062-51A4EDB92EA0}" type="presOf" srcId="{A7D10459-314C-4891-8D19-AC28F2F7CC08}" destId="{C1B72343-400C-4D9E-A191-DF2B4144F5C9}" srcOrd="0" destOrd="0" presId="urn:microsoft.com/office/officeart/2005/8/layout/vList2"/>
    <dgm:cxn modelId="{BCA9BCF9-61A8-4628-967D-89A1DB55AA11}" srcId="{762335DD-12FB-4672-9567-760C28ED474F}" destId="{ED8D9E68-312C-42B7-8E08-3296B5C910CA}" srcOrd="2" destOrd="0" parTransId="{69F2FDC1-CDB0-4312-843C-D105926FEFEB}" sibTransId="{50D97954-7F14-4155-B718-A67427195D81}"/>
    <dgm:cxn modelId="{7B865747-A564-4F66-957B-E122C5F1F108}" type="presOf" srcId="{39244BB5-FB38-46E0-91B6-AFA42E7193F6}" destId="{83F0E75C-A2E5-43C5-A389-F8A870431929}" srcOrd="0" destOrd="0" presId="urn:microsoft.com/office/officeart/2005/8/layout/vList2"/>
    <dgm:cxn modelId="{0EAA5353-C445-405F-A407-40932FF0A1E0}" srcId="{7896B068-3043-4807-A1B2-BB9DC7C85B66}" destId="{762335DD-12FB-4672-9567-760C28ED474F}" srcOrd="2" destOrd="0" parTransId="{CAA64939-C7E0-4D6E-A575-CE6CBF34210C}" sibTransId="{07512E66-BABB-4310-9A57-2B651A036E30}"/>
    <dgm:cxn modelId="{B608AFEE-992A-49BB-A49C-A4C259E9AE67}" type="presOf" srcId="{ED8D9E68-312C-42B7-8E08-3296B5C910CA}" destId="{261448B7-F9EF-4072-89AF-B74C6585AC52}" srcOrd="0" destOrd="2" presId="urn:microsoft.com/office/officeart/2005/8/layout/vList2"/>
    <dgm:cxn modelId="{C48D7B64-58CD-421A-A1CE-09F8BC8D7268}" type="presOf" srcId="{91E3FEAB-A315-461C-9F3B-AD137CA48DAC}" destId="{CA0760F8-B52C-4B75-B89C-AD13F04F19CE}" srcOrd="0" destOrd="3" presId="urn:microsoft.com/office/officeart/2005/8/layout/vList2"/>
    <dgm:cxn modelId="{47F52D81-F0FC-47EE-B207-F874E974FA95}" srcId="{A7D10459-314C-4891-8D19-AC28F2F7CC08}" destId="{B4D0F941-E3AA-42F1-90F5-67A5E892967C}" srcOrd="2" destOrd="0" parTransId="{77E64DB6-2E98-4CFD-A5A1-518C66EE44CA}" sibTransId="{69C1DADD-F2A5-4F89-AB8D-A40504CC132F}"/>
    <dgm:cxn modelId="{376B0329-2758-4F2C-92E0-DF0F011D60A5}" type="presOf" srcId="{7896B068-3043-4807-A1B2-BB9DC7C85B66}" destId="{8C19FE69-EC1A-451C-B6ED-3A83A5BCA03C}" srcOrd="0" destOrd="0" presId="urn:microsoft.com/office/officeart/2005/8/layout/vList2"/>
    <dgm:cxn modelId="{062CF1C4-A934-4F44-9CA5-A3928969B27B}" type="presOf" srcId="{762335DD-12FB-4672-9567-760C28ED474F}" destId="{5D5AF47F-84EB-493A-8C74-D77AA1A1F815}" srcOrd="0" destOrd="0" presId="urn:microsoft.com/office/officeart/2005/8/layout/vList2"/>
    <dgm:cxn modelId="{A70E63B4-14E3-4517-A4DD-9036813BF7BB}" srcId="{7896B068-3043-4807-A1B2-BB9DC7C85B66}" destId="{39244BB5-FB38-46E0-91B6-AFA42E7193F6}" srcOrd="1" destOrd="0" parTransId="{02DB1697-5DB0-4F48-AFF1-96A6A456B776}" sibTransId="{2574AA1A-1B53-4CB4-8E1C-C9E3353C2802}"/>
    <dgm:cxn modelId="{C355380D-7653-4D73-B7DD-A97F5D349D46}" srcId="{7896B068-3043-4807-A1B2-BB9DC7C85B66}" destId="{C7F0DF8E-D3BC-4BFA-8B10-BBD9413EB8D0}" srcOrd="3" destOrd="0" parTransId="{B95BBE95-B1A1-467E-A8E1-3DDF69665F1C}" sibTransId="{A921272D-31A5-46D9-8A9F-3A991FEDA9CA}"/>
    <dgm:cxn modelId="{5FF167B4-56D3-402D-825E-6C0C65C91F2F}" srcId="{762335DD-12FB-4672-9567-760C28ED474F}" destId="{D11A3DED-9D22-495F-98DB-ABED1EC92F0A}" srcOrd="0" destOrd="0" parTransId="{CC9D8425-91C0-4FE2-9CFE-2DB4096793EC}" sibTransId="{9C1BCE09-BBD4-4E90-AAA3-41D7017E4836}"/>
    <dgm:cxn modelId="{B69FF206-EBD1-43D9-AC9F-8E69CAAEEB7A}" type="presOf" srcId="{2A65F9D6-9A38-438C-A162-B7D44AC4ACA8}" destId="{CA0760F8-B52C-4B75-B89C-AD13F04F19CE}" srcOrd="0" destOrd="0" presId="urn:microsoft.com/office/officeart/2005/8/layout/vList2"/>
    <dgm:cxn modelId="{A0DC5F8E-D353-40DA-9C01-C8331FB7F4C2}" type="presOf" srcId="{2734AC15-E521-4CF9-A8A4-5CEC9D57997B}" destId="{D9D4B54F-0BA9-4122-B6D1-83B2EE67FCBE}" srcOrd="0" destOrd="2" presId="urn:microsoft.com/office/officeart/2005/8/layout/vList2"/>
    <dgm:cxn modelId="{E0E14AC0-1383-4925-8C34-FF9143D58F14}" type="presOf" srcId="{C7F0DF8E-D3BC-4BFA-8B10-BBD9413EB8D0}" destId="{54893678-E751-41D9-BE62-CE9112855390}" srcOrd="0" destOrd="0" presId="urn:microsoft.com/office/officeart/2005/8/layout/vList2"/>
    <dgm:cxn modelId="{B6F43E05-81F2-4A18-BF98-8DC544AFFCE8}" type="presOf" srcId="{4C8492A5-B349-4BD1-A657-7CD7B05B52F2}" destId="{CA0760F8-B52C-4B75-B89C-AD13F04F19CE}" srcOrd="0" destOrd="1" presId="urn:microsoft.com/office/officeart/2005/8/layout/vList2"/>
    <dgm:cxn modelId="{DFF4AE6E-B682-4E77-89C0-9084A3E9B746}" srcId="{2A65F9D6-9A38-438C-A162-B7D44AC4ACA8}" destId="{341A07AD-64EE-47B4-A870-E6093B2816D6}" srcOrd="3" destOrd="0" parTransId="{1DA02395-07C6-4A52-945B-57FE886FC6EA}" sibTransId="{529E6DBC-ABFC-41D7-A1BF-42FFAF1703D3}"/>
    <dgm:cxn modelId="{241BD2B1-E5DE-4337-9BD7-105EC1413233}" srcId="{A7D10459-314C-4891-8D19-AC28F2F7CC08}" destId="{8026826C-B95B-4DA2-9BB5-03FEA0C3FE71}" srcOrd="0" destOrd="0" parTransId="{B2A86F10-EE9A-4DFE-AC57-CE95A817A606}" sibTransId="{DF842054-0426-4226-B934-1E6A0436576A}"/>
    <dgm:cxn modelId="{AB50208F-0C74-4084-A991-4E8EBDB1813F}" srcId="{762335DD-12FB-4672-9567-760C28ED474F}" destId="{5E3FF080-06D3-42DB-AA8E-C1B1E1739D7F}" srcOrd="1" destOrd="0" parTransId="{72D222CD-14B0-44BA-9C0F-DF233C62B16D}" sibTransId="{6431E05A-D4BE-41D1-8057-6E2E1603312F}"/>
    <dgm:cxn modelId="{BE409A9B-0542-4A5C-AD17-9383F2EF575B}" type="presOf" srcId="{341A07AD-64EE-47B4-A870-E6093B2816D6}" destId="{CA0760F8-B52C-4B75-B89C-AD13F04F19CE}" srcOrd="0" destOrd="4" presId="urn:microsoft.com/office/officeart/2005/8/layout/vList2"/>
    <dgm:cxn modelId="{425E36EF-EEAC-4FEC-82B5-995D2DB5AF4F}" srcId="{39244BB5-FB38-46E0-91B6-AFA42E7193F6}" destId="{47BA8BB9-6AA3-4DBC-A75B-48F9C5114DAC}" srcOrd="0" destOrd="0" parTransId="{03889247-F7C8-4BF3-A1C1-C1AF5A1BFB9B}" sibTransId="{70F216FE-5498-4295-A939-3BECA09083F5}"/>
    <dgm:cxn modelId="{5C81E61E-2F61-49A5-BA35-E5AAFA447C3B}" type="presOf" srcId="{D11A3DED-9D22-495F-98DB-ABED1EC92F0A}" destId="{261448B7-F9EF-4072-89AF-B74C6585AC52}" srcOrd="0" destOrd="0" presId="urn:microsoft.com/office/officeart/2005/8/layout/vList2"/>
    <dgm:cxn modelId="{5D6AD58E-64FB-467E-AF2C-F41D7397F19B}" type="presOf" srcId="{B4D0F941-E3AA-42F1-90F5-67A5E892967C}" destId="{9AF6510D-B697-4E51-B30D-1674D1E3E08E}" srcOrd="0" destOrd="2" presId="urn:microsoft.com/office/officeart/2005/8/layout/vList2"/>
    <dgm:cxn modelId="{14A6A64F-826B-4BAF-8827-88AF1C21AC4A}" type="presOf" srcId="{82C0A120-0B8C-4627-988A-4826A41AF1EE}" destId="{9AF6510D-B697-4E51-B30D-1674D1E3E08E}" srcOrd="0" destOrd="1" presId="urn:microsoft.com/office/officeart/2005/8/layout/vList2"/>
    <dgm:cxn modelId="{818358F1-B81E-4C1D-A122-DF8A288CB326}" type="presOf" srcId="{5E3FF080-06D3-42DB-AA8E-C1B1E1739D7F}" destId="{261448B7-F9EF-4072-89AF-B74C6585AC52}" srcOrd="0" destOrd="1" presId="urn:microsoft.com/office/officeart/2005/8/layout/vList2"/>
    <dgm:cxn modelId="{C98E2D47-97FB-4565-B52F-6C47917274F1}" type="presOf" srcId="{DEAFDAC3-48CA-42BA-821D-18F8F92BA7AE}" destId="{D9D4B54F-0BA9-4122-B6D1-83B2EE67FCBE}" srcOrd="0" destOrd="1" presId="urn:microsoft.com/office/officeart/2005/8/layout/vList2"/>
    <dgm:cxn modelId="{0EBB03B0-90D3-4087-80F0-30ABB9128A0E}" srcId="{A7D10459-314C-4891-8D19-AC28F2F7CC08}" destId="{82C0A120-0B8C-4627-988A-4826A41AF1EE}" srcOrd="1" destOrd="0" parTransId="{FF1E3EC1-AFAC-4F1B-A2C1-33128B7C17B5}" sibTransId="{5BBFC2E5-02D7-4B4D-BF1C-B57FED08DF0F}"/>
    <dgm:cxn modelId="{89489F34-DFD8-40F1-9995-9081D9C4BCAD}" type="presParOf" srcId="{8C19FE69-EC1A-451C-B6ED-3A83A5BCA03C}" destId="{C1B72343-400C-4D9E-A191-DF2B4144F5C9}" srcOrd="0" destOrd="0" presId="urn:microsoft.com/office/officeart/2005/8/layout/vList2"/>
    <dgm:cxn modelId="{12FCDEC1-3F9F-4A98-B23C-73E4779C20B2}" type="presParOf" srcId="{8C19FE69-EC1A-451C-B6ED-3A83A5BCA03C}" destId="{9AF6510D-B697-4E51-B30D-1674D1E3E08E}" srcOrd="1" destOrd="0" presId="urn:microsoft.com/office/officeart/2005/8/layout/vList2"/>
    <dgm:cxn modelId="{97E86FF9-B3A3-4632-A059-AAF9B87E0536}" type="presParOf" srcId="{8C19FE69-EC1A-451C-B6ED-3A83A5BCA03C}" destId="{83F0E75C-A2E5-43C5-A389-F8A870431929}" srcOrd="2" destOrd="0" presId="urn:microsoft.com/office/officeart/2005/8/layout/vList2"/>
    <dgm:cxn modelId="{782AB453-1F6B-4B2E-9A35-286D6F688EF1}" type="presParOf" srcId="{8C19FE69-EC1A-451C-B6ED-3A83A5BCA03C}" destId="{D9D4B54F-0BA9-4122-B6D1-83B2EE67FCBE}" srcOrd="3" destOrd="0" presId="urn:microsoft.com/office/officeart/2005/8/layout/vList2"/>
    <dgm:cxn modelId="{61401184-38DC-4DB6-BE3C-B085EC00C5C1}" type="presParOf" srcId="{8C19FE69-EC1A-451C-B6ED-3A83A5BCA03C}" destId="{5D5AF47F-84EB-493A-8C74-D77AA1A1F815}" srcOrd="4" destOrd="0" presId="urn:microsoft.com/office/officeart/2005/8/layout/vList2"/>
    <dgm:cxn modelId="{A5022EC2-65BF-46FE-A56B-405D8AC726E6}" type="presParOf" srcId="{8C19FE69-EC1A-451C-B6ED-3A83A5BCA03C}" destId="{261448B7-F9EF-4072-89AF-B74C6585AC52}" srcOrd="5" destOrd="0" presId="urn:microsoft.com/office/officeart/2005/8/layout/vList2"/>
    <dgm:cxn modelId="{715F25C6-E5D5-402E-A1F3-B2309381C780}" type="presParOf" srcId="{8C19FE69-EC1A-451C-B6ED-3A83A5BCA03C}" destId="{54893678-E751-41D9-BE62-CE9112855390}" srcOrd="6" destOrd="0" presId="urn:microsoft.com/office/officeart/2005/8/layout/vList2"/>
    <dgm:cxn modelId="{ACF86FE7-6837-469B-A691-D2F3F7499A44}" type="presParOf" srcId="{8C19FE69-EC1A-451C-B6ED-3A83A5BCA03C}" destId="{CA0760F8-B52C-4B75-B89C-AD13F04F19CE}"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B72343-400C-4D9E-A191-DF2B4144F5C9}">
      <dsp:nvSpPr>
        <dsp:cNvPr id="0" name=""/>
        <dsp:cNvSpPr/>
      </dsp:nvSpPr>
      <dsp:spPr>
        <a:xfrm>
          <a:off x="0" y="197903"/>
          <a:ext cx="8439472" cy="327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smtClean="0"/>
            <a:t>Compliment (Online)</a:t>
          </a:r>
          <a:endParaRPr lang="en-US" sz="1400" kern="1200" dirty="0"/>
        </a:p>
      </dsp:txBody>
      <dsp:txXfrm>
        <a:off x="15992" y="213895"/>
        <a:ext cx="8407488" cy="295616"/>
      </dsp:txXfrm>
    </dsp:sp>
    <dsp:sp modelId="{9AF6510D-B697-4E51-B30D-1674D1E3E08E}">
      <dsp:nvSpPr>
        <dsp:cNvPr id="0" name=""/>
        <dsp:cNvSpPr/>
      </dsp:nvSpPr>
      <dsp:spPr>
        <a:xfrm>
          <a:off x="0" y="525503"/>
          <a:ext cx="8439472" cy="681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953" tIns="17780" rIns="99568" bIns="17780" numCol="1" spcCol="1270" anchor="t" anchorCtr="0">
          <a:noAutofit/>
        </a:bodyPr>
        <a:lstStyle/>
        <a:p>
          <a:pPr marL="57150" lvl="1" indent="-57150" algn="l" defTabSz="488950">
            <a:lnSpc>
              <a:spcPct val="90000"/>
            </a:lnSpc>
            <a:spcBef>
              <a:spcPct val="0"/>
            </a:spcBef>
            <a:spcAft>
              <a:spcPct val="20000"/>
            </a:spcAft>
            <a:buChar char="••"/>
          </a:pPr>
          <a:r>
            <a:rPr lang="en-CA" sz="1100" kern="1200" dirty="0" smtClean="0"/>
            <a:t>Praise in relation to any aspect of the Agency’s delivery of services, performance, or processes.</a:t>
          </a:r>
          <a:endParaRPr lang="en-US" sz="1100" kern="1200" dirty="0"/>
        </a:p>
        <a:p>
          <a:pPr marL="57150" lvl="1" indent="-57150" algn="l" defTabSz="488950">
            <a:lnSpc>
              <a:spcPct val="90000"/>
            </a:lnSpc>
            <a:spcBef>
              <a:spcPct val="0"/>
            </a:spcBef>
            <a:spcAft>
              <a:spcPct val="20000"/>
            </a:spcAft>
            <a:buChar char="••"/>
          </a:pPr>
          <a:r>
            <a:rPr lang="en-CA" sz="1100" kern="1200" dirty="0" smtClean="0"/>
            <a:t>Your experiences with the CBSA will be passed on to the responsible manager and/or employee for recognition. *The CBSA will not contact you for further information.</a:t>
          </a:r>
          <a:endParaRPr lang="en-US" sz="1100" kern="1200" dirty="0"/>
        </a:p>
        <a:p>
          <a:pPr marL="57150" lvl="1" indent="-57150" algn="l" defTabSz="488950">
            <a:lnSpc>
              <a:spcPct val="90000"/>
            </a:lnSpc>
            <a:spcBef>
              <a:spcPct val="0"/>
            </a:spcBef>
            <a:spcAft>
              <a:spcPct val="20000"/>
            </a:spcAft>
            <a:buChar char="••"/>
          </a:pPr>
          <a:r>
            <a:rPr lang="en-US" sz="1100" kern="1200" dirty="0" smtClean="0"/>
            <a:t>Link: </a:t>
          </a:r>
          <a:r>
            <a:rPr lang="en-US" sz="1100" kern="1200" dirty="0" smtClean="0">
              <a:hlinkClick xmlns:r="http://schemas.openxmlformats.org/officeDocument/2006/relationships" r:id="rId1"/>
            </a:rPr>
            <a:t>https://www.cbsa-asfc.gc.ca/contact/feedback-retroaction-eng.html?type=2</a:t>
          </a:r>
          <a:r>
            <a:rPr lang="en-US" sz="1100" kern="1200" dirty="0" smtClean="0"/>
            <a:t> </a:t>
          </a:r>
          <a:endParaRPr lang="en-US" sz="1100" kern="1200" dirty="0"/>
        </a:p>
      </dsp:txBody>
      <dsp:txXfrm>
        <a:off x="0" y="525503"/>
        <a:ext cx="8439472" cy="681030"/>
      </dsp:txXfrm>
    </dsp:sp>
    <dsp:sp modelId="{83F0E75C-A2E5-43C5-A389-F8A870431929}">
      <dsp:nvSpPr>
        <dsp:cNvPr id="0" name=""/>
        <dsp:cNvSpPr/>
      </dsp:nvSpPr>
      <dsp:spPr>
        <a:xfrm>
          <a:off x="0" y="1206533"/>
          <a:ext cx="8439472" cy="327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smtClean="0"/>
            <a:t>Comment (Online)</a:t>
          </a:r>
          <a:endParaRPr lang="en-US" sz="1400" kern="1200" dirty="0"/>
        </a:p>
      </dsp:txBody>
      <dsp:txXfrm>
        <a:off x="15992" y="1222525"/>
        <a:ext cx="8407488" cy="295616"/>
      </dsp:txXfrm>
    </dsp:sp>
    <dsp:sp modelId="{D9D4B54F-0BA9-4122-B6D1-83B2EE67FCBE}">
      <dsp:nvSpPr>
        <dsp:cNvPr id="0" name=""/>
        <dsp:cNvSpPr/>
      </dsp:nvSpPr>
      <dsp:spPr>
        <a:xfrm>
          <a:off x="0" y="1534133"/>
          <a:ext cx="8439472" cy="681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953" tIns="17780" rIns="99568" bIns="17780" numCol="1" spcCol="1270" anchor="t" anchorCtr="0">
          <a:noAutofit/>
        </a:bodyPr>
        <a:lstStyle/>
        <a:p>
          <a:pPr marL="57150" lvl="1" indent="-57150" algn="l" defTabSz="488950">
            <a:lnSpc>
              <a:spcPct val="90000"/>
            </a:lnSpc>
            <a:spcBef>
              <a:spcPct val="0"/>
            </a:spcBef>
            <a:spcAft>
              <a:spcPct val="20000"/>
            </a:spcAft>
            <a:buChar char="••"/>
          </a:pPr>
          <a:r>
            <a:rPr lang="en-CA" sz="1100" kern="1200" dirty="0" smtClean="0"/>
            <a:t>An observation or suggestion on how the Agency’s delivery of services, performance, or processes could be improved.</a:t>
          </a:r>
          <a:endParaRPr lang="en-US" sz="1100" kern="1200" dirty="0"/>
        </a:p>
        <a:p>
          <a:pPr marL="57150" lvl="1" indent="-57150" algn="l" defTabSz="488950">
            <a:lnSpc>
              <a:spcPct val="90000"/>
            </a:lnSpc>
            <a:spcBef>
              <a:spcPct val="0"/>
            </a:spcBef>
            <a:spcAft>
              <a:spcPct val="20000"/>
            </a:spcAft>
            <a:buChar char="••"/>
          </a:pPr>
          <a:r>
            <a:rPr lang="en-CA" sz="1100" kern="1200" dirty="0" smtClean="0"/>
            <a:t>Your comment will be forwarded to the appropriate office or program area for consideration. *The CBSA will not contact you for further information.</a:t>
          </a:r>
          <a:endParaRPr lang="en-US" sz="1100" kern="1200" dirty="0"/>
        </a:p>
        <a:p>
          <a:pPr marL="57150" lvl="1" indent="-57150" algn="l" defTabSz="488950">
            <a:lnSpc>
              <a:spcPct val="90000"/>
            </a:lnSpc>
            <a:spcBef>
              <a:spcPct val="0"/>
            </a:spcBef>
            <a:spcAft>
              <a:spcPct val="20000"/>
            </a:spcAft>
            <a:buChar char="••"/>
          </a:pPr>
          <a:r>
            <a:rPr lang="en-US" sz="1100" kern="1200" dirty="0" smtClean="0"/>
            <a:t>Link: </a:t>
          </a:r>
          <a:r>
            <a:rPr lang="en-US" sz="1100" kern="1200" dirty="0" smtClean="0">
              <a:hlinkClick xmlns:r="http://schemas.openxmlformats.org/officeDocument/2006/relationships" r:id="rId2"/>
            </a:rPr>
            <a:t>https://www.cbsa-asfc.gc.ca/contact/feedback-retroaction-eng.html?type=1</a:t>
          </a:r>
          <a:r>
            <a:rPr lang="en-US" sz="1100" kern="1200" dirty="0" smtClean="0"/>
            <a:t> </a:t>
          </a:r>
          <a:endParaRPr lang="en-US" sz="1100" kern="1200" dirty="0"/>
        </a:p>
      </dsp:txBody>
      <dsp:txXfrm>
        <a:off x="0" y="1534133"/>
        <a:ext cx="8439472" cy="681030"/>
      </dsp:txXfrm>
    </dsp:sp>
    <dsp:sp modelId="{5D5AF47F-84EB-493A-8C74-D77AA1A1F815}">
      <dsp:nvSpPr>
        <dsp:cNvPr id="0" name=""/>
        <dsp:cNvSpPr/>
      </dsp:nvSpPr>
      <dsp:spPr>
        <a:xfrm>
          <a:off x="0" y="2215163"/>
          <a:ext cx="8439472" cy="327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smtClean="0"/>
            <a:t>Complaint (Online)</a:t>
          </a:r>
          <a:endParaRPr lang="en-US" sz="1400" kern="1200" dirty="0"/>
        </a:p>
      </dsp:txBody>
      <dsp:txXfrm>
        <a:off x="15992" y="2231155"/>
        <a:ext cx="8407488" cy="295616"/>
      </dsp:txXfrm>
    </dsp:sp>
    <dsp:sp modelId="{261448B7-F9EF-4072-89AF-B74C6585AC52}">
      <dsp:nvSpPr>
        <dsp:cNvPr id="0" name=""/>
        <dsp:cNvSpPr/>
      </dsp:nvSpPr>
      <dsp:spPr>
        <a:xfrm>
          <a:off x="0" y="2542763"/>
          <a:ext cx="8439472" cy="985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953" tIns="17780" rIns="99568" bIns="17780" numCol="1" spcCol="1270" anchor="t" anchorCtr="0">
          <a:noAutofit/>
        </a:bodyPr>
        <a:lstStyle/>
        <a:p>
          <a:pPr marL="57150" lvl="1" indent="-57150" algn="l" defTabSz="488950">
            <a:lnSpc>
              <a:spcPct val="90000"/>
            </a:lnSpc>
            <a:spcBef>
              <a:spcPct val="0"/>
            </a:spcBef>
            <a:spcAft>
              <a:spcPct val="20000"/>
            </a:spcAft>
            <a:buChar char="••"/>
          </a:pPr>
          <a:r>
            <a:rPr lang="en-CA" sz="1100" kern="1200" dirty="0" smtClean="0"/>
            <a:t>An unmet expectation relating to the Agency’s delivery of services, performance, or processes.</a:t>
          </a:r>
          <a:endParaRPr lang="en-US" sz="1100" kern="1200" dirty="0"/>
        </a:p>
        <a:p>
          <a:pPr marL="57150" lvl="1" indent="-57150" algn="l" defTabSz="488950">
            <a:lnSpc>
              <a:spcPct val="90000"/>
            </a:lnSpc>
            <a:spcBef>
              <a:spcPct val="0"/>
            </a:spcBef>
            <a:spcAft>
              <a:spcPct val="20000"/>
            </a:spcAft>
            <a:buChar char="••"/>
          </a:pPr>
          <a:r>
            <a:rPr lang="en-CA" sz="1100" kern="1200" dirty="0" smtClean="0"/>
            <a:t>All complaints will be handled in an efficient, professional and impartial manner. You will be requested to provide some information about your complaint, including but not limited to your name and contact information. This information will be used to initiate contact with you to resolve the identified issue. The CBSA takes all complaints very seriously and will be advising you of the outcome of your complaint once completed.</a:t>
          </a:r>
          <a:endParaRPr lang="en-US" sz="1100" kern="1200" dirty="0"/>
        </a:p>
        <a:p>
          <a:pPr marL="57150" lvl="1" indent="-57150" algn="l" defTabSz="488950">
            <a:lnSpc>
              <a:spcPct val="90000"/>
            </a:lnSpc>
            <a:spcBef>
              <a:spcPct val="0"/>
            </a:spcBef>
            <a:spcAft>
              <a:spcPct val="20000"/>
            </a:spcAft>
            <a:buChar char="••"/>
          </a:pPr>
          <a:r>
            <a:rPr lang="en-US" sz="1100" kern="1200" smtClean="0"/>
            <a:t>Link: </a:t>
          </a:r>
          <a:r>
            <a:rPr lang="en-US" sz="1100" kern="1200" smtClean="0">
              <a:hlinkClick xmlns:r="http://schemas.openxmlformats.org/officeDocument/2006/relationships" r:id="rId3"/>
            </a:rPr>
            <a:t>https://www.cbsa-asfc.gc.ca/contact/feedback-retroaction-eng.html?type=0</a:t>
          </a:r>
          <a:r>
            <a:rPr lang="en-US" sz="1100" kern="1200" smtClean="0"/>
            <a:t> </a:t>
          </a:r>
          <a:endParaRPr lang="en-US" sz="1100" kern="1200" dirty="0"/>
        </a:p>
      </dsp:txBody>
      <dsp:txXfrm>
        <a:off x="0" y="2542763"/>
        <a:ext cx="8439472" cy="985320"/>
      </dsp:txXfrm>
    </dsp:sp>
    <dsp:sp modelId="{54893678-E751-41D9-BE62-CE9112855390}">
      <dsp:nvSpPr>
        <dsp:cNvPr id="0" name=""/>
        <dsp:cNvSpPr/>
      </dsp:nvSpPr>
      <dsp:spPr>
        <a:xfrm>
          <a:off x="0" y="3528083"/>
          <a:ext cx="8439472" cy="327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smtClean="0"/>
            <a:t>By Mail</a:t>
          </a:r>
          <a:endParaRPr lang="en-US" sz="1400" kern="1200" dirty="0"/>
        </a:p>
      </dsp:txBody>
      <dsp:txXfrm>
        <a:off x="15992" y="3544075"/>
        <a:ext cx="8407488" cy="295616"/>
      </dsp:txXfrm>
    </dsp:sp>
    <dsp:sp modelId="{CA0760F8-B52C-4B75-B89C-AD13F04F19CE}">
      <dsp:nvSpPr>
        <dsp:cNvPr id="0" name=""/>
        <dsp:cNvSpPr/>
      </dsp:nvSpPr>
      <dsp:spPr>
        <a:xfrm>
          <a:off x="0" y="3855683"/>
          <a:ext cx="8439472" cy="1188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953" tIns="17780" rIns="99568" bIns="17780" numCol="1" spcCol="1270" anchor="t" anchorCtr="0">
          <a:noAutofit/>
        </a:bodyPr>
        <a:lstStyle/>
        <a:p>
          <a:pPr marL="57150" lvl="1" indent="-57150" algn="l" defTabSz="488950">
            <a:lnSpc>
              <a:spcPct val="90000"/>
            </a:lnSpc>
            <a:spcBef>
              <a:spcPct val="0"/>
            </a:spcBef>
            <a:spcAft>
              <a:spcPct val="20000"/>
            </a:spcAft>
            <a:buChar char="••"/>
          </a:pPr>
          <a:r>
            <a:rPr lang="en-CA" sz="1100" kern="1200" dirty="0" smtClean="0"/>
            <a:t>Should submitting online not be possible, you can write to us. Be advised that mail submissions may take longer to process and impact the service standards outlined below. Please print and complete the complaint/comment/compliment form and mail the completed form to:</a:t>
          </a:r>
          <a:endParaRPr lang="en-US" sz="1100" kern="1200" dirty="0"/>
        </a:p>
        <a:p>
          <a:pPr marL="114300" lvl="2" indent="-57150" algn="l" defTabSz="488950">
            <a:lnSpc>
              <a:spcPct val="90000"/>
            </a:lnSpc>
            <a:spcBef>
              <a:spcPct val="0"/>
            </a:spcBef>
            <a:spcAft>
              <a:spcPct val="20000"/>
            </a:spcAft>
            <a:buChar char="••"/>
          </a:pPr>
          <a:r>
            <a:rPr lang="en-US" sz="1100" kern="1200" dirty="0" smtClean="0"/>
            <a:t>Comments/Compliments/Complaints</a:t>
          </a:r>
          <a:endParaRPr lang="en-US" sz="1100" kern="1200" dirty="0"/>
        </a:p>
        <a:p>
          <a:pPr marL="114300" lvl="2" indent="-57150" algn="l" defTabSz="488950">
            <a:lnSpc>
              <a:spcPct val="90000"/>
            </a:lnSpc>
            <a:spcBef>
              <a:spcPct val="0"/>
            </a:spcBef>
            <a:spcAft>
              <a:spcPct val="20000"/>
            </a:spcAft>
            <a:buChar char="••"/>
          </a:pPr>
          <a:r>
            <a:rPr lang="en-US" sz="1100" kern="1200" dirty="0" smtClean="0"/>
            <a:t>Recourse Directorate</a:t>
          </a:r>
          <a:endParaRPr lang="en-US" sz="1100" kern="1200" dirty="0"/>
        </a:p>
        <a:p>
          <a:pPr marL="114300" lvl="2" indent="-57150" algn="l" defTabSz="488950">
            <a:lnSpc>
              <a:spcPct val="90000"/>
            </a:lnSpc>
            <a:spcBef>
              <a:spcPct val="0"/>
            </a:spcBef>
            <a:spcAft>
              <a:spcPct val="20000"/>
            </a:spcAft>
            <a:buChar char="••"/>
          </a:pPr>
          <a:r>
            <a:rPr lang="en-US" sz="1100" kern="1200" dirty="0" smtClean="0"/>
            <a:t>Canada Border Services Agency</a:t>
          </a:r>
          <a:endParaRPr lang="en-US" sz="1100" kern="1200" dirty="0"/>
        </a:p>
        <a:p>
          <a:pPr marL="114300" lvl="2" indent="-57150" algn="l" defTabSz="488950">
            <a:lnSpc>
              <a:spcPct val="90000"/>
            </a:lnSpc>
            <a:spcBef>
              <a:spcPct val="0"/>
            </a:spcBef>
            <a:spcAft>
              <a:spcPct val="20000"/>
            </a:spcAft>
            <a:buChar char="••"/>
          </a:pPr>
          <a:r>
            <a:rPr lang="en-US" sz="1100" kern="1200" dirty="0" smtClean="0"/>
            <a:t>Ottawa, ON K1A 0L8</a:t>
          </a:r>
          <a:endParaRPr lang="en-US" sz="1100" kern="1200" dirty="0"/>
        </a:p>
      </dsp:txBody>
      <dsp:txXfrm>
        <a:off x="0" y="3855683"/>
        <a:ext cx="8439472" cy="11881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CA" altLang="en-US"/>
          </a:p>
        </p:txBody>
      </p:sp>
      <p:sp>
        <p:nvSpPr>
          <p:cNvPr id="512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CA" altLang="en-US"/>
          </a:p>
        </p:txBody>
      </p:sp>
      <p:sp>
        <p:nvSpPr>
          <p:cNvPr id="512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CA" altLang="en-US"/>
          </a:p>
        </p:txBody>
      </p:sp>
      <p:sp>
        <p:nvSpPr>
          <p:cNvPr id="512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5DDDE9D-B63F-41DF-BE03-24C8CEB55E8C}" type="slidenum">
              <a:rPr lang="en-CA" altLang="en-US"/>
              <a:pPr/>
              <a:t>‹#›</a:t>
            </a:fld>
            <a:endParaRPr lang="en-CA" altLang="en-US"/>
          </a:p>
        </p:txBody>
      </p:sp>
    </p:spTree>
    <p:extLst>
      <p:ext uri="{BB962C8B-B14F-4D97-AF65-F5344CB8AC3E}">
        <p14:creationId xmlns:p14="http://schemas.microsoft.com/office/powerpoint/2010/main" val="4116729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2493C2-CA86-4914-8C5B-8299B75390DD}" type="datetimeFigureOut">
              <a:rPr lang="en-CA" smtClean="0"/>
              <a:t>2022-07-05</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9F4306-BBE4-47B7-9274-0461CA80DB9D}" type="slidenum">
              <a:rPr lang="en-CA" smtClean="0"/>
              <a:t>‹#›</a:t>
            </a:fld>
            <a:endParaRPr lang="en-CA"/>
          </a:p>
        </p:txBody>
      </p:sp>
    </p:spTree>
    <p:extLst>
      <p:ext uri="{BB962C8B-B14F-4D97-AF65-F5344CB8AC3E}">
        <p14:creationId xmlns:p14="http://schemas.microsoft.com/office/powerpoint/2010/main" val="3097046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u="sng" dirty="0"/>
          </a:p>
        </p:txBody>
      </p:sp>
      <p:sp>
        <p:nvSpPr>
          <p:cNvPr id="4" name="Slide Number Placeholder 3"/>
          <p:cNvSpPr>
            <a:spLocks noGrp="1"/>
          </p:cNvSpPr>
          <p:nvPr>
            <p:ph type="sldNum" sz="quarter" idx="10"/>
          </p:nvPr>
        </p:nvSpPr>
        <p:spPr/>
        <p:txBody>
          <a:bodyPr/>
          <a:lstStyle/>
          <a:p>
            <a:fld id="{199F4306-BBE4-47B7-9274-0461CA80DB9D}" type="slidenum">
              <a:rPr lang="en-CA" smtClean="0"/>
              <a:t>1</a:t>
            </a:fld>
            <a:endParaRPr lang="en-CA"/>
          </a:p>
        </p:txBody>
      </p:sp>
    </p:spTree>
    <p:extLst>
      <p:ext uri="{BB962C8B-B14F-4D97-AF65-F5344CB8AC3E}">
        <p14:creationId xmlns:p14="http://schemas.microsoft.com/office/powerpoint/2010/main" val="2840009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smtClean="0"/>
          </a:p>
        </p:txBody>
      </p:sp>
      <p:sp>
        <p:nvSpPr>
          <p:cNvPr id="4" name="Slide Number Placeholder 3"/>
          <p:cNvSpPr>
            <a:spLocks noGrp="1"/>
          </p:cNvSpPr>
          <p:nvPr>
            <p:ph type="sldNum" sz="quarter" idx="10"/>
          </p:nvPr>
        </p:nvSpPr>
        <p:spPr/>
        <p:txBody>
          <a:bodyPr/>
          <a:lstStyle/>
          <a:p>
            <a:fld id="{199F4306-BBE4-47B7-9274-0461CA80DB9D}" type="slidenum">
              <a:rPr lang="en-CA" smtClean="0"/>
              <a:t>2</a:t>
            </a:fld>
            <a:endParaRPr lang="en-CA"/>
          </a:p>
        </p:txBody>
      </p:sp>
    </p:spTree>
    <p:extLst>
      <p:ext uri="{BB962C8B-B14F-4D97-AF65-F5344CB8AC3E}">
        <p14:creationId xmlns:p14="http://schemas.microsoft.com/office/powerpoint/2010/main" val="244757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199F4306-BBE4-47B7-9274-0461CA80DB9D}" type="slidenum">
              <a:rPr lang="en-CA" smtClean="0"/>
              <a:t>3</a:t>
            </a:fld>
            <a:endParaRPr lang="en-CA"/>
          </a:p>
        </p:txBody>
      </p:sp>
    </p:spTree>
    <p:extLst>
      <p:ext uri="{BB962C8B-B14F-4D97-AF65-F5344CB8AC3E}">
        <p14:creationId xmlns:p14="http://schemas.microsoft.com/office/powerpoint/2010/main" val="2089767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CA" dirty="0"/>
          </a:p>
        </p:txBody>
      </p:sp>
      <p:sp>
        <p:nvSpPr>
          <p:cNvPr id="4" name="Slide Number Placeholder 3"/>
          <p:cNvSpPr>
            <a:spLocks noGrp="1"/>
          </p:cNvSpPr>
          <p:nvPr>
            <p:ph type="sldNum" sz="quarter" idx="10"/>
          </p:nvPr>
        </p:nvSpPr>
        <p:spPr/>
        <p:txBody>
          <a:bodyPr/>
          <a:lstStyle/>
          <a:p>
            <a:fld id="{199F4306-BBE4-47B7-9274-0461CA80DB9D}" type="slidenum">
              <a:rPr lang="en-CA" smtClean="0"/>
              <a:t>4</a:t>
            </a:fld>
            <a:endParaRPr lang="en-CA"/>
          </a:p>
        </p:txBody>
      </p:sp>
    </p:spTree>
    <p:extLst>
      <p:ext uri="{BB962C8B-B14F-4D97-AF65-F5344CB8AC3E}">
        <p14:creationId xmlns:p14="http://schemas.microsoft.com/office/powerpoint/2010/main" val="1655426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199F4306-BBE4-47B7-9274-0461CA80DB9D}" type="slidenum">
              <a:rPr lang="en-CA" smtClean="0"/>
              <a:t>5</a:t>
            </a:fld>
            <a:endParaRPr lang="en-CA"/>
          </a:p>
        </p:txBody>
      </p:sp>
    </p:spTree>
    <p:extLst>
      <p:ext uri="{BB962C8B-B14F-4D97-AF65-F5344CB8AC3E}">
        <p14:creationId xmlns:p14="http://schemas.microsoft.com/office/powerpoint/2010/main" val="1746402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199F4306-BBE4-47B7-9274-0461CA80DB9D}" type="slidenum">
              <a:rPr lang="en-CA" smtClean="0"/>
              <a:t>11</a:t>
            </a:fld>
            <a:endParaRPr lang="en-CA"/>
          </a:p>
        </p:txBody>
      </p:sp>
    </p:spTree>
    <p:extLst>
      <p:ext uri="{BB962C8B-B14F-4D97-AF65-F5344CB8AC3E}">
        <p14:creationId xmlns:p14="http://schemas.microsoft.com/office/powerpoint/2010/main" val="1975840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endParaRPr lang="en-CA" altLang="en-US"/>
          </a:p>
        </p:txBody>
      </p:sp>
      <p:sp>
        <p:nvSpPr>
          <p:cNvPr id="5" name="Footer Placeholder 4"/>
          <p:cNvSpPr>
            <a:spLocks noGrp="1"/>
          </p:cNvSpPr>
          <p:nvPr>
            <p:ph type="ftr" sz="quarter" idx="11"/>
          </p:nvPr>
        </p:nvSpPr>
        <p:spPr/>
        <p:txBody>
          <a:bodyPr/>
          <a:lstStyle>
            <a:lvl1pPr>
              <a:defRPr/>
            </a:lvl1pPr>
          </a:lstStyle>
          <a:p>
            <a:endParaRPr lang="en-CA" altLang="en-US"/>
          </a:p>
        </p:txBody>
      </p:sp>
      <p:sp>
        <p:nvSpPr>
          <p:cNvPr id="6" name="Slide Number Placeholder 5"/>
          <p:cNvSpPr>
            <a:spLocks noGrp="1"/>
          </p:cNvSpPr>
          <p:nvPr>
            <p:ph type="sldNum" sz="quarter" idx="12"/>
          </p:nvPr>
        </p:nvSpPr>
        <p:spPr/>
        <p:txBody>
          <a:bodyPr/>
          <a:lstStyle>
            <a:lvl1pPr>
              <a:defRPr/>
            </a:lvl1pPr>
          </a:lstStyle>
          <a:p>
            <a:fld id="{964AA158-1155-48F2-880C-803AF3BA5EF7}" type="slidenum">
              <a:rPr lang="en-CA" altLang="en-US"/>
              <a:pPr/>
              <a:t>‹#›</a:t>
            </a:fld>
            <a:endParaRPr lang="en-CA" altLang="en-US"/>
          </a:p>
        </p:txBody>
      </p:sp>
    </p:spTree>
    <p:extLst>
      <p:ext uri="{BB962C8B-B14F-4D97-AF65-F5344CB8AC3E}">
        <p14:creationId xmlns:p14="http://schemas.microsoft.com/office/powerpoint/2010/main" val="2835343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CA" altLang="en-US"/>
          </a:p>
        </p:txBody>
      </p:sp>
      <p:sp>
        <p:nvSpPr>
          <p:cNvPr id="5" name="Footer Placeholder 4"/>
          <p:cNvSpPr>
            <a:spLocks noGrp="1"/>
          </p:cNvSpPr>
          <p:nvPr>
            <p:ph type="ftr" sz="quarter" idx="11"/>
          </p:nvPr>
        </p:nvSpPr>
        <p:spPr/>
        <p:txBody>
          <a:bodyPr/>
          <a:lstStyle>
            <a:lvl1pPr>
              <a:defRPr/>
            </a:lvl1pPr>
          </a:lstStyle>
          <a:p>
            <a:endParaRPr lang="en-CA" altLang="en-US"/>
          </a:p>
        </p:txBody>
      </p:sp>
      <p:sp>
        <p:nvSpPr>
          <p:cNvPr id="6" name="Slide Number Placeholder 5"/>
          <p:cNvSpPr>
            <a:spLocks noGrp="1"/>
          </p:cNvSpPr>
          <p:nvPr>
            <p:ph type="sldNum" sz="quarter" idx="12"/>
          </p:nvPr>
        </p:nvSpPr>
        <p:spPr/>
        <p:txBody>
          <a:bodyPr/>
          <a:lstStyle>
            <a:lvl1pPr>
              <a:defRPr/>
            </a:lvl1pPr>
          </a:lstStyle>
          <a:p>
            <a:fld id="{5460D69E-312A-4B8F-82F3-70CFD5B2E340}" type="slidenum">
              <a:rPr lang="en-CA" altLang="en-US"/>
              <a:pPr/>
              <a:t>‹#›</a:t>
            </a:fld>
            <a:endParaRPr lang="en-CA" altLang="en-US"/>
          </a:p>
        </p:txBody>
      </p:sp>
    </p:spTree>
    <p:extLst>
      <p:ext uri="{BB962C8B-B14F-4D97-AF65-F5344CB8AC3E}">
        <p14:creationId xmlns:p14="http://schemas.microsoft.com/office/powerpoint/2010/main" val="3130415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CA" altLang="en-US"/>
          </a:p>
        </p:txBody>
      </p:sp>
      <p:sp>
        <p:nvSpPr>
          <p:cNvPr id="5" name="Footer Placeholder 4"/>
          <p:cNvSpPr>
            <a:spLocks noGrp="1"/>
          </p:cNvSpPr>
          <p:nvPr>
            <p:ph type="ftr" sz="quarter" idx="11"/>
          </p:nvPr>
        </p:nvSpPr>
        <p:spPr/>
        <p:txBody>
          <a:bodyPr/>
          <a:lstStyle>
            <a:lvl1pPr>
              <a:defRPr/>
            </a:lvl1pPr>
          </a:lstStyle>
          <a:p>
            <a:endParaRPr lang="en-CA" altLang="en-US"/>
          </a:p>
        </p:txBody>
      </p:sp>
      <p:sp>
        <p:nvSpPr>
          <p:cNvPr id="6" name="Slide Number Placeholder 5"/>
          <p:cNvSpPr>
            <a:spLocks noGrp="1"/>
          </p:cNvSpPr>
          <p:nvPr>
            <p:ph type="sldNum" sz="quarter" idx="12"/>
          </p:nvPr>
        </p:nvSpPr>
        <p:spPr/>
        <p:txBody>
          <a:bodyPr/>
          <a:lstStyle>
            <a:lvl1pPr>
              <a:defRPr/>
            </a:lvl1pPr>
          </a:lstStyle>
          <a:p>
            <a:fld id="{C1161905-5ECC-4473-BC33-010CA32ED446}" type="slidenum">
              <a:rPr lang="en-CA" altLang="en-US"/>
              <a:pPr/>
              <a:t>‹#›</a:t>
            </a:fld>
            <a:endParaRPr lang="en-CA" altLang="en-US"/>
          </a:p>
        </p:txBody>
      </p:sp>
    </p:spTree>
    <p:extLst>
      <p:ext uri="{BB962C8B-B14F-4D97-AF65-F5344CB8AC3E}">
        <p14:creationId xmlns:p14="http://schemas.microsoft.com/office/powerpoint/2010/main" val="1924672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logo_canada-wordmark_co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22920" y="6529217"/>
            <a:ext cx="929640" cy="23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S:\LOGOS\00-ALL FIPS\FIPS - Government of Canada\PNG\logo_GOC_col_eng.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8587" y="152400"/>
            <a:ext cx="1752599" cy="16621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userDrawn="1"/>
        </p:nvCxnSpPr>
        <p:spPr bwMode="auto">
          <a:xfrm>
            <a:off x="381000" y="6172200"/>
            <a:ext cx="8394700" cy="0"/>
          </a:xfrm>
          <a:prstGeom prst="line">
            <a:avLst/>
          </a:prstGeom>
          <a:solidFill>
            <a:srgbClr val="E5E5CC"/>
          </a:solidFill>
          <a:ln w="25400" cap="flat" cmpd="sng" algn="ctr">
            <a:solidFill>
              <a:srgbClr val="000066"/>
            </a:solidFill>
            <a:prstDash val="solid"/>
            <a:round/>
            <a:headEnd type="none" w="med" len="med"/>
            <a:tailEnd type="none" w="med" len="med"/>
          </a:ln>
          <a:effectLst/>
        </p:spPr>
      </p:cxnSp>
    </p:spTree>
    <p:extLst>
      <p:ext uri="{BB962C8B-B14F-4D97-AF65-F5344CB8AC3E}">
        <p14:creationId xmlns:p14="http://schemas.microsoft.com/office/powerpoint/2010/main" val="369890400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xfrm>
            <a:off x="8382000" y="6510528"/>
            <a:ext cx="762000" cy="304800"/>
          </a:xfrm>
          <a:prstGeom prst="rect">
            <a:avLst/>
          </a:prstGeom>
          <a:ln/>
        </p:spPr>
        <p:txBody>
          <a:bodyPr/>
          <a:lstStyle>
            <a:lvl1pPr algn="ctr">
              <a:defRPr/>
            </a:lvl1pPr>
          </a:lstStyle>
          <a:p>
            <a:pPr>
              <a:defRPr/>
            </a:pPr>
            <a:fld id="{E00B6E52-F07A-44C8-B7AE-D6EEC3D50429}" type="slidenum">
              <a:rPr lang="en-CA" smtClean="0">
                <a:solidFill>
                  <a:srgbClr val="000066"/>
                </a:solidFill>
              </a:rPr>
              <a:pPr>
                <a:defRPr/>
              </a:pPr>
              <a:t>‹#›</a:t>
            </a:fld>
            <a:endParaRPr lang="en-CA" dirty="0">
              <a:solidFill>
                <a:srgbClr val="000066"/>
              </a:solidFill>
            </a:endParaRPr>
          </a:p>
        </p:txBody>
      </p:sp>
      <p:cxnSp>
        <p:nvCxnSpPr>
          <p:cNvPr id="6" name="Straight Connector 5"/>
          <p:cNvCxnSpPr/>
          <p:nvPr userDrawn="1"/>
        </p:nvCxnSpPr>
        <p:spPr bwMode="auto">
          <a:xfrm>
            <a:off x="368300" y="1219200"/>
            <a:ext cx="8394700" cy="0"/>
          </a:xfrm>
          <a:prstGeom prst="line">
            <a:avLst/>
          </a:prstGeom>
          <a:solidFill>
            <a:srgbClr val="E5E5CC"/>
          </a:solidFill>
          <a:ln w="25400" cap="flat" cmpd="sng" algn="ctr">
            <a:solidFill>
              <a:srgbClr val="000066"/>
            </a:solidFill>
            <a:prstDash val="solid"/>
            <a:round/>
            <a:headEnd type="none" w="med" len="med"/>
            <a:tailEnd type="none" w="med" len="med"/>
          </a:ln>
          <a:effectLst/>
        </p:spPr>
      </p:cxnSp>
      <p:cxnSp>
        <p:nvCxnSpPr>
          <p:cNvPr id="7" name="Straight Connector 6"/>
          <p:cNvCxnSpPr/>
          <p:nvPr userDrawn="1"/>
        </p:nvCxnSpPr>
        <p:spPr bwMode="auto">
          <a:xfrm>
            <a:off x="381000" y="6510528"/>
            <a:ext cx="8394700" cy="0"/>
          </a:xfrm>
          <a:prstGeom prst="line">
            <a:avLst/>
          </a:prstGeom>
          <a:solidFill>
            <a:srgbClr val="E5E5CC"/>
          </a:solidFill>
          <a:ln w="25400" cap="flat" cmpd="sng" algn="ctr">
            <a:solidFill>
              <a:srgbClr val="000066"/>
            </a:solidFill>
            <a:prstDash val="solid"/>
            <a:round/>
            <a:headEnd type="none" w="med" len="med"/>
            <a:tailEnd type="none" w="med" len="med"/>
          </a:ln>
          <a:effectLst/>
        </p:spPr>
      </p:cxnSp>
    </p:spTree>
    <p:extLst>
      <p:ext uri="{BB962C8B-B14F-4D97-AF65-F5344CB8AC3E}">
        <p14:creationId xmlns:p14="http://schemas.microsoft.com/office/powerpoint/2010/main" val="292164171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308100"/>
            <a:ext cx="4114800" cy="49403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12208" y="1308101"/>
            <a:ext cx="4050792"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8"/>
          <p:cNvSpPr>
            <a:spLocks noGrp="1" noChangeArrowheads="1"/>
          </p:cNvSpPr>
          <p:nvPr>
            <p:ph type="sldNum" sz="quarter" idx="10"/>
          </p:nvPr>
        </p:nvSpPr>
        <p:spPr>
          <a:xfrm>
            <a:off x="8382000" y="6510528"/>
            <a:ext cx="762000" cy="304800"/>
          </a:xfrm>
          <a:prstGeom prst="rect">
            <a:avLst/>
          </a:prstGeom>
          <a:ln/>
        </p:spPr>
        <p:txBody>
          <a:bodyPr/>
          <a:lstStyle>
            <a:lvl1pPr algn="ctr">
              <a:defRPr/>
            </a:lvl1pPr>
          </a:lstStyle>
          <a:p>
            <a:pPr>
              <a:defRPr/>
            </a:pPr>
            <a:fld id="{E00B6E52-F07A-44C8-B7AE-D6EEC3D50429}" type="slidenum">
              <a:rPr lang="en-CA" smtClean="0">
                <a:solidFill>
                  <a:srgbClr val="000066"/>
                </a:solidFill>
              </a:rPr>
              <a:pPr>
                <a:defRPr/>
              </a:pPr>
              <a:t>‹#›</a:t>
            </a:fld>
            <a:endParaRPr lang="en-CA" dirty="0">
              <a:solidFill>
                <a:srgbClr val="000066"/>
              </a:solidFill>
            </a:endParaRPr>
          </a:p>
        </p:txBody>
      </p:sp>
      <p:cxnSp>
        <p:nvCxnSpPr>
          <p:cNvPr id="6" name="Straight Connector 5"/>
          <p:cNvCxnSpPr/>
          <p:nvPr userDrawn="1"/>
        </p:nvCxnSpPr>
        <p:spPr bwMode="auto">
          <a:xfrm>
            <a:off x="368300" y="1219200"/>
            <a:ext cx="8394700" cy="0"/>
          </a:xfrm>
          <a:prstGeom prst="line">
            <a:avLst/>
          </a:prstGeom>
          <a:solidFill>
            <a:srgbClr val="E5E5CC"/>
          </a:solidFill>
          <a:ln w="25400" cap="flat" cmpd="sng" algn="ctr">
            <a:solidFill>
              <a:srgbClr val="000066"/>
            </a:solidFill>
            <a:prstDash val="solid"/>
            <a:round/>
            <a:headEnd type="none" w="med" len="med"/>
            <a:tailEnd type="none" w="med" len="med"/>
          </a:ln>
          <a:effectLst/>
        </p:spPr>
      </p:cxnSp>
      <p:cxnSp>
        <p:nvCxnSpPr>
          <p:cNvPr id="7" name="Straight Connector 6"/>
          <p:cNvCxnSpPr/>
          <p:nvPr userDrawn="1"/>
        </p:nvCxnSpPr>
        <p:spPr bwMode="auto">
          <a:xfrm>
            <a:off x="381000" y="6510528"/>
            <a:ext cx="8394700" cy="0"/>
          </a:xfrm>
          <a:prstGeom prst="line">
            <a:avLst/>
          </a:prstGeom>
          <a:solidFill>
            <a:srgbClr val="E5E5CC"/>
          </a:solidFill>
          <a:ln w="25400" cap="flat" cmpd="sng" algn="ctr">
            <a:solidFill>
              <a:srgbClr val="000066"/>
            </a:solidFill>
            <a:prstDash val="solid"/>
            <a:round/>
            <a:headEnd type="none" w="med" len="med"/>
            <a:tailEnd type="none" w="med" len="med"/>
          </a:ln>
          <a:effectLst/>
        </p:spPr>
      </p:cxnSp>
    </p:spTree>
    <p:extLst>
      <p:ext uri="{BB962C8B-B14F-4D97-AF65-F5344CB8AC3E}">
        <p14:creationId xmlns:p14="http://schemas.microsoft.com/office/powerpoint/2010/main" val="114721431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8"/>
          <p:cNvSpPr>
            <a:spLocks noGrp="1" noChangeArrowheads="1"/>
          </p:cNvSpPr>
          <p:nvPr>
            <p:ph type="sldNum" sz="quarter" idx="10"/>
          </p:nvPr>
        </p:nvSpPr>
        <p:spPr>
          <a:xfrm>
            <a:off x="8382000" y="6510528"/>
            <a:ext cx="762000" cy="304800"/>
          </a:xfrm>
          <a:prstGeom prst="rect">
            <a:avLst/>
          </a:prstGeom>
          <a:ln/>
        </p:spPr>
        <p:txBody>
          <a:bodyPr/>
          <a:lstStyle>
            <a:lvl1pPr algn="ctr">
              <a:defRPr/>
            </a:lvl1pPr>
          </a:lstStyle>
          <a:p>
            <a:pPr>
              <a:defRPr/>
            </a:pPr>
            <a:fld id="{E00B6E52-F07A-44C8-B7AE-D6EEC3D50429}" type="slidenum">
              <a:rPr lang="en-CA" smtClean="0">
                <a:solidFill>
                  <a:srgbClr val="000066"/>
                </a:solidFill>
              </a:rPr>
              <a:pPr>
                <a:defRPr/>
              </a:pPr>
              <a:t>‹#›</a:t>
            </a:fld>
            <a:endParaRPr lang="en-CA" dirty="0">
              <a:solidFill>
                <a:srgbClr val="000066"/>
              </a:solidFill>
            </a:endParaRPr>
          </a:p>
        </p:txBody>
      </p:sp>
      <p:cxnSp>
        <p:nvCxnSpPr>
          <p:cNvPr id="3" name="Straight Connector 2"/>
          <p:cNvCxnSpPr/>
          <p:nvPr userDrawn="1"/>
        </p:nvCxnSpPr>
        <p:spPr bwMode="auto">
          <a:xfrm>
            <a:off x="368300" y="1219200"/>
            <a:ext cx="8394700" cy="0"/>
          </a:xfrm>
          <a:prstGeom prst="line">
            <a:avLst/>
          </a:prstGeom>
          <a:solidFill>
            <a:srgbClr val="E5E5CC"/>
          </a:solidFill>
          <a:ln w="25400" cap="flat" cmpd="sng" algn="ctr">
            <a:solidFill>
              <a:srgbClr val="000066"/>
            </a:solidFill>
            <a:prstDash val="solid"/>
            <a:round/>
            <a:headEnd type="none" w="med" len="med"/>
            <a:tailEnd type="none" w="med" len="med"/>
          </a:ln>
          <a:effectLst/>
        </p:spPr>
      </p:cxnSp>
      <p:cxnSp>
        <p:nvCxnSpPr>
          <p:cNvPr id="4" name="Straight Connector 3"/>
          <p:cNvCxnSpPr/>
          <p:nvPr userDrawn="1"/>
        </p:nvCxnSpPr>
        <p:spPr bwMode="auto">
          <a:xfrm>
            <a:off x="381000" y="6510528"/>
            <a:ext cx="8394700" cy="0"/>
          </a:xfrm>
          <a:prstGeom prst="line">
            <a:avLst/>
          </a:prstGeom>
          <a:solidFill>
            <a:srgbClr val="E5E5CC"/>
          </a:solidFill>
          <a:ln w="25400" cap="flat" cmpd="sng" algn="ctr">
            <a:solidFill>
              <a:srgbClr val="000066"/>
            </a:solidFill>
            <a:prstDash val="solid"/>
            <a:round/>
            <a:headEnd type="none" w="med" len="med"/>
            <a:tailEnd type="none" w="med" len="med"/>
          </a:ln>
          <a:effectLst/>
        </p:spPr>
      </p:cxnSp>
    </p:spTree>
    <p:extLst>
      <p:ext uri="{BB962C8B-B14F-4D97-AF65-F5344CB8AC3E}">
        <p14:creationId xmlns:p14="http://schemas.microsoft.com/office/powerpoint/2010/main" val="304705561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E00B6E52-F07A-44C8-B7AE-D6EEC3D50429}" type="slidenum">
              <a:rPr lang="en-CA" smtClean="0">
                <a:solidFill>
                  <a:srgbClr val="000066"/>
                </a:solidFill>
              </a:rPr>
              <a:pPr>
                <a:defRPr/>
              </a:pPr>
              <a:t>‹#›</a:t>
            </a:fld>
            <a:endParaRPr lang="en-CA" dirty="0">
              <a:solidFill>
                <a:srgbClr val="000066"/>
              </a:solidFill>
            </a:endParaRPr>
          </a:p>
        </p:txBody>
      </p:sp>
      <p:cxnSp>
        <p:nvCxnSpPr>
          <p:cNvPr id="4" name="Straight Connector 3"/>
          <p:cNvCxnSpPr/>
          <p:nvPr userDrawn="1"/>
        </p:nvCxnSpPr>
        <p:spPr bwMode="auto">
          <a:xfrm>
            <a:off x="368300" y="1219200"/>
            <a:ext cx="8394700" cy="0"/>
          </a:xfrm>
          <a:prstGeom prst="line">
            <a:avLst/>
          </a:prstGeom>
          <a:solidFill>
            <a:srgbClr val="E5E5CC"/>
          </a:solidFill>
          <a:ln w="25400" cap="flat" cmpd="sng" algn="ctr">
            <a:solidFill>
              <a:srgbClr val="000066"/>
            </a:solidFill>
            <a:prstDash val="solid"/>
            <a:round/>
            <a:headEnd type="none" w="med" len="med"/>
            <a:tailEnd type="none" w="med" len="med"/>
          </a:ln>
          <a:effectLst/>
        </p:spPr>
      </p:cxnSp>
      <p:cxnSp>
        <p:nvCxnSpPr>
          <p:cNvPr id="5" name="Straight Connector 4"/>
          <p:cNvCxnSpPr/>
          <p:nvPr userDrawn="1"/>
        </p:nvCxnSpPr>
        <p:spPr bwMode="auto">
          <a:xfrm>
            <a:off x="381000" y="6510528"/>
            <a:ext cx="8394700" cy="0"/>
          </a:xfrm>
          <a:prstGeom prst="line">
            <a:avLst/>
          </a:prstGeom>
          <a:solidFill>
            <a:srgbClr val="E5E5CC"/>
          </a:solidFill>
          <a:ln w="25400" cap="flat" cmpd="sng" algn="ctr">
            <a:solidFill>
              <a:srgbClr val="000066"/>
            </a:solidFill>
            <a:prstDash val="solid"/>
            <a:round/>
            <a:headEnd type="none" w="med" len="med"/>
            <a:tailEnd type="none" w="med" len="med"/>
          </a:ln>
          <a:effectLst/>
        </p:spPr>
      </p:cxnSp>
    </p:spTree>
    <p:extLst>
      <p:ext uri="{BB962C8B-B14F-4D97-AF65-F5344CB8AC3E}">
        <p14:creationId xmlns:p14="http://schemas.microsoft.com/office/powerpoint/2010/main" val="143513205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85800"/>
            <a:ext cx="5111750" cy="5562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9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Rectangle 8"/>
          <p:cNvSpPr>
            <a:spLocks noGrp="1" noChangeArrowheads="1"/>
          </p:cNvSpPr>
          <p:nvPr>
            <p:ph type="sldNum" sz="quarter" idx="10"/>
          </p:nvPr>
        </p:nvSpPr>
        <p:spPr>
          <a:xfrm>
            <a:off x="8382000" y="6510528"/>
            <a:ext cx="762000" cy="304800"/>
          </a:xfrm>
          <a:prstGeom prst="rect">
            <a:avLst/>
          </a:prstGeom>
          <a:ln/>
        </p:spPr>
        <p:txBody>
          <a:bodyPr/>
          <a:lstStyle>
            <a:lvl1pPr algn="ctr">
              <a:defRPr/>
            </a:lvl1pPr>
          </a:lstStyle>
          <a:p>
            <a:pPr>
              <a:defRPr/>
            </a:pPr>
            <a:fld id="{E00B6E52-F07A-44C8-B7AE-D6EEC3D50429}" type="slidenum">
              <a:rPr lang="en-CA" smtClean="0">
                <a:solidFill>
                  <a:srgbClr val="000066"/>
                </a:solidFill>
              </a:rPr>
              <a:pPr>
                <a:defRPr/>
              </a:pPr>
              <a:t>‹#›</a:t>
            </a:fld>
            <a:endParaRPr lang="en-CA" dirty="0">
              <a:solidFill>
                <a:srgbClr val="000066"/>
              </a:solidFill>
            </a:endParaRPr>
          </a:p>
        </p:txBody>
      </p:sp>
      <p:cxnSp>
        <p:nvCxnSpPr>
          <p:cNvPr id="6" name="Straight Connector 5"/>
          <p:cNvCxnSpPr/>
          <p:nvPr userDrawn="1"/>
        </p:nvCxnSpPr>
        <p:spPr bwMode="auto">
          <a:xfrm>
            <a:off x="381000" y="6510528"/>
            <a:ext cx="8394700" cy="0"/>
          </a:xfrm>
          <a:prstGeom prst="line">
            <a:avLst/>
          </a:prstGeom>
          <a:solidFill>
            <a:srgbClr val="E5E5CC"/>
          </a:solidFill>
          <a:ln w="25400" cap="flat" cmpd="sng" algn="ctr">
            <a:solidFill>
              <a:srgbClr val="000066"/>
            </a:solidFill>
            <a:prstDash val="solid"/>
            <a:round/>
            <a:headEnd type="none" w="med" len="med"/>
            <a:tailEnd type="none" w="med" len="med"/>
          </a:ln>
          <a:effectLst/>
        </p:spPr>
      </p:cxnSp>
    </p:spTree>
    <p:extLst>
      <p:ext uri="{BB962C8B-B14F-4D97-AF65-F5344CB8AC3E}">
        <p14:creationId xmlns:p14="http://schemas.microsoft.com/office/powerpoint/2010/main" val="43058905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4000" y="4800600"/>
            <a:ext cx="60960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4000" y="612775"/>
            <a:ext cx="6096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524000" y="5367338"/>
            <a:ext cx="6096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Rectangle 8"/>
          <p:cNvSpPr>
            <a:spLocks noGrp="1" noChangeArrowheads="1"/>
          </p:cNvSpPr>
          <p:nvPr>
            <p:ph type="sldNum" sz="quarter" idx="10"/>
          </p:nvPr>
        </p:nvSpPr>
        <p:spPr>
          <a:xfrm>
            <a:off x="8382000" y="6510528"/>
            <a:ext cx="762000" cy="304800"/>
          </a:xfrm>
          <a:prstGeom prst="rect">
            <a:avLst/>
          </a:prstGeom>
          <a:ln/>
        </p:spPr>
        <p:txBody>
          <a:bodyPr/>
          <a:lstStyle>
            <a:lvl1pPr algn="ctr">
              <a:defRPr/>
            </a:lvl1pPr>
          </a:lstStyle>
          <a:p>
            <a:pPr>
              <a:defRPr/>
            </a:pPr>
            <a:fld id="{E00B6E52-F07A-44C8-B7AE-D6EEC3D50429}" type="slidenum">
              <a:rPr lang="en-CA" smtClean="0">
                <a:solidFill>
                  <a:srgbClr val="000066"/>
                </a:solidFill>
              </a:rPr>
              <a:pPr>
                <a:defRPr/>
              </a:pPr>
              <a:t>‹#›</a:t>
            </a:fld>
            <a:endParaRPr lang="en-CA" dirty="0">
              <a:solidFill>
                <a:srgbClr val="000066"/>
              </a:solidFill>
            </a:endParaRPr>
          </a:p>
        </p:txBody>
      </p:sp>
      <p:cxnSp>
        <p:nvCxnSpPr>
          <p:cNvPr id="6" name="Straight Connector 5"/>
          <p:cNvCxnSpPr/>
          <p:nvPr userDrawn="1"/>
        </p:nvCxnSpPr>
        <p:spPr bwMode="auto">
          <a:xfrm>
            <a:off x="381000" y="6510528"/>
            <a:ext cx="8394700" cy="0"/>
          </a:xfrm>
          <a:prstGeom prst="line">
            <a:avLst/>
          </a:prstGeom>
          <a:solidFill>
            <a:srgbClr val="E5E5CC"/>
          </a:solidFill>
          <a:ln w="25400" cap="flat" cmpd="sng" algn="ctr">
            <a:solidFill>
              <a:srgbClr val="000066"/>
            </a:solidFill>
            <a:prstDash val="solid"/>
            <a:round/>
            <a:headEnd type="none" w="med" len="med"/>
            <a:tailEnd type="none" w="med" len="med"/>
          </a:ln>
          <a:effectLst/>
        </p:spPr>
      </p:cxnSp>
    </p:spTree>
    <p:extLst>
      <p:ext uri="{BB962C8B-B14F-4D97-AF65-F5344CB8AC3E}">
        <p14:creationId xmlns:p14="http://schemas.microsoft.com/office/powerpoint/2010/main" val="20715189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CA" altLang="en-US"/>
          </a:p>
        </p:txBody>
      </p:sp>
      <p:sp>
        <p:nvSpPr>
          <p:cNvPr id="5" name="Footer Placeholder 4"/>
          <p:cNvSpPr>
            <a:spLocks noGrp="1"/>
          </p:cNvSpPr>
          <p:nvPr>
            <p:ph type="ftr" sz="quarter" idx="11"/>
          </p:nvPr>
        </p:nvSpPr>
        <p:spPr/>
        <p:txBody>
          <a:bodyPr/>
          <a:lstStyle>
            <a:lvl1pPr>
              <a:defRPr/>
            </a:lvl1pPr>
          </a:lstStyle>
          <a:p>
            <a:endParaRPr lang="en-CA" altLang="en-US"/>
          </a:p>
        </p:txBody>
      </p:sp>
      <p:sp>
        <p:nvSpPr>
          <p:cNvPr id="6" name="Slide Number Placeholder 5"/>
          <p:cNvSpPr>
            <a:spLocks noGrp="1"/>
          </p:cNvSpPr>
          <p:nvPr>
            <p:ph type="sldNum" sz="quarter" idx="12"/>
          </p:nvPr>
        </p:nvSpPr>
        <p:spPr/>
        <p:txBody>
          <a:bodyPr/>
          <a:lstStyle>
            <a:lvl1pPr>
              <a:defRPr/>
            </a:lvl1pPr>
          </a:lstStyle>
          <a:p>
            <a:fld id="{EE1C82B4-9A03-401A-93F5-6A2856367317}" type="slidenum">
              <a:rPr lang="en-CA" altLang="en-US"/>
              <a:pPr/>
              <a:t>‹#›</a:t>
            </a:fld>
            <a:endParaRPr lang="en-CA" altLang="en-US"/>
          </a:p>
        </p:txBody>
      </p:sp>
    </p:spTree>
    <p:extLst>
      <p:ext uri="{BB962C8B-B14F-4D97-AF65-F5344CB8AC3E}">
        <p14:creationId xmlns:p14="http://schemas.microsoft.com/office/powerpoint/2010/main" val="39967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CA" altLang="en-US"/>
          </a:p>
        </p:txBody>
      </p:sp>
      <p:sp>
        <p:nvSpPr>
          <p:cNvPr id="5" name="Footer Placeholder 4"/>
          <p:cNvSpPr>
            <a:spLocks noGrp="1"/>
          </p:cNvSpPr>
          <p:nvPr>
            <p:ph type="ftr" sz="quarter" idx="11"/>
          </p:nvPr>
        </p:nvSpPr>
        <p:spPr/>
        <p:txBody>
          <a:bodyPr/>
          <a:lstStyle>
            <a:lvl1pPr>
              <a:defRPr/>
            </a:lvl1pPr>
          </a:lstStyle>
          <a:p>
            <a:endParaRPr lang="en-CA" altLang="en-US"/>
          </a:p>
        </p:txBody>
      </p:sp>
      <p:sp>
        <p:nvSpPr>
          <p:cNvPr id="6" name="Slide Number Placeholder 5"/>
          <p:cNvSpPr>
            <a:spLocks noGrp="1"/>
          </p:cNvSpPr>
          <p:nvPr>
            <p:ph type="sldNum" sz="quarter" idx="12"/>
          </p:nvPr>
        </p:nvSpPr>
        <p:spPr/>
        <p:txBody>
          <a:bodyPr/>
          <a:lstStyle>
            <a:lvl1pPr>
              <a:defRPr/>
            </a:lvl1pPr>
          </a:lstStyle>
          <a:p>
            <a:fld id="{ECC028FB-C758-47C7-B0DE-2A7F8C874A77}" type="slidenum">
              <a:rPr lang="en-CA" altLang="en-US"/>
              <a:pPr/>
              <a:t>‹#›</a:t>
            </a:fld>
            <a:endParaRPr lang="en-CA" altLang="en-US"/>
          </a:p>
        </p:txBody>
      </p:sp>
    </p:spTree>
    <p:extLst>
      <p:ext uri="{BB962C8B-B14F-4D97-AF65-F5344CB8AC3E}">
        <p14:creationId xmlns:p14="http://schemas.microsoft.com/office/powerpoint/2010/main" val="3325436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CA" altLang="en-US"/>
          </a:p>
        </p:txBody>
      </p:sp>
      <p:sp>
        <p:nvSpPr>
          <p:cNvPr id="6" name="Footer Placeholder 5"/>
          <p:cNvSpPr>
            <a:spLocks noGrp="1"/>
          </p:cNvSpPr>
          <p:nvPr>
            <p:ph type="ftr" sz="quarter" idx="11"/>
          </p:nvPr>
        </p:nvSpPr>
        <p:spPr/>
        <p:txBody>
          <a:bodyPr/>
          <a:lstStyle>
            <a:lvl1pPr>
              <a:defRPr/>
            </a:lvl1pPr>
          </a:lstStyle>
          <a:p>
            <a:endParaRPr lang="en-CA" altLang="en-US"/>
          </a:p>
        </p:txBody>
      </p:sp>
      <p:sp>
        <p:nvSpPr>
          <p:cNvPr id="7" name="Slide Number Placeholder 6"/>
          <p:cNvSpPr>
            <a:spLocks noGrp="1"/>
          </p:cNvSpPr>
          <p:nvPr>
            <p:ph type="sldNum" sz="quarter" idx="12"/>
          </p:nvPr>
        </p:nvSpPr>
        <p:spPr/>
        <p:txBody>
          <a:bodyPr/>
          <a:lstStyle>
            <a:lvl1pPr>
              <a:defRPr/>
            </a:lvl1pPr>
          </a:lstStyle>
          <a:p>
            <a:fld id="{1A751944-47BF-4462-BDE4-C33F5675311B}" type="slidenum">
              <a:rPr lang="en-CA" altLang="en-US"/>
              <a:pPr/>
              <a:t>‹#›</a:t>
            </a:fld>
            <a:endParaRPr lang="en-CA" altLang="en-US"/>
          </a:p>
        </p:txBody>
      </p:sp>
    </p:spTree>
    <p:extLst>
      <p:ext uri="{BB962C8B-B14F-4D97-AF65-F5344CB8AC3E}">
        <p14:creationId xmlns:p14="http://schemas.microsoft.com/office/powerpoint/2010/main" val="3940072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CA" altLang="en-US"/>
          </a:p>
        </p:txBody>
      </p:sp>
      <p:sp>
        <p:nvSpPr>
          <p:cNvPr id="8" name="Footer Placeholder 7"/>
          <p:cNvSpPr>
            <a:spLocks noGrp="1"/>
          </p:cNvSpPr>
          <p:nvPr>
            <p:ph type="ftr" sz="quarter" idx="11"/>
          </p:nvPr>
        </p:nvSpPr>
        <p:spPr/>
        <p:txBody>
          <a:bodyPr/>
          <a:lstStyle>
            <a:lvl1pPr>
              <a:defRPr/>
            </a:lvl1pPr>
          </a:lstStyle>
          <a:p>
            <a:endParaRPr lang="en-CA" altLang="en-US"/>
          </a:p>
        </p:txBody>
      </p:sp>
      <p:sp>
        <p:nvSpPr>
          <p:cNvPr id="9" name="Slide Number Placeholder 8"/>
          <p:cNvSpPr>
            <a:spLocks noGrp="1"/>
          </p:cNvSpPr>
          <p:nvPr>
            <p:ph type="sldNum" sz="quarter" idx="12"/>
          </p:nvPr>
        </p:nvSpPr>
        <p:spPr/>
        <p:txBody>
          <a:bodyPr/>
          <a:lstStyle>
            <a:lvl1pPr>
              <a:defRPr/>
            </a:lvl1pPr>
          </a:lstStyle>
          <a:p>
            <a:fld id="{D7A64046-07CC-4821-BD81-941736572FB8}" type="slidenum">
              <a:rPr lang="en-CA" altLang="en-US"/>
              <a:pPr/>
              <a:t>‹#›</a:t>
            </a:fld>
            <a:endParaRPr lang="en-CA" altLang="en-US"/>
          </a:p>
        </p:txBody>
      </p:sp>
    </p:spTree>
    <p:extLst>
      <p:ext uri="{BB962C8B-B14F-4D97-AF65-F5344CB8AC3E}">
        <p14:creationId xmlns:p14="http://schemas.microsoft.com/office/powerpoint/2010/main" val="2162464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CA" altLang="en-US"/>
          </a:p>
        </p:txBody>
      </p:sp>
      <p:sp>
        <p:nvSpPr>
          <p:cNvPr id="4" name="Footer Placeholder 3"/>
          <p:cNvSpPr>
            <a:spLocks noGrp="1"/>
          </p:cNvSpPr>
          <p:nvPr>
            <p:ph type="ftr" sz="quarter" idx="11"/>
          </p:nvPr>
        </p:nvSpPr>
        <p:spPr/>
        <p:txBody>
          <a:bodyPr/>
          <a:lstStyle>
            <a:lvl1pPr>
              <a:defRPr/>
            </a:lvl1pPr>
          </a:lstStyle>
          <a:p>
            <a:endParaRPr lang="en-CA" altLang="en-US"/>
          </a:p>
        </p:txBody>
      </p:sp>
      <p:sp>
        <p:nvSpPr>
          <p:cNvPr id="5" name="Slide Number Placeholder 4"/>
          <p:cNvSpPr>
            <a:spLocks noGrp="1"/>
          </p:cNvSpPr>
          <p:nvPr>
            <p:ph type="sldNum" sz="quarter" idx="12"/>
          </p:nvPr>
        </p:nvSpPr>
        <p:spPr/>
        <p:txBody>
          <a:bodyPr/>
          <a:lstStyle>
            <a:lvl1pPr>
              <a:defRPr/>
            </a:lvl1pPr>
          </a:lstStyle>
          <a:p>
            <a:fld id="{7A3BDEDF-2928-4E5D-883E-AB4DF37C0327}" type="slidenum">
              <a:rPr lang="en-CA" altLang="en-US"/>
              <a:pPr/>
              <a:t>‹#›</a:t>
            </a:fld>
            <a:endParaRPr lang="en-CA" altLang="en-US"/>
          </a:p>
        </p:txBody>
      </p:sp>
    </p:spTree>
    <p:extLst>
      <p:ext uri="{BB962C8B-B14F-4D97-AF65-F5344CB8AC3E}">
        <p14:creationId xmlns:p14="http://schemas.microsoft.com/office/powerpoint/2010/main" val="680352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CA" altLang="en-US"/>
          </a:p>
        </p:txBody>
      </p:sp>
      <p:sp>
        <p:nvSpPr>
          <p:cNvPr id="3" name="Footer Placeholder 2"/>
          <p:cNvSpPr>
            <a:spLocks noGrp="1"/>
          </p:cNvSpPr>
          <p:nvPr>
            <p:ph type="ftr" sz="quarter" idx="11"/>
          </p:nvPr>
        </p:nvSpPr>
        <p:spPr/>
        <p:txBody>
          <a:bodyPr/>
          <a:lstStyle>
            <a:lvl1pPr>
              <a:defRPr/>
            </a:lvl1pPr>
          </a:lstStyle>
          <a:p>
            <a:endParaRPr lang="en-CA" altLang="en-US"/>
          </a:p>
        </p:txBody>
      </p:sp>
      <p:sp>
        <p:nvSpPr>
          <p:cNvPr id="4" name="Slide Number Placeholder 3"/>
          <p:cNvSpPr>
            <a:spLocks noGrp="1"/>
          </p:cNvSpPr>
          <p:nvPr>
            <p:ph type="sldNum" sz="quarter" idx="12"/>
          </p:nvPr>
        </p:nvSpPr>
        <p:spPr/>
        <p:txBody>
          <a:bodyPr/>
          <a:lstStyle>
            <a:lvl1pPr>
              <a:defRPr/>
            </a:lvl1pPr>
          </a:lstStyle>
          <a:p>
            <a:fld id="{17F74DB6-B563-4EF0-B836-F2E08E6B071C}" type="slidenum">
              <a:rPr lang="en-CA" altLang="en-US"/>
              <a:pPr/>
              <a:t>‹#›</a:t>
            </a:fld>
            <a:endParaRPr lang="en-CA" altLang="en-US"/>
          </a:p>
        </p:txBody>
      </p:sp>
    </p:spTree>
    <p:extLst>
      <p:ext uri="{BB962C8B-B14F-4D97-AF65-F5344CB8AC3E}">
        <p14:creationId xmlns:p14="http://schemas.microsoft.com/office/powerpoint/2010/main" val="2861092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CA" altLang="en-US"/>
          </a:p>
        </p:txBody>
      </p:sp>
      <p:sp>
        <p:nvSpPr>
          <p:cNvPr id="6" name="Footer Placeholder 5"/>
          <p:cNvSpPr>
            <a:spLocks noGrp="1"/>
          </p:cNvSpPr>
          <p:nvPr>
            <p:ph type="ftr" sz="quarter" idx="11"/>
          </p:nvPr>
        </p:nvSpPr>
        <p:spPr/>
        <p:txBody>
          <a:bodyPr/>
          <a:lstStyle>
            <a:lvl1pPr>
              <a:defRPr/>
            </a:lvl1pPr>
          </a:lstStyle>
          <a:p>
            <a:endParaRPr lang="en-CA" altLang="en-US"/>
          </a:p>
        </p:txBody>
      </p:sp>
      <p:sp>
        <p:nvSpPr>
          <p:cNvPr id="7" name="Slide Number Placeholder 6"/>
          <p:cNvSpPr>
            <a:spLocks noGrp="1"/>
          </p:cNvSpPr>
          <p:nvPr>
            <p:ph type="sldNum" sz="quarter" idx="12"/>
          </p:nvPr>
        </p:nvSpPr>
        <p:spPr/>
        <p:txBody>
          <a:bodyPr/>
          <a:lstStyle>
            <a:lvl1pPr>
              <a:defRPr/>
            </a:lvl1pPr>
          </a:lstStyle>
          <a:p>
            <a:fld id="{A717F393-45B5-413B-93DA-B734ED963066}" type="slidenum">
              <a:rPr lang="en-CA" altLang="en-US"/>
              <a:pPr/>
              <a:t>‹#›</a:t>
            </a:fld>
            <a:endParaRPr lang="en-CA" altLang="en-US"/>
          </a:p>
        </p:txBody>
      </p:sp>
    </p:spTree>
    <p:extLst>
      <p:ext uri="{BB962C8B-B14F-4D97-AF65-F5344CB8AC3E}">
        <p14:creationId xmlns:p14="http://schemas.microsoft.com/office/powerpoint/2010/main" val="968846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CA" altLang="en-US"/>
          </a:p>
        </p:txBody>
      </p:sp>
      <p:sp>
        <p:nvSpPr>
          <p:cNvPr id="6" name="Footer Placeholder 5"/>
          <p:cNvSpPr>
            <a:spLocks noGrp="1"/>
          </p:cNvSpPr>
          <p:nvPr>
            <p:ph type="ftr" sz="quarter" idx="11"/>
          </p:nvPr>
        </p:nvSpPr>
        <p:spPr/>
        <p:txBody>
          <a:bodyPr/>
          <a:lstStyle>
            <a:lvl1pPr>
              <a:defRPr/>
            </a:lvl1pPr>
          </a:lstStyle>
          <a:p>
            <a:endParaRPr lang="en-CA" altLang="en-US"/>
          </a:p>
        </p:txBody>
      </p:sp>
      <p:sp>
        <p:nvSpPr>
          <p:cNvPr id="7" name="Slide Number Placeholder 6"/>
          <p:cNvSpPr>
            <a:spLocks noGrp="1"/>
          </p:cNvSpPr>
          <p:nvPr>
            <p:ph type="sldNum" sz="quarter" idx="12"/>
          </p:nvPr>
        </p:nvSpPr>
        <p:spPr/>
        <p:txBody>
          <a:bodyPr/>
          <a:lstStyle>
            <a:lvl1pPr>
              <a:defRPr/>
            </a:lvl1pPr>
          </a:lstStyle>
          <a:p>
            <a:fld id="{7C14381A-C9F1-400B-BB5A-8462722840F8}" type="slidenum">
              <a:rPr lang="en-CA" altLang="en-US"/>
              <a:pPr/>
              <a:t>‹#›</a:t>
            </a:fld>
            <a:endParaRPr lang="en-CA" altLang="en-US"/>
          </a:p>
        </p:txBody>
      </p:sp>
    </p:spTree>
    <p:extLst>
      <p:ext uri="{BB962C8B-B14F-4D97-AF65-F5344CB8AC3E}">
        <p14:creationId xmlns:p14="http://schemas.microsoft.com/office/powerpoint/2010/main" val="2606134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CA"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CA"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0B49815-D7C9-43A8-B081-87C467DF165F}" type="slidenum">
              <a:rPr lang="en-CA" altLang="en-US"/>
              <a:pPr/>
              <a:t>‹#›</a:t>
            </a:fld>
            <a:endParaRPr lang="en-CA"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3600" b="1">
          <a:solidFill>
            <a:schemeClr val="tx2"/>
          </a:solidFill>
          <a:latin typeface="+mj-lt"/>
          <a:ea typeface="+mj-ea"/>
          <a:cs typeface="+mj-cs"/>
        </a:defRPr>
      </a:lvl1pPr>
      <a:lvl2pPr algn="ctr" rtl="0" fontAlgn="base">
        <a:spcBef>
          <a:spcPct val="0"/>
        </a:spcBef>
        <a:spcAft>
          <a:spcPct val="0"/>
        </a:spcAft>
        <a:defRPr sz="3600" b="1">
          <a:solidFill>
            <a:schemeClr val="tx2"/>
          </a:solidFill>
          <a:latin typeface="Arial" charset="0"/>
        </a:defRPr>
      </a:lvl2pPr>
      <a:lvl3pPr algn="ctr" rtl="0" fontAlgn="base">
        <a:spcBef>
          <a:spcPct val="0"/>
        </a:spcBef>
        <a:spcAft>
          <a:spcPct val="0"/>
        </a:spcAft>
        <a:defRPr sz="3600" b="1">
          <a:solidFill>
            <a:schemeClr val="tx2"/>
          </a:solidFill>
          <a:latin typeface="Arial" charset="0"/>
        </a:defRPr>
      </a:lvl3pPr>
      <a:lvl4pPr algn="ctr" rtl="0" fontAlgn="base">
        <a:spcBef>
          <a:spcPct val="0"/>
        </a:spcBef>
        <a:spcAft>
          <a:spcPct val="0"/>
        </a:spcAft>
        <a:defRPr sz="3600" b="1">
          <a:solidFill>
            <a:schemeClr val="tx2"/>
          </a:solidFill>
          <a:latin typeface="Arial" charset="0"/>
        </a:defRPr>
      </a:lvl4pPr>
      <a:lvl5pPr algn="ctr" rtl="0" fontAlgn="base">
        <a:spcBef>
          <a:spcPct val="0"/>
        </a:spcBef>
        <a:spcAft>
          <a:spcPct val="0"/>
        </a:spcAft>
        <a:defRPr sz="3600" b="1">
          <a:solidFill>
            <a:schemeClr val="tx2"/>
          </a:solidFill>
          <a:latin typeface="Arial" charset="0"/>
        </a:defRPr>
      </a:lvl5pPr>
      <a:lvl6pPr marL="457200" algn="ctr" rtl="0" fontAlgn="base">
        <a:spcBef>
          <a:spcPct val="0"/>
        </a:spcBef>
        <a:spcAft>
          <a:spcPct val="0"/>
        </a:spcAft>
        <a:defRPr sz="3600" b="1">
          <a:solidFill>
            <a:schemeClr val="tx2"/>
          </a:solidFill>
          <a:latin typeface="Arial" charset="0"/>
        </a:defRPr>
      </a:lvl6pPr>
      <a:lvl7pPr marL="914400" algn="ctr" rtl="0" fontAlgn="base">
        <a:spcBef>
          <a:spcPct val="0"/>
        </a:spcBef>
        <a:spcAft>
          <a:spcPct val="0"/>
        </a:spcAft>
        <a:defRPr sz="3600" b="1">
          <a:solidFill>
            <a:schemeClr val="tx2"/>
          </a:solidFill>
          <a:latin typeface="Arial" charset="0"/>
        </a:defRPr>
      </a:lvl7pPr>
      <a:lvl8pPr marL="1371600" algn="ctr" rtl="0" fontAlgn="base">
        <a:spcBef>
          <a:spcPct val="0"/>
        </a:spcBef>
        <a:spcAft>
          <a:spcPct val="0"/>
        </a:spcAft>
        <a:defRPr sz="3600" b="1">
          <a:solidFill>
            <a:schemeClr val="tx2"/>
          </a:solidFill>
          <a:latin typeface="Arial" charset="0"/>
        </a:defRPr>
      </a:lvl8pPr>
      <a:lvl9pPr marL="1828800" algn="ctr" rtl="0" fontAlgn="base">
        <a:spcBef>
          <a:spcPct val="0"/>
        </a:spcBef>
        <a:spcAft>
          <a:spcPct val="0"/>
        </a:spcAft>
        <a:defRPr sz="3600" b="1">
          <a:solidFill>
            <a:schemeClr val="tx2"/>
          </a:solidFill>
          <a:latin typeface="Arial" charset="0"/>
        </a:defRPr>
      </a:lvl9pPr>
    </p:titleStyle>
    <p:bodyStyle>
      <a:lvl1pPr marL="288925" indent="-288925" algn="l" rtl="0" fontAlgn="base">
        <a:spcBef>
          <a:spcPct val="20000"/>
        </a:spcBef>
        <a:spcAft>
          <a:spcPct val="0"/>
        </a:spcAft>
        <a:buChar char="•"/>
        <a:defRPr sz="2800">
          <a:solidFill>
            <a:schemeClr val="tx1"/>
          </a:solidFill>
          <a:latin typeface="+mn-lt"/>
          <a:ea typeface="+mn-ea"/>
          <a:cs typeface="+mn-cs"/>
        </a:defRPr>
      </a:lvl1pPr>
      <a:lvl2pPr marL="742950" indent="-263525" algn="l" rtl="0" fontAlgn="base">
        <a:spcBef>
          <a:spcPct val="20000"/>
        </a:spcBef>
        <a:spcAft>
          <a:spcPct val="0"/>
        </a:spcAft>
        <a:buChar char="–"/>
        <a:defRPr sz="2400">
          <a:solidFill>
            <a:schemeClr val="tx1"/>
          </a:solidFill>
          <a:latin typeface="+mn-lt"/>
        </a:defRPr>
      </a:lvl2pPr>
      <a:lvl3pPr marL="1139825" indent="-206375"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Times New Roman" charset="0"/>
        </a:defRPr>
      </a:lvl4pPr>
      <a:lvl5pPr marL="2057400" indent="-228600" algn="l" rtl="0" fontAlgn="base">
        <a:spcBef>
          <a:spcPct val="20000"/>
        </a:spcBef>
        <a:spcAft>
          <a:spcPct val="0"/>
        </a:spcAft>
        <a:buChar char="»"/>
        <a:defRPr sz="2000">
          <a:solidFill>
            <a:schemeClr val="tx1"/>
          </a:solidFill>
          <a:latin typeface="Times New Roman" charset="0"/>
        </a:defRPr>
      </a:lvl5pPr>
      <a:lvl6pPr marL="2514600" indent="-228600" algn="l" rtl="0" fontAlgn="base">
        <a:spcBef>
          <a:spcPct val="20000"/>
        </a:spcBef>
        <a:spcAft>
          <a:spcPct val="0"/>
        </a:spcAft>
        <a:buChar char="»"/>
        <a:defRPr sz="2000">
          <a:solidFill>
            <a:schemeClr val="tx1"/>
          </a:solidFill>
          <a:latin typeface="Times New Roman" charset="0"/>
        </a:defRPr>
      </a:lvl6pPr>
      <a:lvl7pPr marL="2971800" indent="-228600" algn="l" rtl="0" fontAlgn="base">
        <a:spcBef>
          <a:spcPct val="20000"/>
        </a:spcBef>
        <a:spcAft>
          <a:spcPct val="0"/>
        </a:spcAft>
        <a:buChar char="»"/>
        <a:defRPr sz="2000">
          <a:solidFill>
            <a:schemeClr val="tx1"/>
          </a:solidFill>
          <a:latin typeface="Times New Roman" charset="0"/>
        </a:defRPr>
      </a:lvl7pPr>
      <a:lvl8pPr marL="3429000" indent="-228600" algn="l" rtl="0" fontAlgn="base">
        <a:spcBef>
          <a:spcPct val="20000"/>
        </a:spcBef>
        <a:spcAft>
          <a:spcPct val="0"/>
        </a:spcAft>
        <a:buChar char="»"/>
        <a:defRPr sz="2000">
          <a:solidFill>
            <a:schemeClr val="tx1"/>
          </a:solidFill>
          <a:latin typeface="Times New Roman" charset="0"/>
        </a:defRPr>
      </a:lvl8pPr>
      <a:lvl9pPr marL="3886200" indent="-228600" algn="l" rtl="0" fontAlgn="base">
        <a:spcBef>
          <a:spcPct val="20000"/>
        </a:spcBef>
        <a:spcAft>
          <a:spcPct val="0"/>
        </a:spcAft>
        <a:buChar char="»"/>
        <a:defRPr sz="2000">
          <a:solidFill>
            <a:schemeClr val="tx1"/>
          </a:solidFill>
          <a:latin typeface="Times New Roman"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838200"/>
            <a:ext cx="838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smtClean="0"/>
              <a:t>Insert section title</a:t>
            </a:r>
          </a:p>
        </p:txBody>
      </p:sp>
      <p:sp>
        <p:nvSpPr>
          <p:cNvPr id="1027" name="Rectangle 3"/>
          <p:cNvSpPr>
            <a:spLocks noGrp="1" noChangeArrowheads="1"/>
          </p:cNvSpPr>
          <p:nvPr>
            <p:ph type="body" idx="1"/>
          </p:nvPr>
        </p:nvSpPr>
        <p:spPr bwMode="auto">
          <a:xfrm>
            <a:off x="368300" y="1308100"/>
            <a:ext cx="8394700" cy="500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smtClean="0"/>
              <a:t>Click to edit master text styles</a:t>
            </a:r>
          </a:p>
          <a:p>
            <a:pPr lvl="1"/>
            <a:r>
              <a:rPr lang="en-CA" altLang="en-GB" dirty="0" smtClean="0"/>
              <a:t>Second level</a:t>
            </a:r>
          </a:p>
          <a:p>
            <a:pPr lvl="2"/>
            <a:r>
              <a:rPr lang="en-CA" altLang="en-GB" dirty="0" smtClean="0"/>
              <a:t>Third level</a:t>
            </a:r>
          </a:p>
          <a:p>
            <a:pPr lvl="3"/>
            <a:r>
              <a:rPr lang="en-CA" altLang="en-GB" dirty="0" smtClean="0"/>
              <a:t>Fourth level</a:t>
            </a:r>
          </a:p>
        </p:txBody>
      </p:sp>
      <p:sp>
        <p:nvSpPr>
          <p:cNvPr id="12" name="Rectangle 8"/>
          <p:cNvSpPr>
            <a:spLocks noGrp="1" noChangeArrowheads="1"/>
          </p:cNvSpPr>
          <p:nvPr>
            <p:ph type="sldNum" sz="quarter" idx="4"/>
          </p:nvPr>
        </p:nvSpPr>
        <p:spPr>
          <a:xfrm>
            <a:off x="8382000" y="6510528"/>
            <a:ext cx="762000" cy="304800"/>
          </a:xfrm>
          <a:prstGeom prst="rect">
            <a:avLst/>
          </a:prstGeom>
          <a:ln/>
        </p:spPr>
        <p:txBody>
          <a:bodyPr/>
          <a:lstStyle>
            <a:lvl1pPr algn="ctr">
              <a:defRPr/>
            </a:lvl1pPr>
          </a:lstStyle>
          <a:p>
            <a:pPr fontAlgn="base">
              <a:lnSpc>
                <a:spcPct val="90000"/>
              </a:lnSpc>
              <a:spcBef>
                <a:spcPct val="0"/>
              </a:spcBef>
              <a:spcAft>
                <a:spcPct val="37000"/>
              </a:spcAft>
              <a:defRPr/>
            </a:pPr>
            <a:fld id="{E00B6E52-F07A-44C8-B7AE-D6EEC3D50429}" type="slidenum">
              <a:rPr lang="en-CA" smtClean="0">
                <a:solidFill>
                  <a:srgbClr val="000066"/>
                </a:solidFill>
                <a:latin typeface="Verdana" pitchFamily="34" charset="0"/>
              </a:rPr>
              <a:pPr fontAlgn="base">
                <a:lnSpc>
                  <a:spcPct val="90000"/>
                </a:lnSpc>
                <a:spcBef>
                  <a:spcPct val="0"/>
                </a:spcBef>
                <a:spcAft>
                  <a:spcPct val="37000"/>
                </a:spcAft>
                <a:defRPr/>
              </a:pPr>
              <a:t>‹#›</a:t>
            </a:fld>
            <a:endParaRPr lang="en-CA" dirty="0">
              <a:solidFill>
                <a:srgbClr val="000066"/>
              </a:solidFill>
              <a:latin typeface="Verdana" pitchFamily="34" charset="0"/>
            </a:endParaRPr>
          </a:p>
        </p:txBody>
      </p:sp>
      <p:pic>
        <p:nvPicPr>
          <p:cNvPr id="2" name="Picture 2" descr="S:\LOGOS\00-ALL FIPS\FIPS - Government of Canada\PNG\logo_GOC_col_eng.png"/>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128587" y="152400"/>
            <a:ext cx="1752599" cy="166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71901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hf hdr="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060848"/>
            <a:ext cx="7772400" cy="1143000"/>
          </a:xfrm>
        </p:spPr>
        <p:txBody>
          <a:bodyPr/>
          <a:lstStyle/>
          <a:p>
            <a:pPr>
              <a:lnSpc>
                <a:spcPct val="107000"/>
              </a:lnSpc>
            </a:pPr>
            <a:r>
              <a:rPr lang="en-US" dirty="0"/>
              <a:t>Addressing </a:t>
            </a:r>
            <a:r>
              <a:rPr lang="en-US" dirty="0" smtClean="0"/>
              <a:t>Indigenous </a:t>
            </a:r>
            <a:r>
              <a:rPr lang="en-US" dirty="0"/>
              <a:t/>
            </a:r>
            <a:br>
              <a:rPr lang="en-US" dirty="0"/>
            </a:br>
            <a:r>
              <a:rPr lang="en-US" dirty="0"/>
              <a:t>Canada-United States Border Crossing Issues</a:t>
            </a:r>
          </a:p>
        </p:txBody>
      </p:sp>
      <p:sp>
        <p:nvSpPr>
          <p:cNvPr id="2051" name="Rectangle 3"/>
          <p:cNvSpPr>
            <a:spLocks noGrp="1" noChangeArrowheads="1"/>
          </p:cNvSpPr>
          <p:nvPr>
            <p:ph type="subTitle" idx="1"/>
          </p:nvPr>
        </p:nvSpPr>
        <p:spPr>
          <a:xfrm>
            <a:off x="1371600" y="3861048"/>
            <a:ext cx="6400800" cy="1752600"/>
          </a:xfrm>
        </p:spPr>
        <p:txBody>
          <a:bodyPr/>
          <a:lstStyle/>
          <a:p>
            <a:r>
              <a:rPr lang="en-CA" altLang="en-US" sz="2000" dirty="0" smtClean="0"/>
              <a:t>Government </a:t>
            </a:r>
            <a:r>
              <a:rPr lang="en-CA" altLang="en-US" sz="2000" dirty="0"/>
              <a:t>of Canada Presentation to </a:t>
            </a:r>
          </a:p>
          <a:p>
            <a:r>
              <a:rPr lang="en-CA" altLang="en-US" sz="2000" dirty="0"/>
              <a:t>the Northern Tribal Border Alliance Summit</a:t>
            </a:r>
          </a:p>
          <a:p>
            <a:pPr>
              <a:lnSpc>
                <a:spcPct val="107000"/>
              </a:lnSpc>
            </a:pPr>
            <a:endParaRPr lang="en-CA" altLang="en-US" sz="1600" dirty="0" smtClean="0">
              <a:latin typeface="Calibri" panose="020F0502020204030204" pitchFamily="34" charset="0"/>
            </a:endParaRPr>
          </a:p>
          <a:p>
            <a:pPr>
              <a:lnSpc>
                <a:spcPct val="107000"/>
              </a:lnSpc>
            </a:pPr>
            <a:r>
              <a:rPr lang="en-CA" altLang="en-US" sz="1600" dirty="0" smtClean="0">
                <a:latin typeface="Calibri" panose="020F0502020204030204" pitchFamily="34" charset="0"/>
              </a:rPr>
              <a:t>June 28, 2022</a:t>
            </a:r>
            <a:endParaRPr lang="en-CA" altLang="en-US" sz="1600" dirty="0">
              <a:latin typeface="Calibri" panose="020F0502020204030204" pitchFamily="34" charset="0"/>
            </a:endParaRPr>
          </a:p>
          <a:p>
            <a:pPr>
              <a:lnSpc>
                <a:spcPct val="107000"/>
              </a:lnSpc>
            </a:pPr>
            <a:r>
              <a:rPr lang="en-CA" altLang="en-US" sz="1600" dirty="0" smtClean="0">
                <a:latin typeface="Calibri" panose="020F0502020204030204" pitchFamily="34" charset="0"/>
              </a:rPr>
              <a:t>Windsor, </a:t>
            </a:r>
            <a:r>
              <a:rPr lang="en-CA" altLang="en-US" sz="1600" dirty="0">
                <a:latin typeface="Calibri" panose="020F0502020204030204" pitchFamily="34" charset="0"/>
              </a:rPr>
              <a:t>Ontario</a:t>
            </a:r>
          </a:p>
          <a:p>
            <a:endParaRPr lang="en-US" altLang="en-US" dirty="0"/>
          </a:p>
        </p:txBody>
      </p:sp>
      <p:pic>
        <p:nvPicPr>
          <p:cNvPr id="1028" name="Picture 4" descr="G:\CD-DC\ISCD-DCSI\MCS (under construction)\C&amp;Tech Services\Corporate_Identity\Corporate ID current (2013 )\CorporateTemplates\Presentations\Colour images to make powerpoints\GoC WM-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5210" y="6012975"/>
            <a:ext cx="1620837" cy="38417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G:\CD-DC\ISCD-DCSI\MCS (under construction)\C&amp;Tech Services\Corporate_Identity\Corporate ID current (2013 )\CorporateTemplates\Presentations\Colour images to make powerpoints\GofC sign eng-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856" y="484985"/>
            <a:ext cx="2846387" cy="2682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Discussion &amp; Next Steps</a:t>
            </a:r>
            <a:endParaRPr lang="en-CA" dirty="0"/>
          </a:p>
        </p:txBody>
      </p:sp>
      <p:sp>
        <p:nvSpPr>
          <p:cNvPr id="3" name="Content Placeholder 2"/>
          <p:cNvSpPr>
            <a:spLocks noGrp="1"/>
          </p:cNvSpPr>
          <p:nvPr>
            <p:ph idx="1"/>
          </p:nvPr>
        </p:nvSpPr>
        <p:spPr/>
        <p:txBody>
          <a:bodyPr/>
          <a:lstStyle/>
          <a:p>
            <a:r>
              <a:rPr lang="en-CA" dirty="0" smtClean="0"/>
              <a:t>Question &amp; answers with JTBA delegates on topics of interest</a:t>
            </a:r>
          </a:p>
          <a:p>
            <a:endParaRPr lang="en-CA" dirty="0"/>
          </a:p>
          <a:p>
            <a:r>
              <a:rPr lang="en-CA" dirty="0" smtClean="0"/>
              <a:t>Canada continues to be </a:t>
            </a:r>
            <a:r>
              <a:rPr lang="en-CA" dirty="0"/>
              <a:t>interested in working collaboratively with concerned Indigenous communities to advance solutions to a number of their border-related concerns</a:t>
            </a:r>
            <a:r>
              <a:rPr lang="en-CA" dirty="0" smtClean="0"/>
              <a:t>.</a:t>
            </a:r>
          </a:p>
          <a:p>
            <a:pPr lvl="1"/>
            <a:r>
              <a:rPr lang="en-CA" dirty="0" smtClean="0"/>
              <a:t>Federal officials would be interested in hearing feedback from delegates on the </a:t>
            </a:r>
            <a:r>
              <a:rPr lang="en-CA" dirty="0">
                <a:solidFill>
                  <a:schemeClr val="bg1">
                    <a:lumMod val="10000"/>
                  </a:schemeClr>
                </a:solidFill>
              </a:rPr>
              <a:t>composition of the Technical Working Group, proposed priorities, and organization. </a:t>
            </a:r>
          </a:p>
          <a:p>
            <a:pPr lvl="1"/>
            <a:r>
              <a:rPr lang="en-US" dirty="0">
                <a:solidFill>
                  <a:schemeClr val="bg1">
                    <a:lumMod val="10000"/>
                  </a:schemeClr>
                </a:solidFill>
              </a:rPr>
              <a:t>Federal officials would be interested in learning more from delegates on the Jay Treaty Border Alliance’s proposed solution to amending s.19 and immediate priorities. </a:t>
            </a:r>
            <a:endParaRPr lang="en-CA" dirty="0">
              <a:solidFill>
                <a:schemeClr val="bg1">
                  <a:lumMod val="10000"/>
                </a:schemeClr>
              </a:solidFill>
            </a:endParaRPr>
          </a:p>
          <a:p>
            <a:endParaRPr lang="en-CA" dirty="0"/>
          </a:p>
        </p:txBody>
      </p:sp>
      <p:sp>
        <p:nvSpPr>
          <p:cNvPr id="4" name="Slide Number Placeholder 3"/>
          <p:cNvSpPr>
            <a:spLocks noGrp="1"/>
          </p:cNvSpPr>
          <p:nvPr>
            <p:ph type="sldNum" sz="quarter" idx="10"/>
          </p:nvPr>
        </p:nvSpPr>
        <p:spPr/>
        <p:txBody>
          <a:bodyPr/>
          <a:lstStyle/>
          <a:p>
            <a:pPr>
              <a:defRPr/>
            </a:pPr>
            <a:fld id="{E00B6E52-F07A-44C8-B7AE-D6EEC3D50429}" type="slidenum">
              <a:rPr lang="en-CA" smtClean="0">
                <a:solidFill>
                  <a:srgbClr val="000066"/>
                </a:solidFill>
              </a:rPr>
              <a:pPr>
                <a:defRPr/>
              </a:pPr>
              <a:t>10</a:t>
            </a:fld>
            <a:endParaRPr lang="en-CA" dirty="0">
              <a:solidFill>
                <a:srgbClr val="000066"/>
              </a:solidFill>
            </a:endParaRPr>
          </a:p>
        </p:txBody>
      </p:sp>
    </p:spTree>
    <p:extLst>
      <p:ext uri="{BB962C8B-B14F-4D97-AF65-F5344CB8AC3E}">
        <p14:creationId xmlns:p14="http://schemas.microsoft.com/office/powerpoint/2010/main" val="2811264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Annex 1: CBSA Feedback Mechanism</a:t>
            </a:r>
            <a:endParaRPr lang="en-CA" dirty="0"/>
          </a:p>
        </p:txBody>
      </p:sp>
      <p:sp>
        <p:nvSpPr>
          <p:cNvPr id="4" name="Slide Number Placeholder 3"/>
          <p:cNvSpPr>
            <a:spLocks noGrp="1"/>
          </p:cNvSpPr>
          <p:nvPr>
            <p:ph type="sldNum" sz="quarter" idx="10"/>
          </p:nvPr>
        </p:nvSpPr>
        <p:spPr/>
        <p:txBody>
          <a:bodyPr/>
          <a:lstStyle/>
          <a:p>
            <a:pPr>
              <a:defRPr/>
            </a:pPr>
            <a:fld id="{E00B6E52-F07A-44C8-B7AE-D6EEC3D50429}" type="slidenum">
              <a:rPr lang="en-CA" smtClean="0">
                <a:solidFill>
                  <a:srgbClr val="000066"/>
                </a:solidFill>
              </a:rPr>
              <a:pPr>
                <a:defRPr/>
              </a:pPr>
              <a:t>11</a:t>
            </a:fld>
            <a:endParaRPr lang="en-CA" dirty="0">
              <a:solidFill>
                <a:srgbClr val="000066"/>
              </a:solidFill>
            </a:endParaRPr>
          </a:p>
        </p:txBody>
      </p:sp>
      <p:graphicFrame>
        <p:nvGraphicFramePr>
          <p:cNvPr id="5" name="Diagram 4"/>
          <p:cNvGraphicFramePr/>
          <p:nvPr>
            <p:extLst>
              <p:ext uri="{D42A27DB-BD31-4B8C-83A1-F6EECF244321}">
                <p14:modId xmlns:p14="http://schemas.microsoft.com/office/powerpoint/2010/main" val="987987336"/>
              </p:ext>
            </p:extLst>
          </p:nvPr>
        </p:nvGraphicFramePr>
        <p:xfrm>
          <a:off x="381000" y="1268760"/>
          <a:ext cx="8439472" cy="52417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206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Purpose</a:t>
            </a:r>
            <a:endParaRPr lang="en-US" dirty="0"/>
          </a:p>
        </p:txBody>
      </p:sp>
      <p:sp>
        <p:nvSpPr>
          <p:cNvPr id="3" name="Content Placeholder 2"/>
          <p:cNvSpPr>
            <a:spLocks noGrp="1"/>
          </p:cNvSpPr>
          <p:nvPr>
            <p:ph idx="1"/>
          </p:nvPr>
        </p:nvSpPr>
        <p:spPr/>
        <p:txBody>
          <a:bodyPr/>
          <a:lstStyle/>
          <a:p>
            <a:endParaRPr lang="fr-CA" dirty="0" smtClean="0"/>
          </a:p>
          <a:p>
            <a:pPr marL="0" indent="0">
              <a:buNone/>
            </a:pPr>
            <a:r>
              <a:rPr lang="fr-CA" sz="2000" dirty="0" smtClean="0"/>
              <a:t>To provide an overview of:</a:t>
            </a:r>
          </a:p>
          <a:p>
            <a:pPr marL="0" indent="0">
              <a:buNone/>
            </a:pPr>
            <a:endParaRPr lang="fr-CA" dirty="0"/>
          </a:p>
          <a:p>
            <a:pPr marL="342900" indent="-342900">
              <a:buFont typeface="+mj-lt"/>
              <a:buAutoNum type="arabicPeriod"/>
            </a:pPr>
            <a:r>
              <a:rPr lang="fr-CA" dirty="0" smtClean="0"/>
              <a:t>To </a:t>
            </a:r>
            <a:r>
              <a:rPr lang="fr-CA" dirty="0" err="1" smtClean="0"/>
              <a:t>provide</a:t>
            </a:r>
            <a:r>
              <a:rPr lang="fr-CA" dirty="0" smtClean="0"/>
              <a:t> an update to Jay </a:t>
            </a:r>
            <a:r>
              <a:rPr lang="fr-CA" dirty="0" err="1" smtClean="0"/>
              <a:t>Treaty</a:t>
            </a:r>
            <a:r>
              <a:rPr lang="fr-CA" dirty="0" smtClean="0"/>
              <a:t> Border Alliance (JTBA) </a:t>
            </a:r>
            <a:r>
              <a:rPr lang="fr-CA" dirty="0" err="1" smtClean="0"/>
              <a:t>membership</a:t>
            </a:r>
            <a:r>
              <a:rPr lang="fr-CA" dirty="0" smtClean="0"/>
              <a:t> on </a:t>
            </a:r>
            <a:r>
              <a:rPr lang="fr-CA" dirty="0" err="1" smtClean="0"/>
              <a:t>work</a:t>
            </a:r>
            <a:r>
              <a:rPr lang="fr-CA" dirty="0" smtClean="0"/>
              <a:t> </a:t>
            </a:r>
            <a:r>
              <a:rPr lang="fr-CA" dirty="0" err="1" smtClean="0"/>
              <a:t>underway</a:t>
            </a:r>
            <a:r>
              <a:rPr lang="fr-CA" dirty="0" smtClean="0"/>
              <a:t> in the </a:t>
            </a:r>
            <a:r>
              <a:rPr lang="fr-CA" dirty="0" err="1" smtClean="0"/>
              <a:t>Government</a:t>
            </a:r>
            <a:r>
              <a:rPr lang="fr-CA" dirty="0" smtClean="0"/>
              <a:t> of Canada in relation to Indigenous Border </a:t>
            </a:r>
            <a:r>
              <a:rPr lang="fr-CA" dirty="0" err="1" smtClean="0"/>
              <a:t>Crossing</a:t>
            </a:r>
            <a:r>
              <a:rPr lang="fr-CA" dirty="0" smtClean="0"/>
              <a:t> Issues; and</a:t>
            </a:r>
          </a:p>
          <a:p>
            <a:pPr marL="342900" indent="-342900">
              <a:buFont typeface="+mj-lt"/>
              <a:buAutoNum type="arabicPeriod"/>
            </a:pPr>
            <a:endParaRPr lang="fr-CA" dirty="0"/>
          </a:p>
          <a:p>
            <a:pPr marL="342900" indent="-342900">
              <a:buFont typeface="+mj-lt"/>
              <a:buAutoNum type="arabicPeriod"/>
            </a:pPr>
            <a:r>
              <a:rPr lang="fr-CA" dirty="0" smtClean="0"/>
              <a:t>Engage in dialogue </a:t>
            </a:r>
            <a:r>
              <a:rPr lang="fr-CA" dirty="0" err="1" smtClean="0"/>
              <a:t>with</a:t>
            </a:r>
            <a:r>
              <a:rPr lang="fr-CA" dirty="0" smtClean="0"/>
              <a:t> JTBA </a:t>
            </a:r>
            <a:r>
              <a:rPr lang="fr-CA" dirty="0" err="1" smtClean="0"/>
              <a:t>delegates</a:t>
            </a:r>
            <a:r>
              <a:rPr lang="fr-CA" dirty="0" smtClean="0"/>
              <a:t> on topics of </a:t>
            </a:r>
            <a:r>
              <a:rPr lang="fr-CA" dirty="0" err="1" smtClean="0"/>
              <a:t>interest</a:t>
            </a:r>
            <a:r>
              <a:rPr lang="fr-CA" dirty="0" smtClean="0"/>
              <a:t>.</a:t>
            </a:r>
          </a:p>
        </p:txBody>
      </p:sp>
      <p:sp>
        <p:nvSpPr>
          <p:cNvPr id="4" name="Slide Number Placeholder 3"/>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7D2F51A-46BA-4DDD-A286-F171AE3211EE}" type="slidenum">
              <a:rPr kumimoji="0" lang="en-CA" sz="1800" b="0" i="0" u="none" strike="noStrike" kern="1200" cap="none" spc="0" normalizeH="0" baseline="0" noProof="0" smtClean="0">
                <a:ln>
                  <a:noFill/>
                </a:ln>
                <a:solidFill>
                  <a:srgbClr val="000066"/>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CA" sz="1800" b="0" i="0" u="none" strike="noStrike" kern="1200" cap="none" spc="0" normalizeH="0" baseline="0" noProof="0" dirty="0">
              <a:ln>
                <a:noFill/>
              </a:ln>
              <a:solidFill>
                <a:srgbClr val="000066"/>
              </a:solidFill>
              <a:effectLst/>
              <a:uLnTx/>
              <a:uFillTx/>
              <a:latin typeface="Arial"/>
              <a:ea typeface="+mn-ea"/>
              <a:cs typeface="+mn-cs"/>
            </a:endParaRPr>
          </a:p>
        </p:txBody>
      </p:sp>
    </p:spTree>
    <p:extLst>
      <p:ext uri="{BB962C8B-B14F-4D97-AF65-F5344CB8AC3E}">
        <p14:creationId xmlns:p14="http://schemas.microsoft.com/office/powerpoint/2010/main" val="1461269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CBSA: Advancement of Indigenous Affairs</a:t>
            </a:r>
            <a:endParaRPr lang="en-CA" dirty="0"/>
          </a:p>
        </p:txBody>
      </p:sp>
      <p:pic>
        <p:nvPicPr>
          <p:cNvPr id="75" name="Content Placeholder 74"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68300" y="1484784"/>
            <a:ext cx="8394700" cy="4896544"/>
          </a:xfrm>
        </p:spPr>
      </p:pic>
      <p:sp>
        <p:nvSpPr>
          <p:cNvPr id="4" name="Slide Number Placeholder 3"/>
          <p:cNvSpPr>
            <a:spLocks noGrp="1"/>
          </p:cNvSpPr>
          <p:nvPr>
            <p:ph type="sldNum" sz="quarter" idx="10"/>
          </p:nvPr>
        </p:nvSpPr>
        <p:spPr/>
        <p:txBody>
          <a:bodyPr/>
          <a:lstStyle/>
          <a:p>
            <a:pPr>
              <a:defRPr/>
            </a:pPr>
            <a:fld id="{E00B6E52-F07A-44C8-B7AE-D6EEC3D50429}" type="slidenum">
              <a:rPr lang="en-CA" smtClean="0">
                <a:solidFill>
                  <a:srgbClr val="000066"/>
                </a:solidFill>
              </a:rPr>
              <a:pPr>
                <a:defRPr/>
              </a:pPr>
              <a:t>3</a:t>
            </a:fld>
            <a:endParaRPr lang="en-CA" dirty="0">
              <a:solidFill>
                <a:srgbClr val="000066"/>
              </a:solidFill>
            </a:endParaRPr>
          </a:p>
        </p:txBody>
      </p:sp>
      <p:sp>
        <p:nvSpPr>
          <p:cNvPr id="76" name="Rectangle 75"/>
          <p:cNvSpPr/>
          <p:nvPr/>
        </p:nvSpPr>
        <p:spPr bwMode="auto">
          <a:xfrm>
            <a:off x="8676456" y="6165304"/>
            <a:ext cx="216024" cy="216024"/>
          </a:xfrm>
          <a:prstGeom prst="rect">
            <a:avLst/>
          </a:prstGeom>
          <a:solidFill>
            <a:srgbClr val="FFFFFF"/>
          </a:solidFill>
          <a:ln w="25400" cap="flat" cmpd="sng" algn="ctr">
            <a:solidFill>
              <a:srgbClr val="FFFFFF"/>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190500" marR="0" indent="-190500" algn="l" defTabSz="914400" rtl="0" eaLnBrk="1" fontAlgn="base" latinLnBrk="0" hangingPunct="1">
              <a:lnSpc>
                <a:spcPct val="90000"/>
              </a:lnSpc>
              <a:spcBef>
                <a:spcPct val="0"/>
              </a:spcBef>
              <a:spcAft>
                <a:spcPct val="37000"/>
              </a:spcAft>
              <a:buClrTx/>
              <a:buSzTx/>
              <a:buFontTx/>
              <a:buNone/>
              <a:tabLst>
                <a:tab pos="5715000" algn="l"/>
              </a:tabLst>
            </a:pPr>
            <a:endParaRPr kumimoji="0" lang="en-CA" sz="1800" b="0" i="0" u="none" strike="noStrike" cap="none" normalizeH="0" baseline="0" smtClean="0">
              <a:ln>
                <a:noFill/>
              </a:ln>
              <a:solidFill>
                <a:schemeClr val="tx1"/>
              </a:solidFill>
              <a:effectLst/>
              <a:latin typeface="Verdana" pitchFamily="34" charset="0"/>
            </a:endParaRPr>
          </a:p>
        </p:txBody>
      </p:sp>
    </p:spTree>
    <p:extLst>
      <p:ext uri="{BB962C8B-B14F-4D97-AF65-F5344CB8AC3E}">
        <p14:creationId xmlns:p14="http://schemas.microsoft.com/office/powerpoint/2010/main" val="1382954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CBSA: </a:t>
            </a:r>
            <a:r>
              <a:rPr lang="en-CA" dirty="0" smtClean="0"/>
              <a:t>Indigenous Framework &amp; Strategy</a:t>
            </a:r>
            <a:endParaRPr lang="en-CA" dirty="0"/>
          </a:p>
        </p:txBody>
      </p:sp>
      <p:pic>
        <p:nvPicPr>
          <p:cNvPr id="5" name="Content Placeholder 4"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9512" y="1484784"/>
            <a:ext cx="8712968" cy="4680520"/>
          </a:xfrm>
        </p:spPr>
      </p:pic>
      <p:sp>
        <p:nvSpPr>
          <p:cNvPr id="4" name="Slide Number Placeholder 3"/>
          <p:cNvSpPr>
            <a:spLocks noGrp="1"/>
          </p:cNvSpPr>
          <p:nvPr>
            <p:ph type="sldNum" sz="quarter" idx="10"/>
          </p:nvPr>
        </p:nvSpPr>
        <p:spPr/>
        <p:txBody>
          <a:bodyPr/>
          <a:lstStyle/>
          <a:p>
            <a:pPr>
              <a:defRPr/>
            </a:pPr>
            <a:fld id="{E00B6E52-F07A-44C8-B7AE-D6EEC3D50429}" type="slidenum">
              <a:rPr lang="en-CA" smtClean="0">
                <a:solidFill>
                  <a:srgbClr val="000066"/>
                </a:solidFill>
              </a:rPr>
              <a:pPr>
                <a:defRPr/>
              </a:pPr>
              <a:t>4</a:t>
            </a:fld>
            <a:endParaRPr lang="en-CA" dirty="0">
              <a:solidFill>
                <a:srgbClr val="000066"/>
              </a:solidFill>
            </a:endParaRPr>
          </a:p>
        </p:txBody>
      </p:sp>
    </p:spTree>
    <p:extLst>
      <p:ext uri="{BB962C8B-B14F-4D97-AF65-F5344CB8AC3E}">
        <p14:creationId xmlns:p14="http://schemas.microsoft.com/office/powerpoint/2010/main" val="1639995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CBSA: Entry/Exit Overview</a:t>
            </a:r>
            <a:endParaRPr lang="en-CA" dirty="0"/>
          </a:p>
        </p:txBody>
      </p:sp>
      <p:sp>
        <p:nvSpPr>
          <p:cNvPr id="3" name="Content Placeholder 2"/>
          <p:cNvSpPr>
            <a:spLocks noGrp="1"/>
          </p:cNvSpPr>
          <p:nvPr>
            <p:ph idx="1"/>
          </p:nvPr>
        </p:nvSpPr>
        <p:spPr/>
        <p:txBody>
          <a:bodyPr/>
          <a:lstStyle/>
          <a:p>
            <a:r>
              <a:rPr lang="en-CA" dirty="0"/>
              <a:t>CBSA has been exchanging all entry/exit records in the land mode with US CBP since July 11, 2019. The records include basic biographical information</a:t>
            </a:r>
          </a:p>
          <a:p>
            <a:pPr lvl="1"/>
            <a:r>
              <a:rPr lang="en-CA" dirty="0"/>
              <a:t>An entry into one country is systematically exchanged to create an exit record in the other country</a:t>
            </a:r>
          </a:p>
          <a:p>
            <a:r>
              <a:rPr lang="en-CA" dirty="0"/>
              <a:t>CBSA began collecting air exit records in June 2020 from air carriers</a:t>
            </a:r>
          </a:p>
          <a:p>
            <a:r>
              <a:rPr lang="en-CA" dirty="0"/>
              <a:t>Entry/Exit information is currently being shared with Employment and Social Development Canada (ESDC) and the Canada Revenue Agency (CRA) to </a:t>
            </a:r>
            <a:r>
              <a:rPr lang="en-CA" dirty="0" smtClean="0"/>
              <a:t>enhance </a:t>
            </a:r>
            <a:r>
              <a:rPr lang="en-CA" dirty="0"/>
              <a:t>compliance with social benefits </a:t>
            </a:r>
            <a:r>
              <a:rPr lang="en-CA" dirty="0" smtClean="0"/>
              <a:t>condition</a:t>
            </a:r>
          </a:p>
          <a:p>
            <a:r>
              <a:rPr lang="en-CA" dirty="0"/>
              <a:t>The entry records being exchanged with the US do not include domestic travel</a:t>
            </a:r>
          </a:p>
          <a:p>
            <a:r>
              <a:rPr lang="en-CA" dirty="0"/>
              <a:t>No conveyance information is exchanged between the two countries</a:t>
            </a:r>
          </a:p>
          <a:p>
            <a:r>
              <a:rPr lang="en-CA" dirty="0"/>
              <a:t>CBSA will use the exit information to establish reliable and accurate travel history to:</a:t>
            </a:r>
          </a:p>
          <a:p>
            <a:pPr lvl="1"/>
            <a:r>
              <a:rPr lang="en-CA" dirty="0"/>
              <a:t>Identify individuals who do not leave Canada at the end of their authorized period of stay</a:t>
            </a:r>
          </a:p>
          <a:p>
            <a:pPr lvl="1"/>
            <a:r>
              <a:rPr lang="en-CA" dirty="0"/>
              <a:t>Focus immigration enforcement on persons still believed to be in Canada</a:t>
            </a:r>
          </a:p>
          <a:p>
            <a:pPr lvl="1"/>
            <a:r>
              <a:rPr lang="en-CA" dirty="0"/>
              <a:t>Verify travel dates to determine applicable duty and tax exemptions</a:t>
            </a:r>
          </a:p>
          <a:p>
            <a:endParaRPr lang="en-CA" dirty="0"/>
          </a:p>
        </p:txBody>
      </p:sp>
      <p:sp>
        <p:nvSpPr>
          <p:cNvPr id="4" name="Slide Number Placeholder 3"/>
          <p:cNvSpPr>
            <a:spLocks noGrp="1"/>
          </p:cNvSpPr>
          <p:nvPr>
            <p:ph type="sldNum" sz="quarter" idx="10"/>
          </p:nvPr>
        </p:nvSpPr>
        <p:spPr/>
        <p:txBody>
          <a:bodyPr/>
          <a:lstStyle/>
          <a:p>
            <a:pPr>
              <a:defRPr/>
            </a:pPr>
            <a:fld id="{E00B6E52-F07A-44C8-B7AE-D6EEC3D50429}" type="slidenum">
              <a:rPr lang="en-CA" smtClean="0">
                <a:solidFill>
                  <a:srgbClr val="000066"/>
                </a:solidFill>
              </a:rPr>
              <a:pPr>
                <a:defRPr/>
              </a:pPr>
              <a:t>5</a:t>
            </a:fld>
            <a:endParaRPr lang="en-CA" dirty="0">
              <a:solidFill>
                <a:srgbClr val="000066"/>
              </a:solidFill>
            </a:endParaRPr>
          </a:p>
        </p:txBody>
      </p:sp>
    </p:spTree>
    <p:extLst>
      <p:ext uri="{BB962C8B-B14F-4D97-AF65-F5344CB8AC3E}">
        <p14:creationId xmlns:p14="http://schemas.microsoft.com/office/powerpoint/2010/main" val="1554660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CBSA: </a:t>
            </a:r>
            <a:r>
              <a:rPr lang="en-CA" dirty="0" err="1" smtClean="0"/>
              <a:t>ArriveCAN</a:t>
            </a:r>
            <a:endParaRPr lang="en-CA" dirty="0"/>
          </a:p>
        </p:txBody>
      </p:sp>
      <p:sp>
        <p:nvSpPr>
          <p:cNvPr id="3" name="Content Placeholder 2"/>
          <p:cNvSpPr>
            <a:spLocks noGrp="1"/>
          </p:cNvSpPr>
          <p:nvPr>
            <p:ph idx="1"/>
          </p:nvPr>
        </p:nvSpPr>
        <p:spPr/>
        <p:txBody>
          <a:bodyPr/>
          <a:lstStyle/>
          <a:p>
            <a:r>
              <a:rPr lang="en-CA" dirty="0" err="1"/>
              <a:t>ArriveCAN</a:t>
            </a:r>
            <a:r>
              <a:rPr lang="en-CA" dirty="0"/>
              <a:t> was developed in April 2020 to support the administration of public health requirements. </a:t>
            </a:r>
          </a:p>
          <a:p>
            <a:r>
              <a:rPr lang="en-CA" dirty="0"/>
              <a:t>Digital submissions using </a:t>
            </a:r>
            <a:r>
              <a:rPr lang="en-CA" dirty="0" err="1"/>
              <a:t>ArriveCAN</a:t>
            </a:r>
            <a:r>
              <a:rPr lang="en-CA" dirty="0"/>
              <a:t> became mandatory in November 2020 and February 2021 in air and land respectively for all travellers, with few exceptions. </a:t>
            </a:r>
          </a:p>
          <a:p>
            <a:pPr lvl="1"/>
            <a:r>
              <a:rPr lang="en-CA" dirty="0"/>
              <a:t>All travellers, regardless of vaccination status and age, continue to be required to submit their public health information in </a:t>
            </a:r>
            <a:r>
              <a:rPr lang="en-CA" dirty="0" err="1"/>
              <a:t>ArriveCAN</a:t>
            </a:r>
            <a:r>
              <a:rPr lang="en-CA" dirty="0"/>
              <a:t> (free mobile app or website), including proof of vaccination in English or French prior to arriving in Canada. </a:t>
            </a:r>
          </a:p>
          <a:p>
            <a:r>
              <a:rPr lang="en-CA" dirty="0"/>
              <a:t>Public health information submitted by the Traveller using </a:t>
            </a:r>
            <a:r>
              <a:rPr lang="en-CA" dirty="0" err="1"/>
              <a:t>ArriveCAN</a:t>
            </a:r>
            <a:r>
              <a:rPr lang="en-CA" dirty="0"/>
              <a:t> is verified by the CBSA in their capacity as screening officers under the Quarantine Act.</a:t>
            </a:r>
          </a:p>
          <a:p>
            <a:pPr lvl="1"/>
            <a:r>
              <a:rPr lang="en-CA" dirty="0"/>
              <a:t>The public health information </a:t>
            </a:r>
            <a:r>
              <a:rPr lang="en-CA" dirty="0" err="1"/>
              <a:t>ArriveCAN</a:t>
            </a:r>
            <a:r>
              <a:rPr lang="en-CA" dirty="0"/>
              <a:t> collects is shared with the Public Health Agency of Canada (PHAC) who are responsible for the administration of the Quarantine Act and the Emergency Orders and is in accordance with the Information Sharing Agreement between the CBSA and PHAC and the Privacy Act.</a:t>
            </a:r>
          </a:p>
          <a:p>
            <a:endParaRPr lang="en-CA" dirty="0"/>
          </a:p>
        </p:txBody>
      </p:sp>
      <p:sp>
        <p:nvSpPr>
          <p:cNvPr id="4" name="Slide Number Placeholder 3"/>
          <p:cNvSpPr>
            <a:spLocks noGrp="1"/>
          </p:cNvSpPr>
          <p:nvPr>
            <p:ph type="sldNum" sz="quarter" idx="10"/>
          </p:nvPr>
        </p:nvSpPr>
        <p:spPr/>
        <p:txBody>
          <a:bodyPr/>
          <a:lstStyle/>
          <a:p>
            <a:pPr>
              <a:defRPr/>
            </a:pPr>
            <a:fld id="{E00B6E52-F07A-44C8-B7AE-D6EEC3D50429}" type="slidenum">
              <a:rPr lang="en-CA" smtClean="0">
                <a:solidFill>
                  <a:srgbClr val="000066"/>
                </a:solidFill>
              </a:rPr>
              <a:pPr>
                <a:defRPr/>
              </a:pPr>
              <a:t>6</a:t>
            </a:fld>
            <a:endParaRPr lang="en-CA" dirty="0">
              <a:solidFill>
                <a:srgbClr val="000066"/>
              </a:solidFill>
            </a:endParaRPr>
          </a:p>
        </p:txBody>
      </p:sp>
    </p:spTree>
    <p:extLst>
      <p:ext uri="{BB962C8B-B14F-4D97-AF65-F5344CB8AC3E}">
        <p14:creationId xmlns:p14="http://schemas.microsoft.com/office/powerpoint/2010/main" val="2891421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Public Safety – Review Body for CBSA</a:t>
            </a:r>
          </a:p>
        </p:txBody>
      </p:sp>
      <p:sp>
        <p:nvSpPr>
          <p:cNvPr id="3" name="Content Placeholder 2"/>
          <p:cNvSpPr>
            <a:spLocks noGrp="1"/>
          </p:cNvSpPr>
          <p:nvPr>
            <p:ph idx="1"/>
          </p:nvPr>
        </p:nvSpPr>
        <p:spPr>
          <a:xfrm>
            <a:off x="381000" y="1501965"/>
            <a:ext cx="8394700" cy="5008563"/>
          </a:xfrm>
        </p:spPr>
        <p:txBody>
          <a:bodyPr/>
          <a:lstStyle/>
          <a:p>
            <a:pPr marL="0" indent="0">
              <a:buNone/>
            </a:pPr>
            <a:r>
              <a:rPr lang="en-CA" dirty="0"/>
              <a:t>On May 19, 2022, the Minister of Public Safety introduced Bill C-20, an Act establishing the Public Complaints and Review Commission and amending certain Acts and statutory instruments.</a:t>
            </a:r>
          </a:p>
          <a:p>
            <a:pPr lvl="1"/>
            <a:r>
              <a:rPr lang="en-US" dirty="0"/>
              <a:t>The Bill would enact a new standalone statute, the Public Complaints and Review Commission Act, that would:</a:t>
            </a:r>
          </a:p>
          <a:p>
            <a:pPr lvl="1"/>
            <a:r>
              <a:rPr lang="en-US" dirty="0"/>
              <a:t>Establish the Public Complaints and Review Commission (PCRC), which </a:t>
            </a:r>
            <a:r>
              <a:rPr lang="en-CA" dirty="0"/>
              <a:t>would replace the Civilian Review and Complaints ‎Commission (CRCC), currently the review body for the RCMP. </a:t>
            </a:r>
            <a:r>
              <a:rPr lang="en-US" dirty="0"/>
              <a:t>It </a:t>
            </a:r>
            <a:r>
              <a:rPr lang="en-CA" dirty="0"/>
              <a:t>would create</a:t>
            </a:r>
            <a:r>
              <a:rPr lang="en-US" dirty="0"/>
              <a:t>, </a:t>
            </a:r>
            <a:r>
              <a:rPr lang="en-CA" dirty="0"/>
              <a:t>for the very first </a:t>
            </a:r>
            <a:r>
              <a:rPr lang="en-US" dirty="0"/>
              <a:t>time,</a:t>
            </a:r>
            <a:r>
              <a:rPr lang="en-CA" dirty="0"/>
              <a:t> independent review</a:t>
            </a:r>
            <a:r>
              <a:rPr lang="en-US" dirty="0"/>
              <a:t> of,</a:t>
            </a:r>
            <a:r>
              <a:rPr lang="en-CA" dirty="0"/>
              <a:t> and a forum for complaints about</a:t>
            </a:r>
            <a:r>
              <a:rPr lang="en-US" dirty="0"/>
              <a:t>, t</a:t>
            </a:r>
            <a:r>
              <a:rPr lang="en-CA" dirty="0"/>
              <a:t>he CBSA</a:t>
            </a:r>
            <a:r>
              <a:rPr lang="en-US" dirty="0"/>
              <a:t>.</a:t>
            </a:r>
          </a:p>
          <a:p>
            <a:pPr lvl="1"/>
            <a:r>
              <a:rPr lang="en-US" dirty="0"/>
              <a:t>Enact additional accountability and transparency mechanisms, including codified timelines for  RCMP and CBSA responses to PCRC interim reports, reviews and recommendations, mandatory annual reporting by the RCMP and CBSA on actions taken in response to PCRC recommendations and mandatory, reporting of disaggregated race-based data, including data </a:t>
            </a:r>
            <a:r>
              <a:rPr lang="en-US"/>
              <a:t>on Indigenous </a:t>
            </a:r>
            <a:r>
              <a:rPr lang="en-US" dirty="0"/>
              <a:t>status, by the PCRC.</a:t>
            </a:r>
          </a:p>
          <a:p>
            <a:pPr lvl="1"/>
            <a:r>
              <a:rPr lang="en-US" dirty="0"/>
              <a:t>Establish a statutory framework to govern CBSA responses to serious incidents.</a:t>
            </a:r>
          </a:p>
          <a:p>
            <a:pPr marL="192088" lvl="1" indent="0">
              <a:buNone/>
            </a:pPr>
            <a:endParaRPr lang="en-CA" dirty="0"/>
          </a:p>
          <a:p>
            <a:endParaRPr lang="en-CA" dirty="0"/>
          </a:p>
        </p:txBody>
      </p:sp>
      <p:sp>
        <p:nvSpPr>
          <p:cNvPr id="4" name="Slide Number Placeholder 3"/>
          <p:cNvSpPr>
            <a:spLocks noGrp="1"/>
          </p:cNvSpPr>
          <p:nvPr>
            <p:ph type="sldNum" sz="quarter" idx="10"/>
          </p:nvPr>
        </p:nvSpPr>
        <p:spPr/>
        <p:txBody>
          <a:bodyPr/>
          <a:lstStyle/>
          <a:p>
            <a:pPr>
              <a:defRPr/>
            </a:pPr>
            <a:fld id="{E00B6E52-F07A-44C8-B7AE-D6EEC3D50429}" type="slidenum">
              <a:rPr lang="en-CA" smtClean="0">
                <a:solidFill>
                  <a:srgbClr val="000066"/>
                </a:solidFill>
              </a:rPr>
              <a:pPr>
                <a:defRPr/>
              </a:pPr>
              <a:t>7</a:t>
            </a:fld>
            <a:endParaRPr lang="en-CA" dirty="0">
              <a:solidFill>
                <a:srgbClr val="000066"/>
              </a:solidFill>
            </a:endParaRPr>
          </a:p>
        </p:txBody>
      </p:sp>
    </p:spTree>
    <p:extLst>
      <p:ext uri="{BB962C8B-B14F-4D97-AF65-F5344CB8AC3E}">
        <p14:creationId xmlns:p14="http://schemas.microsoft.com/office/powerpoint/2010/main" val="3531938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E00B6E52-F07A-44C8-B7AE-D6EEC3D50429}" type="slidenum">
              <a:rPr lang="en-CA" smtClean="0">
                <a:solidFill>
                  <a:srgbClr val="000066"/>
                </a:solidFill>
              </a:rPr>
              <a:pPr>
                <a:defRPr/>
              </a:pPr>
              <a:t>8</a:t>
            </a:fld>
            <a:endParaRPr lang="en-CA" dirty="0">
              <a:solidFill>
                <a:srgbClr val="000066"/>
              </a:solidFill>
            </a:endParaRPr>
          </a:p>
        </p:txBody>
      </p:sp>
      <p:grpSp>
        <p:nvGrpSpPr>
          <p:cNvPr id="10" name="Group 9"/>
          <p:cNvGrpSpPr/>
          <p:nvPr/>
        </p:nvGrpSpPr>
        <p:grpSpPr>
          <a:xfrm>
            <a:off x="4384037" y="1439687"/>
            <a:ext cx="4378963" cy="4912262"/>
            <a:chOff x="6254160" y="1482670"/>
            <a:chExt cx="5680457" cy="5455242"/>
          </a:xfrm>
        </p:grpSpPr>
        <p:sp>
          <p:nvSpPr>
            <p:cNvPr id="11" name="Freeform 10"/>
            <p:cNvSpPr/>
            <p:nvPr/>
          </p:nvSpPr>
          <p:spPr>
            <a:xfrm>
              <a:off x="6254160" y="1542092"/>
              <a:ext cx="5680457" cy="2245950"/>
            </a:xfrm>
            <a:custGeom>
              <a:avLst/>
              <a:gdLst>
                <a:gd name="connsiteX0" fmla="*/ 0 w 5680457"/>
                <a:gd name="connsiteY0" fmla="*/ 0 h 2245950"/>
                <a:gd name="connsiteX1" fmla="*/ 5680457 w 5680457"/>
                <a:gd name="connsiteY1" fmla="*/ 0 h 2245950"/>
                <a:gd name="connsiteX2" fmla="*/ 5680457 w 5680457"/>
                <a:gd name="connsiteY2" fmla="*/ 2245950 h 2245950"/>
                <a:gd name="connsiteX3" fmla="*/ 0 w 5680457"/>
                <a:gd name="connsiteY3" fmla="*/ 2245950 h 2245950"/>
                <a:gd name="connsiteX4" fmla="*/ 0 w 5680457"/>
                <a:gd name="connsiteY4" fmla="*/ 0 h 2245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80457" h="2245950">
                  <a:moveTo>
                    <a:pt x="0" y="0"/>
                  </a:moveTo>
                  <a:lnTo>
                    <a:pt x="5680457" y="0"/>
                  </a:lnTo>
                  <a:lnTo>
                    <a:pt x="5680457" y="2245950"/>
                  </a:lnTo>
                  <a:lnTo>
                    <a:pt x="0" y="2245950"/>
                  </a:lnTo>
                  <a:lnTo>
                    <a:pt x="0" y="0"/>
                  </a:lnTo>
                  <a:close/>
                </a:path>
              </a:pathLst>
            </a:custGeom>
            <a:solidFill>
              <a:sysClr val="window" lastClr="FFFFFF">
                <a:alpha val="90000"/>
                <a:hueOff val="0"/>
                <a:satOff val="0"/>
                <a:lumOff val="0"/>
                <a:alphaOff val="0"/>
              </a:sysClr>
            </a:solidFill>
            <a:ln w="12700" cap="flat" cmpd="sng" algn="ctr">
              <a:solidFill>
                <a:sysClr val="windowText" lastClr="000000"/>
              </a:solidFill>
              <a:prstDash val="solid"/>
              <a:miter lim="800000"/>
            </a:ln>
            <a:effectLst/>
          </p:spPr>
          <p:txBody>
            <a:bodyPr spcFirstLastPara="0" vert="horz" wrap="square" lIns="330650" tIns="359283" rIns="330650" bIns="85344" numCol="1" spcCol="1270" anchor="t" anchorCtr="0">
              <a:noAutofit/>
            </a:bodyPr>
            <a:lstStyle/>
            <a:p>
              <a:pPr marL="0" marR="0" lvl="1" defTabSz="533400" eaLnBrk="1" fontAlgn="auto" latinLnBrk="0" hangingPunct="1">
                <a:lnSpc>
                  <a:spcPct val="90000"/>
                </a:lnSpc>
                <a:spcBef>
                  <a:spcPts val="0"/>
                </a:spcBef>
                <a:spcAft>
                  <a:spcPct val="15000"/>
                </a:spcAft>
                <a:buClrTx/>
                <a:buSzTx/>
                <a:tabLst/>
                <a:defRPr/>
              </a:pPr>
              <a:endParaRPr kumimoji="0" lang="en-US" sz="1600" b="0" i="0" u="none" strike="noStrike" kern="0" cap="none" spc="0" normalizeH="0" baseline="0" noProof="0" dirty="0" smtClean="0">
                <a:ln>
                  <a:noFill/>
                </a:ln>
                <a:solidFill>
                  <a:schemeClr val="bg1">
                    <a:lumMod val="10000"/>
                  </a:schemeClr>
                </a:solidFill>
                <a:effectLst/>
                <a:uLnTx/>
                <a:uFillTx/>
                <a:latin typeface="+mn-lt"/>
              </a:endParaRPr>
            </a:p>
            <a:p>
              <a:pPr marR="0" lvl="1" indent="-457200" defTabSz="533400" eaLnBrk="1" fontAlgn="auto" latinLnBrk="0" hangingPunct="1">
                <a:lnSpc>
                  <a:spcPct val="90000"/>
                </a:lnSpc>
                <a:spcBef>
                  <a:spcPts val="0"/>
                </a:spcBef>
                <a:spcAft>
                  <a:spcPct val="15000"/>
                </a:spcAft>
                <a:buClrTx/>
                <a:buSzTx/>
                <a:buFont typeface="+mj-lt"/>
                <a:buAutoNum type="arabicPeriod"/>
                <a:tabLst/>
                <a:defRPr/>
              </a:pPr>
              <a:r>
                <a:rPr kumimoji="0" lang="en-US" sz="1600" b="0" i="0" u="none" strike="noStrike" kern="0" cap="none" spc="0" normalizeH="0" baseline="0" noProof="0" dirty="0" smtClean="0">
                  <a:ln>
                    <a:noFill/>
                  </a:ln>
                  <a:solidFill>
                    <a:schemeClr val="bg1">
                      <a:lumMod val="10000"/>
                    </a:schemeClr>
                  </a:solidFill>
                  <a:effectLst/>
                  <a:uLnTx/>
                  <a:uFillTx/>
                  <a:latin typeface="+mn-lt"/>
                </a:rPr>
                <a:t>Canadian Citizens</a:t>
              </a:r>
            </a:p>
            <a:p>
              <a:pPr marR="0" lvl="1" indent="-457200" defTabSz="533400" eaLnBrk="1" fontAlgn="auto" latinLnBrk="0" hangingPunct="1">
                <a:lnSpc>
                  <a:spcPct val="90000"/>
                </a:lnSpc>
                <a:spcBef>
                  <a:spcPts val="0"/>
                </a:spcBef>
                <a:spcAft>
                  <a:spcPct val="15000"/>
                </a:spcAft>
                <a:buClrTx/>
                <a:buSzTx/>
                <a:buFont typeface="+mj-lt"/>
                <a:buAutoNum type="arabicPeriod"/>
                <a:tabLst/>
                <a:defRPr/>
              </a:pPr>
              <a:r>
                <a:rPr kumimoji="0" lang="en-US" sz="1600" b="0" i="0" u="none" strike="noStrike" kern="0" cap="none" spc="0" normalizeH="0" baseline="0" noProof="0" dirty="0" smtClean="0">
                  <a:ln>
                    <a:noFill/>
                  </a:ln>
                  <a:solidFill>
                    <a:schemeClr val="bg1">
                      <a:lumMod val="10000"/>
                    </a:schemeClr>
                  </a:solidFill>
                  <a:effectLst/>
                  <a:uLnTx/>
                  <a:uFillTx/>
                  <a:latin typeface="+mn-lt"/>
                </a:rPr>
                <a:t>Permanent Residents</a:t>
              </a:r>
            </a:p>
            <a:p>
              <a:pPr marR="0" lvl="1" indent="-457200" defTabSz="533400" eaLnBrk="1" fontAlgn="auto" latinLnBrk="0" hangingPunct="1">
                <a:lnSpc>
                  <a:spcPct val="90000"/>
                </a:lnSpc>
                <a:spcBef>
                  <a:spcPts val="0"/>
                </a:spcBef>
                <a:spcAft>
                  <a:spcPct val="15000"/>
                </a:spcAft>
                <a:buClrTx/>
                <a:buSzTx/>
                <a:buFont typeface="+mj-lt"/>
                <a:buAutoNum type="arabicPeriod"/>
                <a:tabLst/>
                <a:defRPr/>
              </a:pPr>
              <a:r>
                <a:rPr kumimoji="0" lang="en-US" sz="1600" b="0" i="0" u="none" strike="noStrike" kern="0" cap="none" spc="0" normalizeH="0" baseline="0" noProof="0" dirty="0" smtClean="0">
                  <a:ln>
                    <a:noFill/>
                  </a:ln>
                  <a:solidFill>
                    <a:schemeClr val="bg1">
                      <a:lumMod val="10000"/>
                    </a:schemeClr>
                  </a:solidFill>
                  <a:effectLst/>
                  <a:uLnTx/>
                  <a:uFillTx/>
                  <a:latin typeface="+mn-lt"/>
                </a:rPr>
                <a:t>Persons </a:t>
              </a:r>
              <a:r>
                <a:rPr lang="en-US" sz="1600" kern="0" dirty="0">
                  <a:solidFill>
                    <a:schemeClr val="bg1">
                      <a:lumMod val="10000"/>
                    </a:schemeClr>
                  </a:solidFill>
                  <a:latin typeface="+mn-lt"/>
                </a:rPr>
                <a:t>r</a:t>
              </a:r>
              <a:r>
                <a:rPr kumimoji="0" lang="en-US" sz="1600" b="0" i="0" u="none" strike="noStrike" kern="0" cap="none" spc="0" normalizeH="0" baseline="0" noProof="0" dirty="0" err="1" smtClean="0">
                  <a:ln>
                    <a:noFill/>
                  </a:ln>
                  <a:solidFill>
                    <a:schemeClr val="bg1">
                      <a:lumMod val="10000"/>
                    </a:schemeClr>
                  </a:solidFill>
                  <a:effectLst/>
                  <a:uLnTx/>
                  <a:uFillTx/>
                  <a:latin typeface="+mn-lt"/>
                </a:rPr>
                <a:t>egistered</a:t>
              </a:r>
              <a:r>
                <a:rPr kumimoji="0" lang="en-US" sz="1600" b="0" i="0" u="none" strike="noStrike" kern="0" cap="none" spc="0" normalizeH="0" baseline="0" noProof="0" dirty="0" smtClean="0">
                  <a:ln>
                    <a:noFill/>
                  </a:ln>
                  <a:solidFill>
                    <a:schemeClr val="bg1">
                      <a:lumMod val="10000"/>
                    </a:schemeClr>
                  </a:solidFill>
                  <a:effectLst/>
                  <a:uLnTx/>
                  <a:uFillTx/>
                  <a:latin typeface="+mn-lt"/>
                </a:rPr>
                <a:t> under the </a:t>
              </a:r>
              <a:r>
                <a:rPr kumimoji="0" lang="en-US" sz="1600" b="0" i="1" u="none" strike="noStrike" kern="0" cap="none" spc="0" normalizeH="0" baseline="0" noProof="0" dirty="0" smtClean="0">
                  <a:ln>
                    <a:noFill/>
                  </a:ln>
                  <a:solidFill>
                    <a:schemeClr val="bg1">
                      <a:lumMod val="10000"/>
                    </a:schemeClr>
                  </a:solidFill>
                  <a:effectLst/>
                  <a:uLnTx/>
                  <a:uFillTx/>
                  <a:latin typeface="+mn-lt"/>
                </a:rPr>
                <a:t>Indian Act</a:t>
              </a:r>
              <a:endParaRPr kumimoji="0" lang="en-US" sz="1600" b="0" i="0" u="none" strike="noStrike" kern="0" cap="none" spc="0" normalizeH="0" baseline="0" noProof="0" dirty="0" smtClean="0">
                <a:ln>
                  <a:noFill/>
                </a:ln>
                <a:solidFill>
                  <a:schemeClr val="bg1">
                    <a:lumMod val="10000"/>
                  </a:schemeClr>
                </a:solidFill>
                <a:effectLst/>
                <a:uLnTx/>
                <a:uFillTx/>
                <a:latin typeface="+mn-lt"/>
              </a:endParaRPr>
            </a:p>
            <a:p>
              <a:pPr marL="428625" marR="0" lvl="2" indent="-342900" defTabSz="400050" eaLnBrk="1" fontAlgn="auto" latinLnBrk="0" hangingPunct="1">
                <a:lnSpc>
                  <a:spcPct val="90000"/>
                </a:lnSpc>
                <a:spcBef>
                  <a:spcPts val="0"/>
                </a:spcBef>
                <a:spcAft>
                  <a:spcPct val="15000"/>
                </a:spcAft>
                <a:buClrTx/>
                <a:buSzTx/>
                <a:buFont typeface="+mj-lt"/>
                <a:buAutoNum type="arabicPeriod"/>
                <a:tabLst/>
                <a:defRPr/>
              </a:pPr>
              <a:endParaRPr kumimoji="0" lang="en-CA" sz="1400" b="0" i="0" u="none" strike="noStrike" kern="0" cap="none" spc="0" normalizeH="0" baseline="0" noProof="0" dirty="0" smtClean="0">
                <a:ln>
                  <a:noFill/>
                </a:ln>
                <a:solidFill>
                  <a:prstClr val="black">
                    <a:hueOff val="0"/>
                    <a:satOff val="0"/>
                    <a:lumOff val="0"/>
                    <a:alphaOff val="0"/>
                  </a:prstClr>
                </a:solidFill>
                <a:effectLst/>
                <a:uLnTx/>
                <a:uFillTx/>
                <a:latin typeface="Calibri" panose="020F0502020204030204"/>
                <a:ea typeface="+mn-ea"/>
                <a:cs typeface="+mn-cs"/>
              </a:endParaRPr>
            </a:p>
          </p:txBody>
        </p:sp>
        <p:sp>
          <p:nvSpPr>
            <p:cNvPr id="12" name="Freeform 11"/>
            <p:cNvSpPr/>
            <p:nvPr/>
          </p:nvSpPr>
          <p:spPr>
            <a:xfrm>
              <a:off x="6538181" y="1482670"/>
              <a:ext cx="4964697" cy="440694"/>
            </a:xfrm>
            <a:custGeom>
              <a:avLst/>
              <a:gdLst>
                <a:gd name="connsiteX0" fmla="*/ 0 w 2811099"/>
                <a:gd name="connsiteY0" fmla="*/ 66485 h 398902"/>
                <a:gd name="connsiteX1" fmla="*/ 66485 w 2811099"/>
                <a:gd name="connsiteY1" fmla="*/ 0 h 398902"/>
                <a:gd name="connsiteX2" fmla="*/ 2744614 w 2811099"/>
                <a:gd name="connsiteY2" fmla="*/ 0 h 398902"/>
                <a:gd name="connsiteX3" fmla="*/ 2811099 w 2811099"/>
                <a:gd name="connsiteY3" fmla="*/ 66485 h 398902"/>
                <a:gd name="connsiteX4" fmla="*/ 2811099 w 2811099"/>
                <a:gd name="connsiteY4" fmla="*/ 332417 h 398902"/>
                <a:gd name="connsiteX5" fmla="*/ 2744614 w 2811099"/>
                <a:gd name="connsiteY5" fmla="*/ 398902 h 398902"/>
                <a:gd name="connsiteX6" fmla="*/ 66485 w 2811099"/>
                <a:gd name="connsiteY6" fmla="*/ 398902 h 398902"/>
                <a:gd name="connsiteX7" fmla="*/ 0 w 2811099"/>
                <a:gd name="connsiteY7" fmla="*/ 332417 h 398902"/>
                <a:gd name="connsiteX8" fmla="*/ 0 w 2811099"/>
                <a:gd name="connsiteY8" fmla="*/ 66485 h 398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11099" h="398902">
                  <a:moveTo>
                    <a:pt x="0" y="66485"/>
                  </a:moveTo>
                  <a:cubicBezTo>
                    <a:pt x="0" y="29766"/>
                    <a:pt x="29766" y="0"/>
                    <a:pt x="66485" y="0"/>
                  </a:cubicBezTo>
                  <a:lnTo>
                    <a:pt x="2744614" y="0"/>
                  </a:lnTo>
                  <a:cubicBezTo>
                    <a:pt x="2781333" y="0"/>
                    <a:pt x="2811099" y="29766"/>
                    <a:pt x="2811099" y="66485"/>
                  </a:cubicBezTo>
                  <a:lnTo>
                    <a:pt x="2811099" y="332417"/>
                  </a:lnTo>
                  <a:cubicBezTo>
                    <a:pt x="2811099" y="369136"/>
                    <a:pt x="2781333" y="398902"/>
                    <a:pt x="2744614" y="398902"/>
                  </a:cubicBezTo>
                  <a:lnTo>
                    <a:pt x="66485" y="398902"/>
                  </a:lnTo>
                  <a:cubicBezTo>
                    <a:pt x="29766" y="398902"/>
                    <a:pt x="0" y="369136"/>
                    <a:pt x="0" y="332417"/>
                  </a:cubicBezTo>
                  <a:lnTo>
                    <a:pt x="0" y="66485"/>
                  </a:lnTo>
                  <a:close/>
                </a:path>
              </a:pathLst>
            </a:custGeom>
            <a:solidFill>
              <a:sysClr val="windowText" lastClr="000000"/>
            </a:solidFill>
            <a:ln w="12700" cap="flat" cmpd="sng" algn="ctr">
              <a:solidFill>
                <a:sysClr val="windowText" lastClr="000000"/>
              </a:solidFill>
              <a:prstDash val="solid"/>
              <a:miter lim="800000"/>
            </a:ln>
            <a:effectLst/>
          </p:spPr>
          <p:txBody>
            <a:bodyPr spcFirstLastPara="0" vert="horz" wrap="square" lIns="127326" tIns="14605" rIns="127326" bIns="14605" numCol="1" spcCol="1270" anchor="ctr" anchorCtr="0">
              <a:noAutofit/>
            </a:bodyPr>
            <a:lstStyle/>
            <a:p>
              <a:pPr marL="0" marR="0" lvl="0" indent="0" defTabSz="533400" eaLnBrk="1" fontAlgn="auto" latinLnBrk="0" hangingPunct="1">
                <a:lnSpc>
                  <a:spcPct val="90000"/>
                </a:lnSpc>
                <a:spcBef>
                  <a:spcPts val="0"/>
                </a:spcBef>
                <a:spcAft>
                  <a:spcPct val="35000"/>
                </a:spcAft>
                <a:buClrTx/>
                <a:buSzTx/>
                <a:buFontTx/>
                <a:buNone/>
                <a:tabLst/>
                <a:defRPr/>
              </a:pPr>
              <a:r>
                <a:rPr kumimoji="0" lang="en-US" sz="2100" b="1" i="0" u="none" strike="noStrike" kern="0" cap="none" spc="0" normalizeH="0" baseline="0" noProof="0" dirty="0" smtClean="0">
                  <a:ln>
                    <a:noFill/>
                  </a:ln>
                  <a:solidFill>
                    <a:prstClr val="white"/>
                  </a:solidFill>
                  <a:effectLst/>
                  <a:uLnTx/>
                  <a:uFillTx/>
                  <a:latin typeface="+mn-lt"/>
                  <a:ea typeface="+mn-ea"/>
                  <a:cs typeface="+mn-cs"/>
                </a:rPr>
                <a:t>Who is included – 3 doors </a:t>
              </a:r>
              <a:endParaRPr kumimoji="0" lang="en-CA" sz="2100" b="1" i="0" u="none" strike="noStrike" kern="0" cap="none" spc="0" normalizeH="0" baseline="0" noProof="0" dirty="0" smtClean="0">
                <a:ln>
                  <a:noFill/>
                </a:ln>
                <a:solidFill>
                  <a:prstClr val="white"/>
                </a:solidFill>
                <a:effectLst/>
                <a:uLnTx/>
                <a:uFillTx/>
                <a:latin typeface="+mn-lt"/>
                <a:ea typeface="+mn-ea"/>
                <a:cs typeface="+mn-cs"/>
              </a:endParaRPr>
            </a:p>
          </p:txBody>
        </p:sp>
        <p:sp>
          <p:nvSpPr>
            <p:cNvPr id="13" name="Freeform 12"/>
            <p:cNvSpPr/>
            <p:nvPr/>
          </p:nvSpPr>
          <p:spPr>
            <a:xfrm>
              <a:off x="6254160" y="4056354"/>
              <a:ext cx="5680457" cy="2881558"/>
            </a:xfrm>
            <a:custGeom>
              <a:avLst/>
              <a:gdLst>
                <a:gd name="connsiteX0" fmla="*/ 0 w 5680457"/>
                <a:gd name="connsiteY0" fmla="*/ 0 h 2101050"/>
                <a:gd name="connsiteX1" fmla="*/ 5680457 w 5680457"/>
                <a:gd name="connsiteY1" fmla="*/ 0 h 2101050"/>
                <a:gd name="connsiteX2" fmla="*/ 5680457 w 5680457"/>
                <a:gd name="connsiteY2" fmla="*/ 2101050 h 2101050"/>
                <a:gd name="connsiteX3" fmla="*/ 0 w 5680457"/>
                <a:gd name="connsiteY3" fmla="*/ 2101050 h 2101050"/>
                <a:gd name="connsiteX4" fmla="*/ 0 w 5680457"/>
                <a:gd name="connsiteY4" fmla="*/ 0 h 2101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80457" h="2101050">
                  <a:moveTo>
                    <a:pt x="0" y="0"/>
                  </a:moveTo>
                  <a:lnTo>
                    <a:pt x="5680457" y="0"/>
                  </a:lnTo>
                  <a:lnTo>
                    <a:pt x="5680457" y="2101050"/>
                  </a:lnTo>
                  <a:lnTo>
                    <a:pt x="0" y="2101050"/>
                  </a:lnTo>
                  <a:lnTo>
                    <a:pt x="0" y="0"/>
                  </a:lnTo>
                  <a:close/>
                </a:path>
              </a:pathLst>
            </a:custGeom>
            <a:solidFill>
              <a:sysClr val="window" lastClr="FFFFFF">
                <a:alpha val="90000"/>
                <a:hueOff val="0"/>
                <a:satOff val="0"/>
                <a:lumOff val="0"/>
                <a:alphaOff val="0"/>
              </a:sysClr>
            </a:solidFill>
            <a:ln w="12700" cap="flat" cmpd="sng" algn="ctr">
              <a:solidFill>
                <a:sysClr val="windowText" lastClr="000000"/>
              </a:solidFill>
              <a:prstDash val="solid"/>
              <a:miter lim="800000"/>
            </a:ln>
            <a:effectLst/>
          </p:spPr>
          <p:txBody>
            <a:bodyPr spcFirstLastPara="0" vert="horz" wrap="square" lIns="330650" tIns="359283" rIns="330650" bIns="85344" numCol="1" spcCol="1270" anchor="t" anchorCtr="0">
              <a:noAutofit/>
            </a:bodyPr>
            <a:lstStyle/>
            <a:p>
              <a:pPr marL="214313" marR="0" lvl="2" indent="-128588" defTabSz="400050" eaLnBrk="1" fontAlgn="auto" latinLnBrk="0" hangingPunct="1">
                <a:lnSpc>
                  <a:spcPct val="90000"/>
                </a:lnSpc>
                <a:spcBef>
                  <a:spcPts val="0"/>
                </a:spcBef>
                <a:spcAft>
                  <a:spcPct val="15000"/>
                </a:spcAft>
                <a:buClrTx/>
                <a:buSzTx/>
                <a:buFont typeface="Wingdings" panose="05000000000000000000" pitchFamily="2" charset="2"/>
                <a:buChar char="Ø"/>
                <a:tabLst/>
                <a:defRPr/>
              </a:pPr>
              <a:r>
                <a:rPr kumimoji="0" lang="en-US" sz="1600" b="0" i="0" u="none" strike="noStrike" kern="0" cap="none" spc="0" normalizeH="0" baseline="0" noProof="0" dirty="0" smtClean="0">
                  <a:ln>
                    <a:noFill/>
                  </a:ln>
                  <a:solidFill>
                    <a:schemeClr val="bg1">
                      <a:lumMod val="10000"/>
                    </a:schemeClr>
                  </a:solidFill>
                  <a:effectLst/>
                  <a:uLnTx/>
                  <a:uFillTx/>
                  <a:latin typeface="+mn-lt"/>
                </a:rPr>
                <a:t>Foreign</a:t>
              </a:r>
              <a:r>
                <a:rPr kumimoji="0" lang="en-US" sz="1600" b="0" i="0" u="none" strike="noStrike" kern="0" cap="none" spc="0" normalizeH="0" noProof="0" dirty="0" smtClean="0">
                  <a:ln>
                    <a:noFill/>
                  </a:ln>
                  <a:solidFill>
                    <a:schemeClr val="bg1">
                      <a:lumMod val="10000"/>
                    </a:schemeClr>
                  </a:solidFill>
                  <a:effectLst/>
                  <a:uLnTx/>
                  <a:uFillTx/>
                  <a:latin typeface="+mn-lt"/>
                </a:rPr>
                <a:t> </a:t>
              </a:r>
              <a:r>
                <a:rPr lang="en-US" sz="1600" kern="0" dirty="0" smtClean="0">
                  <a:solidFill>
                    <a:schemeClr val="bg1">
                      <a:lumMod val="10000"/>
                    </a:schemeClr>
                  </a:solidFill>
                  <a:latin typeface="+mn-lt"/>
                </a:rPr>
                <a:t>nationals who are not registered, or are ineligible to register, under the </a:t>
              </a:r>
              <a:r>
                <a:rPr lang="en-US" sz="1600" i="1" kern="0" dirty="0" smtClean="0">
                  <a:solidFill>
                    <a:schemeClr val="bg1">
                      <a:lumMod val="10000"/>
                    </a:schemeClr>
                  </a:solidFill>
                  <a:latin typeface="+mn-lt"/>
                </a:rPr>
                <a:t>Indian Act</a:t>
              </a:r>
            </a:p>
            <a:p>
              <a:pPr marL="85725" marR="0" lvl="2" defTabSz="400050" eaLnBrk="1" fontAlgn="auto" latinLnBrk="0" hangingPunct="1">
                <a:lnSpc>
                  <a:spcPct val="90000"/>
                </a:lnSpc>
                <a:spcBef>
                  <a:spcPts val="0"/>
                </a:spcBef>
                <a:spcAft>
                  <a:spcPct val="15000"/>
                </a:spcAft>
                <a:buClrTx/>
                <a:buSzTx/>
                <a:tabLst/>
                <a:defRPr/>
              </a:pPr>
              <a:endParaRPr lang="en-US" sz="1600" i="1" kern="0" dirty="0" smtClean="0">
                <a:solidFill>
                  <a:schemeClr val="bg1">
                    <a:lumMod val="10000"/>
                  </a:schemeClr>
                </a:solidFill>
                <a:latin typeface="+mn-lt"/>
              </a:endParaRPr>
            </a:p>
            <a:p>
              <a:pPr marL="214313" marR="0" lvl="2" indent="-128588" defTabSz="400050" eaLnBrk="1" fontAlgn="auto" latinLnBrk="0" hangingPunct="1">
                <a:lnSpc>
                  <a:spcPct val="90000"/>
                </a:lnSpc>
                <a:spcBef>
                  <a:spcPts val="0"/>
                </a:spcBef>
                <a:spcAft>
                  <a:spcPct val="15000"/>
                </a:spcAft>
                <a:buClrTx/>
                <a:buSzTx/>
                <a:buFont typeface="Wingdings" panose="05000000000000000000" pitchFamily="2" charset="2"/>
                <a:buChar char="Ø"/>
                <a:tabLst/>
                <a:defRPr/>
              </a:pPr>
              <a:r>
                <a:rPr lang="en-US" sz="1600" kern="0" dirty="0" smtClean="0">
                  <a:solidFill>
                    <a:schemeClr val="bg1">
                      <a:lumMod val="10000"/>
                    </a:schemeClr>
                  </a:solidFill>
                  <a:latin typeface="+mn-lt"/>
                </a:rPr>
                <a:t>Persons who do not wish to identify themselves at a port of entry as a Canadian citizen, Permanent Resident and/or person registered under the </a:t>
              </a:r>
              <a:r>
                <a:rPr lang="en-US" sz="1600" i="1" kern="0" dirty="0" smtClean="0">
                  <a:solidFill>
                    <a:schemeClr val="bg1">
                      <a:lumMod val="10000"/>
                    </a:schemeClr>
                  </a:solidFill>
                  <a:latin typeface="+mn-lt"/>
                </a:rPr>
                <a:t>Indian Act. </a:t>
              </a:r>
              <a:endParaRPr kumimoji="0" lang="en-US" sz="1600" b="0" i="0" u="none" strike="noStrike" kern="0" cap="none" spc="0" normalizeH="0" baseline="0" noProof="0" dirty="0" smtClean="0">
                <a:ln>
                  <a:noFill/>
                </a:ln>
                <a:solidFill>
                  <a:schemeClr val="bg1">
                    <a:lumMod val="10000"/>
                  </a:schemeClr>
                </a:solidFill>
                <a:effectLst/>
                <a:uLnTx/>
                <a:uFillTx/>
                <a:latin typeface="+mn-lt"/>
              </a:endParaRPr>
            </a:p>
          </p:txBody>
        </p:sp>
        <p:sp>
          <p:nvSpPr>
            <p:cNvPr id="14" name="Freeform 13"/>
            <p:cNvSpPr/>
            <p:nvPr/>
          </p:nvSpPr>
          <p:spPr>
            <a:xfrm>
              <a:off x="6538181" y="3912242"/>
              <a:ext cx="4964697" cy="436252"/>
            </a:xfrm>
            <a:custGeom>
              <a:avLst/>
              <a:gdLst>
                <a:gd name="connsiteX0" fmla="*/ 0 w 2929434"/>
                <a:gd name="connsiteY0" fmla="*/ 72710 h 436252"/>
                <a:gd name="connsiteX1" fmla="*/ 72710 w 2929434"/>
                <a:gd name="connsiteY1" fmla="*/ 0 h 436252"/>
                <a:gd name="connsiteX2" fmla="*/ 2856724 w 2929434"/>
                <a:gd name="connsiteY2" fmla="*/ 0 h 436252"/>
                <a:gd name="connsiteX3" fmla="*/ 2929434 w 2929434"/>
                <a:gd name="connsiteY3" fmla="*/ 72710 h 436252"/>
                <a:gd name="connsiteX4" fmla="*/ 2929434 w 2929434"/>
                <a:gd name="connsiteY4" fmla="*/ 363542 h 436252"/>
                <a:gd name="connsiteX5" fmla="*/ 2856724 w 2929434"/>
                <a:gd name="connsiteY5" fmla="*/ 436252 h 436252"/>
                <a:gd name="connsiteX6" fmla="*/ 72710 w 2929434"/>
                <a:gd name="connsiteY6" fmla="*/ 436252 h 436252"/>
                <a:gd name="connsiteX7" fmla="*/ 0 w 2929434"/>
                <a:gd name="connsiteY7" fmla="*/ 363542 h 436252"/>
                <a:gd name="connsiteX8" fmla="*/ 0 w 2929434"/>
                <a:gd name="connsiteY8" fmla="*/ 72710 h 436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29434" h="436252">
                  <a:moveTo>
                    <a:pt x="0" y="72710"/>
                  </a:moveTo>
                  <a:cubicBezTo>
                    <a:pt x="0" y="32553"/>
                    <a:pt x="32553" y="0"/>
                    <a:pt x="72710" y="0"/>
                  </a:cubicBezTo>
                  <a:lnTo>
                    <a:pt x="2856724" y="0"/>
                  </a:lnTo>
                  <a:cubicBezTo>
                    <a:pt x="2896881" y="0"/>
                    <a:pt x="2929434" y="32553"/>
                    <a:pt x="2929434" y="72710"/>
                  </a:cubicBezTo>
                  <a:lnTo>
                    <a:pt x="2929434" y="363542"/>
                  </a:lnTo>
                  <a:cubicBezTo>
                    <a:pt x="2929434" y="403699"/>
                    <a:pt x="2896881" y="436252"/>
                    <a:pt x="2856724" y="436252"/>
                  </a:cubicBezTo>
                  <a:lnTo>
                    <a:pt x="72710" y="436252"/>
                  </a:lnTo>
                  <a:cubicBezTo>
                    <a:pt x="32553" y="436252"/>
                    <a:pt x="0" y="403699"/>
                    <a:pt x="0" y="363542"/>
                  </a:cubicBezTo>
                  <a:lnTo>
                    <a:pt x="0" y="72710"/>
                  </a:lnTo>
                  <a:close/>
                </a:path>
              </a:pathLst>
            </a:custGeom>
            <a:solidFill>
              <a:sysClr val="windowText" lastClr="000000"/>
            </a:solidFill>
            <a:ln w="12700" cap="flat" cmpd="sng" algn="ctr">
              <a:solidFill>
                <a:sysClr val="windowText" lastClr="000000"/>
              </a:solidFill>
              <a:prstDash val="solid"/>
              <a:miter lim="800000"/>
            </a:ln>
            <a:effectLst/>
          </p:spPr>
          <p:txBody>
            <a:bodyPr spcFirstLastPara="0" vert="horz" wrap="square" lIns="128693" tIns="15972" rIns="128693" bIns="15972" numCol="1" spcCol="1270" anchor="ctr" anchorCtr="0">
              <a:noAutofit/>
            </a:bodyPr>
            <a:lstStyle/>
            <a:p>
              <a:pPr marL="0" marR="0" lvl="0" indent="0" defTabSz="533400" eaLnBrk="1" fontAlgn="auto" latinLnBrk="0" hangingPunct="1">
                <a:lnSpc>
                  <a:spcPct val="90000"/>
                </a:lnSpc>
                <a:spcBef>
                  <a:spcPts val="0"/>
                </a:spcBef>
                <a:spcAft>
                  <a:spcPct val="35000"/>
                </a:spcAft>
                <a:buClrTx/>
                <a:buSzTx/>
                <a:buFontTx/>
                <a:buNone/>
                <a:tabLst/>
                <a:defRPr/>
              </a:pPr>
              <a:r>
                <a:rPr kumimoji="0" lang="en-US" sz="2100" b="1" i="0" u="none" strike="noStrike" kern="0" cap="none" spc="0" normalizeH="0" baseline="0" noProof="0" dirty="0" smtClean="0">
                  <a:ln>
                    <a:noFill/>
                  </a:ln>
                  <a:solidFill>
                    <a:prstClr val="white"/>
                  </a:solidFill>
                  <a:effectLst/>
                  <a:uLnTx/>
                  <a:uFillTx/>
                  <a:latin typeface="+mn-lt"/>
                  <a:ea typeface="+mn-ea"/>
                  <a:cs typeface="+mn-cs"/>
                </a:rPr>
                <a:t>Who is not included</a:t>
              </a:r>
              <a:endParaRPr kumimoji="0" lang="en-CA" sz="2100" b="1" i="0" u="none" strike="noStrike" kern="0" cap="none" spc="0" normalizeH="0" baseline="0" noProof="0" dirty="0" smtClean="0">
                <a:ln>
                  <a:noFill/>
                </a:ln>
                <a:solidFill>
                  <a:prstClr val="white"/>
                </a:solidFill>
                <a:effectLst/>
                <a:uLnTx/>
                <a:uFillTx/>
                <a:latin typeface="+mn-lt"/>
                <a:ea typeface="+mn-ea"/>
                <a:cs typeface="+mn-cs"/>
              </a:endParaRPr>
            </a:p>
          </p:txBody>
        </p:sp>
      </p:grpSp>
      <p:sp>
        <p:nvSpPr>
          <p:cNvPr id="16" name="Text Placeholder 5"/>
          <p:cNvSpPr txBox="1">
            <a:spLocks/>
          </p:cNvSpPr>
          <p:nvPr/>
        </p:nvSpPr>
        <p:spPr>
          <a:xfrm>
            <a:off x="225146" y="1462090"/>
            <a:ext cx="3868340" cy="382724"/>
          </a:xfrm>
          <a:prstGeom prst="rect">
            <a:avLst/>
          </a:prstGeom>
          <a:solidFill>
            <a:sysClr val="windowText" lastClr="000000"/>
          </a:solidFill>
          <a:ln>
            <a:solidFill>
              <a:sysClr val="windowText" lastClr="000000"/>
            </a:solidFill>
          </a:ln>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100" b="1" i="0" u="none" strike="noStrike" kern="1200" cap="none" spc="0" normalizeH="0" baseline="0" noProof="0" dirty="0">
                <a:ln>
                  <a:noFill/>
                </a:ln>
                <a:solidFill>
                  <a:prstClr val="white"/>
                </a:solidFill>
                <a:effectLst/>
                <a:uLnTx/>
                <a:uFillTx/>
                <a:latin typeface="+mj-lt"/>
                <a:ea typeface="+mn-ea"/>
                <a:cs typeface="+mn-cs"/>
              </a:rPr>
              <a:t>IRPA Provisions</a:t>
            </a:r>
            <a:endParaRPr kumimoji="0" lang="en-CA" sz="2100" b="1" i="0" u="none" strike="noStrike" kern="1200" cap="none" spc="0" normalizeH="0" baseline="0" noProof="0" dirty="0">
              <a:ln>
                <a:noFill/>
              </a:ln>
              <a:solidFill>
                <a:prstClr val="white"/>
              </a:solidFill>
              <a:effectLst/>
              <a:uLnTx/>
              <a:uFillTx/>
              <a:latin typeface="+mj-lt"/>
              <a:ea typeface="+mn-ea"/>
              <a:cs typeface="+mn-cs"/>
            </a:endParaRP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CA" sz="2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Content Placeholder 2"/>
          <p:cNvSpPr>
            <a:spLocks noGrp="1"/>
          </p:cNvSpPr>
          <p:nvPr>
            <p:ph sz="half" idx="1"/>
          </p:nvPr>
        </p:nvSpPr>
        <p:spPr>
          <a:xfrm>
            <a:off x="101335" y="2076427"/>
            <a:ext cx="4229100" cy="2978149"/>
          </a:xfrm>
        </p:spPr>
        <p:txBody>
          <a:bodyPr>
            <a:noAutofit/>
          </a:bodyPr>
          <a:lstStyle/>
          <a:p>
            <a:r>
              <a:rPr lang="en-CA" sz="1600" b="1" dirty="0">
                <a:solidFill>
                  <a:schemeClr val="bg1">
                    <a:lumMod val="10000"/>
                  </a:schemeClr>
                </a:solidFill>
              </a:rPr>
              <a:t>19</a:t>
            </a:r>
            <a:r>
              <a:rPr lang="en-CA" sz="1600" dirty="0">
                <a:solidFill>
                  <a:schemeClr val="bg1">
                    <a:lumMod val="10000"/>
                  </a:schemeClr>
                </a:solidFill>
              </a:rPr>
              <a:t> (1) Every Canadian citizen within the meaning of the </a:t>
            </a:r>
            <a:r>
              <a:rPr lang="en-CA" sz="1600" i="1" dirty="0">
                <a:solidFill>
                  <a:schemeClr val="bg1">
                    <a:lumMod val="10000"/>
                  </a:schemeClr>
                </a:solidFill>
              </a:rPr>
              <a:t>Citizenship Act</a:t>
            </a:r>
            <a:r>
              <a:rPr lang="en-CA" sz="1600" dirty="0">
                <a:solidFill>
                  <a:schemeClr val="bg1">
                    <a:lumMod val="10000"/>
                  </a:schemeClr>
                </a:solidFill>
              </a:rPr>
              <a:t> and </a:t>
            </a:r>
            <a:r>
              <a:rPr lang="en-CA" sz="1600" b="1" dirty="0">
                <a:solidFill>
                  <a:schemeClr val="bg1">
                    <a:lumMod val="10000"/>
                  </a:schemeClr>
                </a:solidFill>
              </a:rPr>
              <a:t>every person registered as an Indian under the </a:t>
            </a:r>
            <a:r>
              <a:rPr lang="en-CA" sz="1600" b="1" i="1" dirty="0">
                <a:solidFill>
                  <a:schemeClr val="bg1">
                    <a:lumMod val="10000"/>
                  </a:schemeClr>
                </a:solidFill>
              </a:rPr>
              <a:t>Indian Act</a:t>
            </a:r>
            <a:r>
              <a:rPr lang="en-CA" sz="1600" dirty="0">
                <a:solidFill>
                  <a:schemeClr val="bg1">
                    <a:lumMod val="10000"/>
                  </a:schemeClr>
                </a:solidFill>
              </a:rPr>
              <a:t> has the right to enter and remain in Canada in accordance with this Act, and an officer shall allow the person to enter Canada if satisfied following an examination on their entry that the person is a citizen or registered Indian.</a:t>
            </a:r>
          </a:p>
          <a:p>
            <a:r>
              <a:rPr lang="en-CA" sz="1600" b="1" dirty="0">
                <a:solidFill>
                  <a:schemeClr val="bg1">
                    <a:lumMod val="10000"/>
                  </a:schemeClr>
                </a:solidFill>
              </a:rPr>
              <a:t>19 </a:t>
            </a:r>
            <a:r>
              <a:rPr lang="en-CA" sz="1600" dirty="0">
                <a:solidFill>
                  <a:schemeClr val="bg1">
                    <a:lumMod val="10000"/>
                  </a:schemeClr>
                </a:solidFill>
              </a:rPr>
              <a:t>(2) An officer shall allow a permanent resident to enter Canada if satisfied following an examination on their entry that they have that status</a:t>
            </a:r>
          </a:p>
          <a:p>
            <a:r>
              <a:rPr lang="en-CA" sz="1600" b="1" dirty="0">
                <a:solidFill>
                  <a:schemeClr val="bg1">
                    <a:lumMod val="10000"/>
                  </a:schemeClr>
                </a:solidFill>
              </a:rPr>
              <a:t>27</a:t>
            </a:r>
            <a:r>
              <a:rPr lang="en-CA" sz="1600" dirty="0">
                <a:solidFill>
                  <a:schemeClr val="bg1">
                    <a:lumMod val="10000"/>
                  </a:schemeClr>
                </a:solidFill>
              </a:rPr>
              <a:t> (1) A permanent resident of Canada has the right to enter and remain in Canada, subject to the provisions of this Act.</a:t>
            </a:r>
            <a:endParaRPr lang="en-CA" sz="1600" i="1" dirty="0">
              <a:solidFill>
                <a:schemeClr val="bg1">
                  <a:lumMod val="10000"/>
                </a:schemeClr>
              </a:solidFill>
            </a:endParaRPr>
          </a:p>
        </p:txBody>
      </p:sp>
      <p:sp>
        <p:nvSpPr>
          <p:cNvPr id="18" name="Title 1"/>
          <p:cNvSpPr>
            <a:spLocks noGrp="1"/>
          </p:cNvSpPr>
          <p:nvPr>
            <p:ph type="title"/>
          </p:nvPr>
        </p:nvSpPr>
        <p:spPr/>
        <p:txBody>
          <a:bodyPr/>
          <a:lstStyle/>
          <a:p>
            <a:r>
              <a:rPr lang="en-CA" dirty="0" smtClean="0"/>
              <a:t>IRCC – Examining Right of Entry into Canada</a:t>
            </a:r>
            <a:endParaRPr lang="en-CA" dirty="0"/>
          </a:p>
        </p:txBody>
      </p:sp>
    </p:spTree>
    <p:extLst>
      <p:ext uri="{BB962C8B-B14F-4D97-AF65-F5344CB8AC3E}">
        <p14:creationId xmlns:p14="http://schemas.microsoft.com/office/powerpoint/2010/main" val="3059642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IRCC – Examining Right of Entry into Canada</a:t>
            </a:r>
            <a:endParaRPr lang="en-CA" dirty="0"/>
          </a:p>
        </p:txBody>
      </p:sp>
      <p:sp>
        <p:nvSpPr>
          <p:cNvPr id="3" name="Content Placeholder 2"/>
          <p:cNvSpPr>
            <a:spLocks noGrp="1"/>
          </p:cNvSpPr>
          <p:nvPr>
            <p:ph sz="half" idx="1"/>
          </p:nvPr>
        </p:nvSpPr>
        <p:spPr>
          <a:xfrm>
            <a:off x="381000" y="1308100"/>
            <a:ext cx="3254896" cy="4940301"/>
          </a:xfrm>
        </p:spPr>
        <p:txBody>
          <a:bodyPr/>
          <a:lstStyle/>
          <a:p>
            <a:pPr marL="0" indent="0">
              <a:buNone/>
            </a:pPr>
            <a:endParaRPr lang="en-US" sz="1600" b="1" dirty="0" smtClean="0">
              <a:solidFill>
                <a:srgbClr val="FF0000"/>
              </a:solidFill>
            </a:endParaRPr>
          </a:p>
          <a:p>
            <a:pPr marL="0" indent="0">
              <a:buNone/>
            </a:pPr>
            <a:endParaRPr lang="en-US" sz="1600" b="1" dirty="0">
              <a:solidFill>
                <a:srgbClr val="FF0000"/>
              </a:solidFill>
            </a:endParaRPr>
          </a:p>
          <a:p>
            <a:pPr marL="0" indent="0">
              <a:buNone/>
            </a:pPr>
            <a:endParaRPr lang="en-US" sz="1600" b="1" dirty="0" smtClean="0">
              <a:solidFill>
                <a:srgbClr val="FF0000"/>
              </a:solidFill>
            </a:endParaRPr>
          </a:p>
          <a:p>
            <a:pPr marL="0" indent="0">
              <a:buNone/>
            </a:pPr>
            <a:endParaRPr lang="en-US" sz="1600" b="1" dirty="0">
              <a:solidFill>
                <a:srgbClr val="FF0000"/>
              </a:solidFill>
            </a:endParaRPr>
          </a:p>
          <a:p>
            <a:endParaRPr lang="en-US" dirty="0"/>
          </a:p>
          <a:p>
            <a:pPr marL="0" indent="0">
              <a:buNone/>
            </a:pPr>
            <a:endParaRPr lang="en-US" dirty="0" smtClean="0"/>
          </a:p>
          <a:p>
            <a:pPr marL="0" indent="0">
              <a:buNone/>
            </a:pPr>
            <a:endParaRPr lang="en-US" dirty="0" smtClean="0"/>
          </a:p>
          <a:p>
            <a:endParaRPr lang="en-US" dirty="0"/>
          </a:p>
          <a:p>
            <a:pPr marL="0" indent="0">
              <a:buNone/>
            </a:pPr>
            <a:endParaRPr lang="en-US" dirty="0" smtClean="0"/>
          </a:p>
          <a:p>
            <a:endParaRPr lang="en-US" dirty="0" smtClean="0"/>
          </a:p>
          <a:p>
            <a:endParaRPr lang="en-CA" dirty="0" smtClean="0"/>
          </a:p>
          <a:p>
            <a:endParaRPr lang="en-CA" dirty="0" smtClean="0"/>
          </a:p>
        </p:txBody>
      </p:sp>
      <p:sp>
        <p:nvSpPr>
          <p:cNvPr id="4" name="Slide Number Placeholder 3"/>
          <p:cNvSpPr>
            <a:spLocks noGrp="1"/>
          </p:cNvSpPr>
          <p:nvPr>
            <p:ph type="sldNum" sz="quarter" idx="10"/>
          </p:nvPr>
        </p:nvSpPr>
        <p:spPr/>
        <p:txBody>
          <a:bodyPr/>
          <a:lstStyle/>
          <a:p>
            <a:pPr>
              <a:defRPr/>
            </a:pPr>
            <a:fld id="{E00B6E52-F07A-44C8-B7AE-D6EEC3D50429}" type="slidenum">
              <a:rPr lang="en-CA" smtClean="0">
                <a:solidFill>
                  <a:srgbClr val="000066"/>
                </a:solidFill>
              </a:rPr>
              <a:pPr>
                <a:defRPr/>
              </a:pPr>
              <a:t>9</a:t>
            </a:fld>
            <a:endParaRPr lang="en-CA" dirty="0">
              <a:solidFill>
                <a:srgbClr val="000066"/>
              </a:solidFill>
            </a:endParaRPr>
          </a:p>
        </p:txBody>
      </p:sp>
      <p:sp>
        <p:nvSpPr>
          <p:cNvPr id="67" name="Freeform 66"/>
          <p:cNvSpPr/>
          <p:nvPr/>
        </p:nvSpPr>
        <p:spPr>
          <a:xfrm>
            <a:off x="364915" y="1628799"/>
            <a:ext cx="7807485" cy="4784701"/>
          </a:xfrm>
          <a:custGeom>
            <a:avLst/>
            <a:gdLst>
              <a:gd name="connsiteX0" fmla="*/ 0 w 5680457"/>
              <a:gd name="connsiteY0" fmla="*/ 0 h 2245950"/>
              <a:gd name="connsiteX1" fmla="*/ 5680457 w 5680457"/>
              <a:gd name="connsiteY1" fmla="*/ 0 h 2245950"/>
              <a:gd name="connsiteX2" fmla="*/ 5680457 w 5680457"/>
              <a:gd name="connsiteY2" fmla="*/ 2245950 h 2245950"/>
              <a:gd name="connsiteX3" fmla="*/ 0 w 5680457"/>
              <a:gd name="connsiteY3" fmla="*/ 2245950 h 2245950"/>
              <a:gd name="connsiteX4" fmla="*/ 0 w 5680457"/>
              <a:gd name="connsiteY4" fmla="*/ 0 h 2245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80457" h="2245950">
                <a:moveTo>
                  <a:pt x="0" y="0"/>
                </a:moveTo>
                <a:lnTo>
                  <a:pt x="5680457" y="0"/>
                </a:lnTo>
                <a:lnTo>
                  <a:pt x="5680457" y="2245950"/>
                </a:lnTo>
                <a:lnTo>
                  <a:pt x="0" y="2245950"/>
                </a:lnTo>
                <a:lnTo>
                  <a:pt x="0" y="0"/>
                </a:lnTo>
                <a:close/>
              </a:path>
            </a:pathLst>
          </a:custGeom>
          <a:solidFill>
            <a:sysClr val="window" lastClr="FFFFFF">
              <a:alpha val="90000"/>
              <a:hueOff val="0"/>
              <a:satOff val="0"/>
              <a:lumOff val="0"/>
              <a:alphaOff val="0"/>
            </a:sysClr>
          </a:solidFill>
          <a:ln w="12700" cap="flat" cmpd="sng" algn="ctr">
            <a:solidFill>
              <a:sysClr val="windowText" lastClr="000000"/>
            </a:solidFill>
            <a:prstDash val="solid"/>
            <a:miter lim="800000"/>
          </a:ln>
          <a:effectLst/>
        </p:spPr>
        <p:txBody>
          <a:bodyPr spcFirstLastPara="0" vert="horz" wrap="square" lIns="330650" tIns="359283" rIns="330650" bIns="85344" numCol="1" spcCol="1270" anchor="t" anchorCtr="0">
            <a:noAutofit/>
          </a:bodyPr>
          <a:lstStyle/>
          <a:p>
            <a:pPr marL="342900" marR="0" lvl="1" indent="-342900" defTabSz="533400" eaLnBrk="1" fontAlgn="auto" latinLnBrk="0" hangingPunct="1">
              <a:lnSpc>
                <a:spcPct val="90000"/>
              </a:lnSpc>
              <a:spcBef>
                <a:spcPts val="0"/>
              </a:spcBef>
              <a:spcAft>
                <a:spcPct val="15000"/>
              </a:spcAft>
              <a:buClrTx/>
              <a:buSzTx/>
              <a:buFont typeface="+mj-lt"/>
              <a:buAutoNum type="arabicPeriod"/>
              <a:tabLst/>
              <a:defRPr/>
            </a:pPr>
            <a:endParaRPr kumimoji="0" lang="en-US" sz="1600" b="0" i="0" u="none" strike="noStrike" kern="0" cap="none" spc="0" normalizeH="0" baseline="0" noProof="0" dirty="0" smtClean="0">
              <a:ln>
                <a:noFill/>
              </a:ln>
              <a:solidFill>
                <a:schemeClr val="bg1">
                  <a:lumMod val="10000"/>
                </a:schemeClr>
              </a:solidFill>
              <a:effectLst/>
              <a:uLnTx/>
              <a:uFillTx/>
              <a:latin typeface="+mn-lt"/>
            </a:endParaRPr>
          </a:p>
          <a:p>
            <a:pPr marR="0" lvl="1" indent="-457200" defTabSz="533400" eaLnBrk="1" fontAlgn="auto" latinLnBrk="0" hangingPunct="1">
              <a:lnSpc>
                <a:spcPct val="90000"/>
              </a:lnSpc>
              <a:spcBef>
                <a:spcPts val="0"/>
              </a:spcBef>
              <a:spcAft>
                <a:spcPct val="15000"/>
              </a:spcAft>
              <a:buClrTx/>
              <a:buSzTx/>
              <a:buFont typeface="+mj-lt"/>
              <a:buAutoNum type="arabicPeriod"/>
              <a:tabLst/>
              <a:defRPr/>
            </a:pPr>
            <a:r>
              <a:rPr lang="en-US" sz="1800" b="1" kern="0" dirty="0" smtClean="0">
                <a:solidFill>
                  <a:schemeClr val="bg1">
                    <a:lumMod val="10000"/>
                  </a:schemeClr>
                </a:solidFill>
                <a:latin typeface="+mn-lt"/>
              </a:rPr>
              <a:t>CO-DEVELOPMENT: </a:t>
            </a:r>
            <a:r>
              <a:rPr lang="en-US" sz="1800" kern="0" dirty="0" smtClean="0">
                <a:solidFill>
                  <a:schemeClr val="bg1">
                    <a:lumMod val="10000"/>
                  </a:schemeClr>
                </a:solidFill>
                <a:latin typeface="+mn-lt"/>
              </a:rPr>
              <a:t>Exploring solutions must be based on co-development </a:t>
            </a:r>
            <a:endParaRPr lang="en-US" sz="1800" b="1" kern="0" dirty="0">
              <a:solidFill>
                <a:schemeClr val="bg1">
                  <a:lumMod val="10000"/>
                </a:schemeClr>
              </a:solidFill>
              <a:latin typeface="+mn-lt"/>
            </a:endParaRPr>
          </a:p>
          <a:p>
            <a:pPr marL="342900" marR="0" lvl="1" indent="-342900" defTabSz="533400" eaLnBrk="1" fontAlgn="auto" latinLnBrk="0" hangingPunct="1">
              <a:lnSpc>
                <a:spcPct val="90000"/>
              </a:lnSpc>
              <a:spcBef>
                <a:spcPts val="0"/>
              </a:spcBef>
              <a:spcAft>
                <a:spcPct val="15000"/>
              </a:spcAft>
              <a:buClrTx/>
              <a:buSzTx/>
              <a:buFont typeface="+mj-lt"/>
              <a:buAutoNum type="arabicPeriod"/>
              <a:tabLst/>
              <a:defRPr/>
            </a:pPr>
            <a:endParaRPr lang="en-US" sz="1800" b="1" kern="0" dirty="0" smtClean="0">
              <a:solidFill>
                <a:schemeClr val="bg1">
                  <a:lumMod val="10000"/>
                </a:schemeClr>
              </a:solidFill>
              <a:latin typeface="+mn-lt"/>
            </a:endParaRPr>
          </a:p>
          <a:p>
            <a:pPr marR="0" lvl="1" indent="-457200" defTabSz="533400" eaLnBrk="1" fontAlgn="auto" latinLnBrk="0" hangingPunct="1">
              <a:lnSpc>
                <a:spcPct val="90000"/>
              </a:lnSpc>
              <a:spcBef>
                <a:spcPts val="0"/>
              </a:spcBef>
              <a:spcAft>
                <a:spcPct val="15000"/>
              </a:spcAft>
              <a:buClrTx/>
              <a:buSzTx/>
              <a:buFont typeface="+mj-lt"/>
              <a:buAutoNum type="arabicPeriod"/>
              <a:tabLst/>
              <a:defRPr/>
            </a:pPr>
            <a:r>
              <a:rPr lang="en-US" sz="1800" b="1" kern="0" dirty="0" smtClean="0">
                <a:solidFill>
                  <a:schemeClr val="bg1">
                    <a:lumMod val="10000"/>
                  </a:schemeClr>
                </a:solidFill>
                <a:latin typeface="+mn-lt"/>
              </a:rPr>
              <a:t>SCOPE: </a:t>
            </a:r>
            <a:r>
              <a:rPr lang="en-US" sz="1800" kern="0" dirty="0" smtClean="0">
                <a:solidFill>
                  <a:schemeClr val="bg1">
                    <a:lumMod val="10000"/>
                  </a:schemeClr>
                </a:solidFill>
                <a:latin typeface="+mn-lt"/>
              </a:rPr>
              <a:t>Who to include and how to identify under legislation </a:t>
            </a:r>
          </a:p>
          <a:p>
            <a:pPr marR="0" lvl="1" indent="-457200" defTabSz="533400" eaLnBrk="1" fontAlgn="auto" latinLnBrk="0" hangingPunct="1">
              <a:lnSpc>
                <a:spcPct val="90000"/>
              </a:lnSpc>
              <a:spcBef>
                <a:spcPts val="0"/>
              </a:spcBef>
              <a:spcAft>
                <a:spcPct val="15000"/>
              </a:spcAft>
              <a:buClrTx/>
              <a:buSzTx/>
              <a:buFont typeface="+mj-lt"/>
              <a:buAutoNum type="arabicPeriod"/>
              <a:tabLst/>
              <a:defRPr/>
            </a:pPr>
            <a:endParaRPr lang="en-US" sz="1800" b="1" kern="0" dirty="0" smtClean="0">
              <a:solidFill>
                <a:schemeClr val="bg1">
                  <a:lumMod val="10000"/>
                </a:schemeClr>
              </a:solidFill>
              <a:latin typeface="+mn-lt"/>
            </a:endParaRPr>
          </a:p>
          <a:p>
            <a:pPr marR="0" lvl="1" indent="-457200" defTabSz="533400" eaLnBrk="1" fontAlgn="auto" latinLnBrk="0" hangingPunct="1">
              <a:lnSpc>
                <a:spcPct val="90000"/>
              </a:lnSpc>
              <a:spcBef>
                <a:spcPts val="0"/>
              </a:spcBef>
              <a:spcAft>
                <a:spcPct val="15000"/>
              </a:spcAft>
              <a:buClrTx/>
              <a:buSzTx/>
              <a:buFont typeface="+mj-lt"/>
              <a:buAutoNum type="arabicPeriod"/>
              <a:tabLst/>
              <a:defRPr/>
            </a:pPr>
            <a:r>
              <a:rPr lang="en-US" sz="1800" b="1" kern="0" dirty="0" smtClean="0">
                <a:solidFill>
                  <a:schemeClr val="bg1">
                    <a:lumMod val="10000"/>
                  </a:schemeClr>
                </a:solidFill>
                <a:latin typeface="+mn-lt"/>
              </a:rPr>
              <a:t>BENEFITS AND SERVICES: </a:t>
            </a:r>
            <a:r>
              <a:rPr lang="en-US" sz="1800" kern="0" dirty="0" smtClean="0">
                <a:solidFill>
                  <a:schemeClr val="bg1">
                    <a:lumMod val="10000"/>
                  </a:schemeClr>
                </a:solidFill>
                <a:latin typeface="+mn-lt"/>
              </a:rPr>
              <a:t>Are there related services and benefits to consider (what level of Government is responsible?)</a:t>
            </a:r>
          </a:p>
          <a:p>
            <a:pPr marR="0" lvl="1" indent="-457200" defTabSz="533400" eaLnBrk="1" fontAlgn="auto" latinLnBrk="0" hangingPunct="1">
              <a:lnSpc>
                <a:spcPct val="90000"/>
              </a:lnSpc>
              <a:spcBef>
                <a:spcPts val="0"/>
              </a:spcBef>
              <a:spcAft>
                <a:spcPct val="15000"/>
              </a:spcAft>
              <a:buClrTx/>
              <a:buSzTx/>
              <a:buFont typeface="+mj-lt"/>
              <a:buAutoNum type="arabicPeriod"/>
              <a:tabLst/>
              <a:defRPr/>
            </a:pPr>
            <a:endParaRPr lang="en-US" sz="1800" kern="0" dirty="0" smtClean="0">
              <a:solidFill>
                <a:schemeClr val="bg1">
                  <a:lumMod val="10000"/>
                </a:schemeClr>
              </a:solidFill>
              <a:latin typeface="+mn-lt"/>
            </a:endParaRPr>
          </a:p>
          <a:p>
            <a:pPr marR="0" lvl="1" indent="-457200" defTabSz="533400" eaLnBrk="1" fontAlgn="auto" latinLnBrk="0" hangingPunct="1">
              <a:lnSpc>
                <a:spcPct val="90000"/>
              </a:lnSpc>
              <a:spcBef>
                <a:spcPts val="0"/>
              </a:spcBef>
              <a:spcAft>
                <a:spcPct val="15000"/>
              </a:spcAft>
              <a:buClrTx/>
              <a:buSzTx/>
              <a:buFont typeface="+mj-lt"/>
              <a:buAutoNum type="arabicPeriod"/>
              <a:tabLst/>
              <a:defRPr/>
            </a:pPr>
            <a:r>
              <a:rPr lang="en-US" sz="1800" b="1" kern="0" dirty="0" smtClean="0">
                <a:solidFill>
                  <a:schemeClr val="bg1">
                    <a:lumMod val="10000"/>
                  </a:schemeClr>
                </a:solidFill>
                <a:latin typeface="+mn-lt"/>
              </a:rPr>
              <a:t>ALIGNMENT: </a:t>
            </a:r>
            <a:r>
              <a:rPr lang="en-US" sz="1800" kern="0" dirty="0" smtClean="0">
                <a:solidFill>
                  <a:schemeClr val="bg1">
                    <a:lumMod val="10000"/>
                  </a:schemeClr>
                </a:solidFill>
                <a:latin typeface="+mn-lt"/>
              </a:rPr>
              <a:t>How would amending s.19 of IRPA align with other initiatives (e.g. supporting First Nations communities moving away from </a:t>
            </a:r>
            <a:r>
              <a:rPr lang="en-US" sz="1800" i="1" kern="0" dirty="0" smtClean="0">
                <a:solidFill>
                  <a:schemeClr val="bg1">
                    <a:lumMod val="10000"/>
                  </a:schemeClr>
                </a:solidFill>
                <a:latin typeface="+mn-lt"/>
              </a:rPr>
              <a:t>Indian Act</a:t>
            </a:r>
            <a:r>
              <a:rPr lang="en-US" sz="1800" kern="0" dirty="0" smtClean="0">
                <a:solidFill>
                  <a:schemeClr val="bg1">
                    <a:lumMod val="10000"/>
                  </a:schemeClr>
                </a:solidFill>
                <a:latin typeface="+mn-lt"/>
              </a:rPr>
              <a:t>)</a:t>
            </a:r>
          </a:p>
          <a:p>
            <a:pPr marR="0" lvl="1" indent="-457200" defTabSz="533400" eaLnBrk="1" fontAlgn="auto" latinLnBrk="0" hangingPunct="1">
              <a:lnSpc>
                <a:spcPct val="90000"/>
              </a:lnSpc>
              <a:spcBef>
                <a:spcPts val="0"/>
              </a:spcBef>
              <a:spcAft>
                <a:spcPct val="15000"/>
              </a:spcAft>
              <a:buClrTx/>
              <a:buSzTx/>
              <a:buFont typeface="+mj-lt"/>
              <a:buAutoNum type="arabicPeriod"/>
              <a:tabLst/>
              <a:defRPr/>
            </a:pPr>
            <a:endParaRPr lang="en-US" sz="1800" b="1" kern="0" dirty="0">
              <a:solidFill>
                <a:schemeClr val="bg1">
                  <a:lumMod val="10000"/>
                </a:schemeClr>
              </a:solidFill>
              <a:latin typeface="+mn-lt"/>
            </a:endParaRPr>
          </a:p>
          <a:p>
            <a:pPr marR="0" lvl="1" indent="-457200" defTabSz="533400" eaLnBrk="1" fontAlgn="auto" latinLnBrk="0" hangingPunct="1">
              <a:lnSpc>
                <a:spcPct val="90000"/>
              </a:lnSpc>
              <a:spcBef>
                <a:spcPts val="0"/>
              </a:spcBef>
              <a:spcAft>
                <a:spcPct val="15000"/>
              </a:spcAft>
              <a:buClrTx/>
              <a:buSzTx/>
              <a:buFont typeface="+mj-lt"/>
              <a:buAutoNum type="arabicPeriod"/>
              <a:tabLst/>
              <a:defRPr/>
            </a:pPr>
            <a:r>
              <a:rPr lang="en-US" sz="1800" b="1" kern="0" dirty="0" smtClean="0">
                <a:solidFill>
                  <a:schemeClr val="bg1">
                    <a:lumMod val="10000"/>
                  </a:schemeClr>
                </a:solidFill>
                <a:latin typeface="+mn-lt"/>
              </a:rPr>
              <a:t>IMMEDIATE PRIORITES: </a:t>
            </a:r>
            <a:r>
              <a:rPr lang="en-US" sz="1800" kern="0" dirty="0" smtClean="0">
                <a:solidFill>
                  <a:schemeClr val="bg1">
                    <a:lumMod val="10000"/>
                  </a:schemeClr>
                </a:solidFill>
                <a:latin typeface="+mn-lt"/>
              </a:rPr>
              <a:t>Exploring amendments to s.19 of IRPA will take time. </a:t>
            </a:r>
            <a:r>
              <a:rPr lang="en-US" sz="1800" kern="0" dirty="0">
                <a:solidFill>
                  <a:schemeClr val="bg1">
                    <a:lumMod val="10000"/>
                  </a:schemeClr>
                </a:solidFill>
                <a:latin typeface="+mn-lt"/>
              </a:rPr>
              <a:t>W</a:t>
            </a:r>
            <a:r>
              <a:rPr lang="en-US" sz="1800" kern="0" dirty="0" smtClean="0">
                <a:solidFill>
                  <a:schemeClr val="bg1">
                    <a:lumMod val="10000"/>
                  </a:schemeClr>
                </a:solidFill>
                <a:latin typeface="+mn-lt"/>
              </a:rPr>
              <a:t>hat </a:t>
            </a:r>
            <a:r>
              <a:rPr lang="en-US" sz="1800" dirty="0" smtClean="0">
                <a:solidFill>
                  <a:schemeClr val="bg1">
                    <a:lumMod val="10000"/>
                  </a:schemeClr>
                </a:solidFill>
                <a:latin typeface="+mn-lt"/>
              </a:rPr>
              <a:t>are immediate priorities to consider as part of discussions on complex border crossing challenges?</a:t>
            </a:r>
            <a:endParaRPr lang="en-CA" sz="1800" dirty="0">
              <a:solidFill>
                <a:schemeClr val="bg1">
                  <a:lumMod val="10000"/>
                </a:schemeClr>
              </a:solidFill>
              <a:latin typeface="+mn-lt"/>
            </a:endParaRPr>
          </a:p>
          <a:p>
            <a:pPr marR="0" lvl="1" indent="-457200" defTabSz="533400" eaLnBrk="1" fontAlgn="auto" latinLnBrk="0" hangingPunct="1">
              <a:lnSpc>
                <a:spcPct val="90000"/>
              </a:lnSpc>
              <a:spcBef>
                <a:spcPts val="0"/>
              </a:spcBef>
              <a:spcAft>
                <a:spcPct val="15000"/>
              </a:spcAft>
              <a:buClrTx/>
              <a:buSzTx/>
              <a:buFont typeface="+mj-lt"/>
              <a:buAutoNum type="arabicPeriod"/>
              <a:tabLst/>
              <a:defRPr/>
            </a:pPr>
            <a:endParaRPr lang="en-US" sz="1600" b="1" kern="0" dirty="0" smtClean="0">
              <a:solidFill>
                <a:prstClr val="black">
                  <a:hueOff val="0"/>
                  <a:satOff val="0"/>
                  <a:lumOff val="0"/>
                  <a:alphaOff val="0"/>
                </a:prstClr>
              </a:solidFill>
              <a:latin typeface="+mn-lt"/>
            </a:endParaRPr>
          </a:p>
          <a:p>
            <a:pPr marR="0" lvl="1" indent="-457200" defTabSz="533400" eaLnBrk="1" fontAlgn="auto" latinLnBrk="0" hangingPunct="1">
              <a:lnSpc>
                <a:spcPct val="90000"/>
              </a:lnSpc>
              <a:spcBef>
                <a:spcPts val="0"/>
              </a:spcBef>
              <a:spcAft>
                <a:spcPct val="15000"/>
              </a:spcAft>
              <a:buClrTx/>
              <a:buSzTx/>
              <a:buFont typeface="+mj-lt"/>
              <a:buAutoNum type="arabicPeriod"/>
              <a:tabLst/>
              <a:defRPr/>
            </a:pPr>
            <a:endParaRPr kumimoji="0" lang="en-CA" sz="1400" b="1" i="0" u="none" strike="noStrike" kern="0" cap="none" spc="0" normalizeH="0" baseline="0" noProof="0" dirty="0" smtClean="0">
              <a:ln>
                <a:noFill/>
              </a:ln>
              <a:solidFill>
                <a:prstClr val="black">
                  <a:hueOff val="0"/>
                  <a:satOff val="0"/>
                  <a:lumOff val="0"/>
                  <a:alphaOff val="0"/>
                </a:prstClr>
              </a:solidFill>
              <a:effectLst/>
              <a:uLnTx/>
              <a:uFillTx/>
              <a:latin typeface="Calibri" panose="020F0502020204030204"/>
            </a:endParaRPr>
          </a:p>
        </p:txBody>
      </p:sp>
      <p:sp>
        <p:nvSpPr>
          <p:cNvPr id="68" name="Freeform 67"/>
          <p:cNvSpPr/>
          <p:nvPr/>
        </p:nvSpPr>
        <p:spPr>
          <a:xfrm>
            <a:off x="461965" y="1430385"/>
            <a:ext cx="3827196" cy="396830"/>
          </a:xfrm>
          <a:custGeom>
            <a:avLst/>
            <a:gdLst>
              <a:gd name="connsiteX0" fmla="*/ 0 w 2811099"/>
              <a:gd name="connsiteY0" fmla="*/ 66485 h 398902"/>
              <a:gd name="connsiteX1" fmla="*/ 66485 w 2811099"/>
              <a:gd name="connsiteY1" fmla="*/ 0 h 398902"/>
              <a:gd name="connsiteX2" fmla="*/ 2744614 w 2811099"/>
              <a:gd name="connsiteY2" fmla="*/ 0 h 398902"/>
              <a:gd name="connsiteX3" fmla="*/ 2811099 w 2811099"/>
              <a:gd name="connsiteY3" fmla="*/ 66485 h 398902"/>
              <a:gd name="connsiteX4" fmla="*/ 2811099 w 2811099"/>
              <a:gd name="connsiteY4" fmla="*/ 332417 h 398902"/>
              <a:gd name="connsiteX5" fmla="*/ 2744614 w 2811099"/>
              <a:gd name="connsiteY5" fmla="*/ 398902 h 398902"/>
              <a:gd name="connsiteX6" fmla="*/ 66485 w 2811099"/>
              <a:gd name="connsiteY6" fmla="*/ 398902 h 398902"/>
              <a:gd name="connsiteX7" fmla="*/ 0 w 2811099"/>
              <a:gd name="connsiteY7" fmla="*/ 332417 h 398902"/>
              <a:gd name="connsiteX8" fmla="*/ 0 w 2811099"/>
              <a:gd name="connsiteY8" fmla="*/ 66485 h 398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11099" h="398902">
                <a:moveTo>
                  <a:pt x="0" y="66485"/>
                </a:moveTo>
                <a:cubicBezTo>
                  <a:pt x="0" y="29766"/>
                  <a:pt x="29766" y="0"/>
                  <a:pt x="66485" y="0"/>
                </a:cubicBezTo>
                <a:lnTo>
                  <a:pt x="2744614" y="0"/>
                </a:lnTo>
                <a:cubicBezTo>
                  <a:pt x="2781333" y="0"/>
                  <a:pt x="2811099" y="29766"/>
                  <a:pt x="2811099" y="66485"/>
                </a:cubicBezTo>
                <a:lnTo>
                  <a:pt x="2811099" y="332417"/>
                </a:lnTo>
                <a:cubicBezTo>
                  <a:pt x="2811099" y="369136"/>
                  <a:pt x="2781333" y="398902"/>
                  <a:pt x="2744614" y="398902"/>
                </a:cubicBezTo>
                <a:lnTo>
                  <a:pt x="66485" y="398902"/>
                </a:lnTo>
                <a:cubicBezTo>
                  <a:pt x="29766" y="398902"/>
                  <a:pt x="0" y="369136"/>
                  <a:pt x="0" y="332417"/>
                </a:cubicBezTo>
                <a:lnTo>
                  <a:pt x="0" y="66485"/>
                </a:lnTo>
                <a:close/>
              </a:path>
            </a:pathLst>
          </a:custGeom>
          <a:solidFill>
            <a:sysClr val="windowText" lastClr="000000"/>
          </a:solidFill>
          <a:ln w="12700" cap="flat" cmpd="sng" algn="ctr">
            <a:solidFill>
              <a:sysClr val="windowText" lastClr="000000"/>
            </a:solidFill>
            <a:prstDash val="solid"/>
            <a:miter lim="800000"/>
          </a:ln>
          <a:effectLst/>
        </p:spPr>
        <p:txBody>
          <a:bodyPr spcFirstLastPara="0" vert="horz" wrap="square" lIns="127326" tIns="14605" rIns="127326" bIns="14605" numCol="1" spcCol="1270" anchor="ctr" anchorCtr="0">
            <a:noAutofit/>
          </a:bodyPr>
          <a:lstStyle/>
          <a:p>
            <a:pPr marL="0" marR="0" lvl="0" indent="0" defTabSz="533400" eaLnBrk="1" fontAlgn="auto" latinLnBrk="0" hangingPunct="1">
              <a:lnSpc>
                <a:spcPct val="90000"/>
              </a:lnSpc>
              <a:spcBef>
                <a:spcPts val="0"/>
              </a:spcBef>
              <a:spcAft>
                <a:spcPct val="35000"/>
              </a:spcAft>
              <a:buClrTx/>
              <a:buSzTx/>
              <a:buFontTx/>
              <a:buNone/>
              <a:tabLst/>
              <a:defRPr/>
            </a:pPr>
            <a:r>
              <a:rPr kumimoji="0" lang="en-US" sz="2100" b="1" i="0" u="none" strike="noStrike" kern="0" cap="none" spc="0" normalizeH="0" baseline="0" noProof="0" dirty="0" smtClean="0">
                <a:ln>
                  <a:noFill/>
                </a:ln>
                <a:solidFill>
                  <a:prstClr val="white"/>
                </a:solidFill>
                <a:effectLst/>
                <a:uLnTx/>
                <a:uFillTx/>
                <a:latin typeface="+mn-lt"/>
                <a:ea typeface="+mn-ea"/>
                <a:cs typeface="+mn-cs"/>
              </a:rPr>
              <a:t>Considerations</a:t>
            </a:r>
            <a:endParaRPr kumimoji="0" lang="en-CA" sz="2100" b="1" i="0" u="none" strike="noStrike" kern="0" cap="none" spc="0" normalizeH="0" baseline="0" noProof="0" dirty="0" smtClean="0">
              <a:ln>
                <a:noFill/>
              </a:ln>
              <a:solidFill>
                <a:prstClr val="white"/>
              </a:solidFill>
              <a:effectLst/>
              <a:uLnTx/>
              <a:uFillTx/>
              <a:latin typeface="+mn-lt"/>
              <a:ea typeface="+mn-ea"/>
              <a:cs typeface="+mn-cs"/>
            </a:endParaRPr>
          </a:p>
        </p:txBody>
      </p:sp>
    </p:spTree>
    <p:extLst>
      <p:ext uri="{BB962C8B-B14F-4D97-AF65-F5344CB8AC3E}">
        <p14:creationId xmlns:p14="http://schemas.microsoft.com/office/powerpoint/2010/main" val="529991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1280</Words>
  <Application>Microsoft Office PowerPoint</Application>
  <PresentationFormat>On-screen Show (4:3)</PresentationFormat>
  <Paragraphs>115</Paragraphs>
  <Slides>11</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Times New Roman</vt:lpstr>
      <vt:lpstr>Verdana</vt:lpstr>
      <vt:lpstr>Wingdings</vt:lpstr>
      <vt:lpstr>Default Design</vt:lpstr>
      <vt:lpstr>Standard_white</vt:lpstr>
      <vt:lpstr>Addressing Indigenous  Canada-United States Border Crossing Issues</vt:lpstr>
      <vt:lpstr>Purpose</vt:lpstr>
      <vt:lpstr>CBSA: Advancement of Indigenous Affairs</vt:lpstr>
      <vt:lpstr>CBSA: Indigenous Framework &amp; Strategy</vt:lpstr>
      <vt:lpstr>CBSA: Entry/Exit Overview</vt:lpstr>
      <vt:lpstr>CBSA: ArriveCAN</vt:lpstr>
      <vt:lpstr>Public Safety – Review Body for CBSA</vt:lpstr>
      <vt:lpstr>IRCC – Examining Right of Entry into Canada</vt:lpstr>
      <vt:lpstr>IRCC – Examining Right of Entry into Canada</vt:lpstr>
      <vt:lpstr>Discussion &amp; Next Steps</vt:lpstr>
      <vt:lpstr>Annex 1: CBSA Feedback Mechanism</vt:lpstr>
    </vt:vector>
  </TitlesOfParts>
  <Company>CCRA / ADRC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LLL138</dc:creator>
  <cp:lastModifiedBy>Aleman Martinez, Maria (WAS - X75267)</cp:lastModifiedBy>
  <cp:revision>36</cp:revision>
  <dcterms:created xsi:type="dcterms:W3CDTF">2008-04-29T17:18:15Z</dcterms:created>
  <dcterms:modified xsi:type="dcterms:W3CDTF">2022-07-05T18:10:43Z</dcterms:modified>
</cp:coreProperties>
</file>