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54"/>
  </p:notesMasterIdLst>
  <p:sldIdLst>
    <p:sldId id="288" r:id="rId3"/>
    <p:sldId id="294" r:id="rId4"/>
    <p:sldId id="330" r:id="rId5"/>
    <p:sldId id="331" r:id="rId6"/>
    <p:sldId id="332" r:id="rId7"/>
    <p:sldId id="270" r:id="rId8"/>
    <p:sldId id="354" r:id="rId9"/>
    <p:sldId id="357" r:id="rId10"/>
    <p:sldId id="378" r:id="rId11"/>
    <p:sldId id="358" r:id="rId12"/>
    <p:sldId id="359" r:id="rId13"/>
    <p:sldId id="360" r:id="rId14"/>
    <p:sldId id="364" r:id="rId15"/>
    <p:sldId id="361" r:id="rId16"/>
    <p:sldId id="362" r:id="rId17"/>
    <p:sldId id="363" r:id="rId18"/>
    <p:sldId id="365" r:id="rId19"/>
    <p:sldId id="366" r:id="rId20"/>
    <p:sldId id="367" r:id="rId21"/>
    <p:sldId id="369" r:id="rId22"/>
    <p:sldId id="372" r:id="rId23"/>
    <p:sldId id="368" r:id="rId24"/>
    <p:sldId id="373" r:id="rId25"/>
    <p:sldId id="374" r:id="rId26"/>
    <p:sldId id="375" r:id="rId27"/>
    <p:sldId id="377" r:id="rId28"/>
    <p:sldId id="322" r:id="rId29"/>
    <p:sldId id="340" r:id="rId30"/>
    <p:sldId id="342" r:id="rId31"/>
    <p:sldId id="353" r:id="rId32"/>
    <p:sldId id="344" r:id="rId33"/>
    <p:sldId id="333" r:id="rId34"/>
    <p:sldId id="345" r:id="rId35"/>
    <p:sldId id="310" r:id="rId36"/>
    <p:sldId id="325" r:id="rId37"/>
    <p:sldId id="323" r:id="rId38"/>
    <p:sldId id="261" r:id="rId39"/>
    <p:sldId id="346" r:id="rId40"/>
    <p:sldId id="347" r:id="rId41"/>
    <p:sldId id="348" r:id="rId42"/>
    <p:sldId id="311" r:id="rId43"/>
    <p:sldId id="312" r:id="rId44"/>
    <p:sldId id="326" r:id="rId45"/>
    <p:sldId id="334" r:id="rId46"/>
    <p:sldId id="335" r:id="rId47"/>
    <p:sldId id="350" r:id="rId48"/>
    <p:sldId id="336" r:id="rId49"/>
    <p:sldId id="337" r:id="rId50"/>
    <p:sldId id="352" r:id="rId51"/>
    <p:sldId id="338" r:id="rId52"/>
    <p:sldId id="351" r:id="rId53"/>
  </p:sldIdLst>
  <p:sldSz cx="9144000" cy="6858000" type="screen4x3"/>
  <p:notesSz cx="6985000" cy="9271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55E4FA5-476D-45C6-AD70-F5C3D2668C11}">
          <p14:sldIdLst>
            <p14:sldId id="288"/>
            <p14:sldId id="294"/>
          </p14:sldIdLst>
        </p14:section>
        <p14:section name="About the JTBA - BILLY" id="{7BAA0A7F-1B30-4BB7-AF7F-D3AD0977595C}">
          <p14:sldIdLst>
            <p14:sldId id="330"/>
            <p14:sldId id="331"/>
            <p14:sldId id="332"/>
            <p14:sldId id="270"/>
          </p14:sldIdLst>
        </p14:section>
        <p14:section name="SRMT -- CHIEF LAFRANCE" id="{608B35D6-8D21-4C1B-AFF1-0B3BCB7A7F26}">
          <p14:sldIdLst>
            <p14:sldId id="354"/>
            <p14:sldId id="357"/>
            <p14:sldId id="378"/>
            <p14:sldId id="358"/>
            <p14:sldId id="359"/>
            <p14:sldId id="360"/>
            <p14:sldId id="364"/>
            <p14:sldId id="361"/>
            <p14:sldId id="362"/>
            <p14:sldId id="363"/>
            <p14:sldId id="365"/>
            <p14:sldId id="366"/>
            <p14:sldId id="367"/>
            <p14:sldId id="369"/>
            <p14:sldId id="372"/>
            <p14:sldId id="368"/>
            <p14:sldId id="373"/>
            <p14:sldId id="374"/>
            <p14:sldId id="375"/>
            <p14:sldId id="377"/>
          </p14:sldIdLst>
        </p14:section>
        <p14:section name="Advocacy - NAOMIE" id="{468CA706-18CD-43B5-9819-2DC24D20A34E}">
          <p14:sldIdLst>
            <p14:sldId id="322"/>
            <p14:sldId id="340"/>
            <p14:sldId id="342"/>
            <p14:sldId id="353"/>
            <p14:sldId id="344"/>
            <p14:sldId id="333"/>
            <p14:sldId id="345"/>
            <p14:sldId id="310"/>
            <p14:sldId id="325"/>
            <p14:sldId id="323"/>
            <p14:sldId id="261"/>
            <p14:sldId id="346"/>
            <p14:sldId id="347"/>
            <p14:sldId id="348"/>
            <p14:sldId id="311"/>
            <p14:sldId id="312"/>
            <p14:sldId id="326"/>
            <p14:sldId id="334"/>
            <p14:sldId id="335"/>
            <p14:sldId id="350"/>
            <p14:sldId id="336"/>
            <p14:sldId id="337"/>
            <p14:sldId id="352"/>
            <p14:sldId id="338"/>
            <p14:sldId id="351"/>
          </p14:sldIdLst>
        </p14:section>
      </p14:sectionLst>
    </p:ext>
    <p:ext uri="{EFAFB233-063F-42B5-8137-9DF3F51BA10A}">
      <p15:sldGuideLst xmlns:p15="http://schemas.microsoft.com/office/powerpoint/2012/main">
        <p15:guide id="1" orient="horz" pos="480" userDrawn="1">
          <p15:clr>
            <a:srgbClr val="A4A3A4"/>
          </p15:clr>
        </p15:guide>
        <p15:guide id="2" orient="horz" pos="3929">
          <p15:clr>
            <a:srgbClr val="A4A3A4"/>
          </p15:clr>
        </p15:guide>
        <p15:guide id="3" orient="horz" pos="336" userDrawn="1">
          <p15:clr>
            <a:srgbClr val="A4A3A4"/>
          </p15:clr>
        </p15:guide>
        <p15:guide id="4" orient="horz" pos="133">
          <p15:clr>
            <a:srgbClr val="A4A3A4"/>
          </p15:clr>
        </p15:guide>
        <p15:guide id="5" orient="horz" pos="1047">
          <p15:clr>
            <a:srgbClr val="A4A3A4"/>
          </p15:clr>
        </p15:guide>
        <p15:guide id="6" orient="horz" pos="944">
          <p15:clr>
            <a:srgbClr val="A4A3A4"/>
          </p15:clr>
        </p15:guide>
        <p15:guide id="7" pos="2880">
          <p15:clr>
            <a:srgbClr val="A4A3A4"/>
          </p15:clr>
        </p15:guide>
        <p15:guide id="8" pos="287">
          <p15:clr>
            <a:srgbClr val="A4A3A4"/>
          </p15:clr>
        </p15:guide>
        <p15:guide id="9" pos="5472">
          <p15:clr>
            <a:srgbClr val="A4A3A4"/>
          </p15:clr>
        </p15:guide>
        <p15:guide id="10" pos="2995">
          <p15:clr>
            <a:srgbClr val="A4A3A4"/>
          </p15:clr>
        </p15:guide>
        <p15:guide id="11" pos="2765">
          <p15:clr>
            <a:srgbClr val="A4A3A4"/>
          </p15:clr>
        </p15:guide>
      </p15:sldGuideLst>
    </p:ext>
    <p:ext uri="{2D200454-40CA-4A62-9FC3-DE9A4176ACB9}">
      <p15:notesGuideLst xmlns:p15="http://schemas.microsoft.com/office/powerpoint/2012/main">
        <p15:guide id="1" orient="horz" pos="2920"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776"/>
    <a:srgbClr val="F9D337"/>
    <a:srgbClr val="4D4D4D"/>
    <a:srgbClr val="A0CFEB"/>
    <a:srgbClr val="00A9E0"/>
    <a:srgbClr val="61C25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76" autoAdjust="0"/>
    <p:restoredTop sz="82504" autoAdjust="0"/>
  </p:normalViewPr>
  <p:slideViewPr>
    <p:cSldViewPr snapToGrid="0" showGuides="1">
      <p:cViewPr varScale="1">
        <p:scale>
          <a:sx n="87" d="100"/>
          <a:sy n="87" d="100"/>
        </p:scale>
        <p:origin x="1744" y="200"/>
      </p:cViewPr>
      <p:guideLst>
        <p:guide orient="horz" pos="480"/>
        <p:guide orient="horz" pos="3929"/>
        <p:guide orient="horz" pos="336"/>
        <p:guide orient="horz" pos="133"/>
        <p:guide orient="horz" pos="1047"/>
        <p:guide orient="horz" pos="944"/>
        <p:guide pos="2880"/>
        <p:guide pos="287"/>
        <p:guide pos="5472"/>
        <p:guide pos="2995"/>
        <p:guide pos="2765"/>
      </p:guideLst>
    </p:cSldViewPr>
  </p:slideViewPr>
  <p:outlineViewPr>
    <p:cViewPr>
      <p:scale>
        <a:sx n="33" d="100"/>
        <a:sy n="33" d="100"/>
      </p:scale>
      <p:origin x="0" y="-91"/>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2" d="100"/>
          <a:sy n="52" d="100"/>
        </p:scale>
        <p:origin x="2654" y="58"/>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3550"/>
          </a:xfrm>
          <a:prstGeom prst="rect">
            <a:avLst/>
          </a:prstGeom>
        </p:spPr>
        <p:txBody>
          <a:bodyPr vert="horz" lIns="92846" tIns="46424" rIns="92846" bIns="46424" rtlCol="0"/>
          <a:lstStyle>
            <a:lvl1pPr algn="l">
              <a:defRPr sz="1200"/>
            </a:lvl1pPr>
          </a:lstStyle>
          <a:p>
            <a:endParaRPr lang="en-US" dirty="0"/>
          </a:p>
        </p:txBody>
      </p:sp>
      <p:sp>
        <p:nvSpPr>
          <p:cNvPr id="3" name="Date Placeholder 2"/>
          <p:cNvSpPr>
            <a:spLocks noGrp="1"/>
          </p:cNvSpPr>
          <p:nvPr>
            <p:ph type="dt" idx="1"/>
          </p:nvPr>
        </p:nvSpPr>
        <p:spPr>
          <a:xfrm>
            <a:off x="3956551" y="0"/>
            <a:ext cx="3026833" cy="463550"/>
          </a:xfrm>
          <a:prstGeom prst="rect">
            <a:avLst/>
          </a:prstGeom>
        </p:spPr>
        <p:txBody>
          <a:bodyPr vert="horz" lIns="92846" tIns="46424" rIns="92846" bIns="46424" rtlCol="0"/>
          <a:lstStyle>
            <a:lvl1pPr algn="r">
              <a:defRPr sz="1200"/>
            </a:lvl1pPr>
          </a:lstStyle>
          <a:p>
            <a:fld id="{D11B58C4-30CB-47C3-A908-43A78A6909FC}" type="datetimeFigureOut">
              <a:rPr lang="en-US" smtClean="0"/>
              <a:pPr/>
              <a:t>11/16/22</a:t>
            </a:fld>
            <a:endParaRPr lang="en-US" dirty="0"/>
          </a:p>
        </p:txBody>
      </p:sp>
      <p:sp>
        <p:nvSpPr>
          <p:cNvPr id="4" name="Slide Image Placeholder 3"/>
          <p:cNvSpPr>
            <a:spLocks noGrp="1" noRot="1" noChangeAspect="1"/>
          </p:cNvSpPr>
          <p:nvPr>
            <p:ph type="sldImg" idx="2"/>
          </p:nvPr>
        </p:nvSpPr>
        <p:spPr>
          <a:xfrm>
            <a:off x="1174750" y="693738"/>
            <a:ext cx="4635500" cy="3476625"/>
          </a:xfrm>
          <a:prstGeom prst="rect">
            <a:avLst/>
          </a:prstGeom>
          <a:noFill/>
          <a:ln w="12700">
            <a:solidFill>
              <a:prstClr val="black"/>
            </a:solidFill>
          </a:ln>
        </p:spPr>
        <p:txBody>
          <a:bodyPr vert="horz" lIns="92846" tIns="46424" rIns="92846" bIns="46424" rtlCol="0" anchor="ctr"/>
          <a:lstStyle/>
          <a:p>
            <a:endParaRPr lang="en-US" dirty="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46" tIns="46424" rIns="92846" bIns="464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05841"/>
            <a:ext cx="3026833" cy="463550"/>
          </a:xfrm>
          <a:prstGeom prst="rect">
            <a:avLst/>
          </a:prstGeom>
        </p:spPr>
        <p:txBody>
          <a:bodyPr vert="horz" lIns="92846" tIns="46424" rIns="92846" bIns="4642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846" tIns="46424" rIns="92846" bIns="46424" rtlCol="0" anchor="b"/>
          <a:lstStyle>
            <a:lvl1pPr algn="r">
              <a:defRPr sz="1200"/>
            </a:lvl1pPr>
          </a:lstStyle>
          <a:p>
            <a:fld id="{B29D79EE-C4C4-4933-BD77-7AC086FBA674}" type="slidenum">
              <a:rPr lang="en-US" smtClean="0"/>
              <a:pPr/>
              <a:t>‹#›</a:t>
            </a:fld>
            <a:endParaRPr lang="en-US" dirty="0"/>
          </a:p>
        </p:txBody>
      </p:sp>
    </p:spTree>
    <p:extLst>
      <p:ext uri="{BB962C8B-B14F-4D97-AF65-F5344CB8AC3E}">
        <p14:creationId xmlns:p14="http://schemas.microsoft.com/office/powerpoint/2010/main" val="1479360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a:t>
            </a:fld>
            <a:endParaRPr lang="en-US" dirty="0"/>
          </a:p>
        </p:txBody>
      </p:sp>
    </p:spTree>
    <p:extLst>
      <p:ext uri="{BB962C8B-B14F-4D97-AF65-F5344CB8AC3E}">
        <p14:creationId xmlns:p14="http://schemas.microsoft.com/office/powerpoint/2010/main" val="271926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Akwesasne lies along the Northern and Southern shores of the St. Lawrence River, yet we are a community divided and living with multiple jurisdictions.</a:t>
            </a:r>
          </a:p>
        </p:txBody>
      </p:sp>
      <p:sp>
        <p:nvSpPr>
          <p:cNvPr id="4" name="Slide Number Placeholder 3"/>
          <p:cNvSpPr>
            <a:spLocks noGrp="1"/>
          </p:cNvSpPr>
          <p:nvPr>
            <p:ph type="sldNum" sz="quarter" idx="10"/>
          </p:nvPr>
        </p:nvSpPr>
        <p:spPr/>
        <p:txBody>
          <a:bodyPr/>
          <a:lstStyle/>
          <a:p>
            <a:fld id="{2AFBF235-5C71-4AE7-BCF4-7F7985C35315}" type="slidenum">
              <a:rPr lang="en-US" smtClean="0"/>
              <a:t>12</a:t>
            </a:fld>
            <a:endParaRPr lang="en-US" dirty="0"/>
          </a:p>
        </p:txBody>
      </p:sp>
    </p:spTree>
    <p:extLst>
      <p:ext uri="{BB962C8B-B14F-4D97-AF65-F5344CB8AC3E}">
        <p14:creationId xmlns:p14="http://schemas.microsoft.com/office/powerpoint/2010/main" val="355119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13</a:t>
            </a:fld>
            <a:endParaRPr lang="en-US" dirty="0"/>
          </a:p>
        </p:txBody>
      </p:sp>
    </p:spTree>
    <p:extLst>
      <p:ext uri="{BB962C8B-B14F-4D97-AF65-F5344CB8AC3E}">
        <p14:creationId xmlns:p14="http://schemas.microsoft.com/office/powerpoint/2010/main" val="188460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Massena Police</a:t>
            </a:r>
          </a:p>
          <a:p>
            <a:r>
              <a:rPr lang="en-US" dirty="0"/>
              <a:t>Malone police</a:t>
            </a:r>
          </a:p>
          <a:p>
            <a:r>
              <a:rPr lang="en-US" dirty="0"/>
              <a:t>Franklin County Sherriff’s Dept</a:t>
            </a:r>
          </a:p>
          <a:p>
            <a:r>
              <a:rPr lang="en-US" dirty="0"/>
              <a:t>St</a:t>
            </a:r>
            <a:r>
              <a:rPr lang="en-US" baseline="0" dirty="0"/>
              <a:t> Lawrence County Sherriff’s Department</a:t>
            </a:r>
          </a:p>
          <a:p>
            <a:r>
              <a:rPr lang="en-US" baseline="0" dirty="0"/>
              <a:t>NYS Police </a:t>
            </a:r>
          </a:p>
          <a:p>
            <a:r>
              <a:rPr lang="en-US" baseline="0" dirty="0"/>
              <a:t>Dept of Homeland Security</a:t>
            </a:r>
          </a:p>
          <a:p>
            <a:r>
              <a:rPr lang="en-US" baseline="0" dirty="0"/>
              <a:t>US Customs and border Protection</a:t>
            </a:r>
          </a:p>
          <a:p>
            <a:r>
              <a:rPr lang="en-US" baseline="0" dirty="0"/>
              <a:t>USBorder Ptrol</a:t>
            </a:r>
          </a:p>
          <a:p>
            <a:r>
              <a:rPr lang="en-US" baseline="0" dirty="0"/>
              <a:t>US Coast Guard</a:t>
            </a:r>
          </a:p>
          <a:p>
            <a:r>
              <a:rPr lang="en-US" baseline="0" dirty="0"/>
              <a:t>RCMP</a:t>
            </a:r>
          </a:p>
          <a:p>
            <a:r>
              <a:rPr lang="en-US" baseline="0" dirty="0"/>
              <a:t>Akwesasne Mohawk Poice Service</a:t>
            </a:r>
          </a:p>
          <a:p>
            <a:r>
              <a:rPr lang="en-US" baseline="0" dirty="0"/>
              <a:t>Franklin Coyunt DA</a:t>
            </a:r>
          </a:p>
          <a:p>
            <a:r>
              <a:rPr lang="en-US" baseline="0" dirty="0"/>
              <a:t>St. Lawrence Count DA</a:t>
            </a:r>
          </a:p>
          <a:p>
            <a:r>
              <a:rPr lang="en-US" baseline="0" dirty="0"/>
              <a:t>US Atrtoreny’s ffoce </a:t>
            </a:r>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14</a:t>
            </a:fld>
            <a:endParaRPr lang="en-US" dirty="0"/>
          </a:p>
        </p:txBody>
      </p:sp>
    </p:spTree>
    <p:extLst>
      <p:ext uri="{BB962C8B-B14F-4D97-AF65-F5344CB8AC3E}">
        <p14:creationId xmlns:p14="http://schemas.microsoft.com/office/powerpoint/2010/main" val="2353187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roadmap of travel processes, impact to ER services, where seconds count ,more than an</a:t>
            </a:r>
            <a:r>
              <a:rPr lang="en-US" baseline="0" dirty="0"/>
              <a:t> inconvenience</a:t>
            </a:r>
          </a:p>
          <a:p>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15</a:t>
            </a:fld>
            <a:endParaRPr lang="en-US" dirty="0"/>
          </a:p>
        </p:txBody>
      </p:sp>
    </p:spTree>
    <p:extLst>
      <p:ext uri="{BB962C8B-B14F-4D97-AF65-F5344CB8AC3E}">
        <p14:creationId xmlns:p14="http://schemas.microsoft.com/office/powerpoint/2010/main" val="3228009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US side has made an effort to be engaged in a positive manner with our community.</a:t>
            </a:r>
          </a:p>
          <a:p>
            <a:endParaRPr lang="en-US" baseline="0" dirty="0"/>
          </a:p>
          <a:p>
            <a:r>
              <a:rPr lang="en-US" dirty="0"/>
              <a:t>Entry to the US in Dundee,</a:t>
            </a:r>
            <a:r>
              <a:rPr lang="en-US" baseline="0" dirty="0"/>
              <a:t> Quebec, just off the reservation – at the next closest border crossing.  The entry is to Fort Covington, NY which is part of our original land claim.  </a:t>
            </a:r>
          </a:p>
          <a:p>
            <a:endParaRPr lang="en-US" baseline="0" dirty="0"/>
          </a:p>
          <a:p>
            <a:pPr marL="0" marR="0" lvl="0" indent="0" algn="l" defTabSz="914400" rtl="0" eaLnBrk="1" fontAlgn="auto" latinLnBrk="0" hangingPunct="1">
              <a:lnSpc>
                <a:spcPct val="100000"/>
              </a:lnSpc>
              <a:spcBef>
                <a:spcPct val="0"/>
              </a:spcBef>
              <a:spcAft>
                <a:spcPct val="0"/>
              </a:spcAft>
              <a:buClrTx/>
              <a:buSzTx/>
              <a:buFontTx/>
              <a:buNone/>
              <a:defRPr/>
            </a:pPr>
            <a:r>
              <a:rPr lang="en-US" sz="1200" dirty="0">
                <a:solidFill>
                  <a:schemeClr val="tx1">
                    <a:lumMod val="75000"/>
                  </a:schemeClr>
                </a:solidFill>
              </a:rPr>
              <a:t>The International Hotel In Dundee, Quebec/Fort Covington, NY is bisected by the US/Canada Border</a:t>
            </a:r>
          </a:p>
          <a:p>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16</a:t>
            </a:fld>
            <a:endParaRPr lang="en-US" dirty="0"/>
          </a:p>
        </p:txBody>
      </p:sp>
    </p:spTree>
    <p:extLst>
      <p:ext uri="{BB962C8B-B14F-4D97-AF65-F5344CB8AC3E}">
        <p14:creationId xmlns:p14="http://schemas.microsoft.com/office/powerpoint/2010/main" val="164123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Divided services for northern and southern part of our territory</a:t>
            </a:r>
          </a:p>
        </p:txBody>
      </p:sp>
      <p:sp>
        <p:nvSpPr>
          <p:cNvPr id="4" name="Slide Number Placeholder 3"/>
          <p:cNvSpPr>
            <a:spLocks noGrp="1"/>
          </p:cNvSpPr>
          <p:nvPr>
            <p:ph type="sldNum" sz="quarter" idx="10"/>
          </p:nvPr>
        </p:nvSpPr>
        <p:spPr/>
        <p:txBody>
          <a:bodyPr/>
          <a:lstStyle/>
          <a:p>
            <a:fld id="{2AFBF235-5C71-4AE7-BCF4-7F7985C35315}" type="slidenum">
              <a:rPr lang="en-US" smtClean="0"/>
              <a:t>17</a:t>
            </a:fld>
            <a:endParaRPr lang="en-US" dirty="0"/>
          </a:p>
        </p:txBody>
      </p:sp>
    </p:spTree>
    <p:extLst>
      <p:ext uri="{BB962C8B-B14F-4D97-AF65-F5344CB8AC3E}">
        <p14:creationId xmlns:p14="http://schemas.microsoft.com/office/powerpoint/2010/main" val="2924197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a:t>
            </a:r>
          </a:p>
        </p:txBody>
      </p:sp>
      <p:sp>
        <p:nvSpPr>
          <p:cNvPr id="4" name="Slide Number Placeholder 3"/>
          <p:cNvSpPr>
            <a:spLocks noGrp="1"/>
          </p:cNvSpPr>
          <p:nvPr>
            <p:ph type="sldNum" sz="quarter" idx="10"/>
          </p:nvPr>
        </p:nvSpPr>
        <p:spPr/>
        <p:txBody>
          <a:bodyPr/>
          <a:lstStyle/>
          <a:p>
            <a:fld id="{2AFBF235-5C71-4AE7-BCF4-7F7985C35315}" type="slidenum">
              <a:rPr lang="en-US" smtClean="0"/>
              <a:t>18</a:t>
            </a:fld>
            <a:endParaRPr lang="en-US" dirty="0"/>
          </a:p>
        </p:txBody>
      </p:sp>
    </p:spTree>
    <p:extLst>
      <p:ext uri="{BB962C8B-B14F-4D97-AF65-F5344CB8AC3E}">
        <p14:creationId xmlns:p14="http://schemas.microsoft.com/office/powerpoint/2010/main" val="2717314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19</a:t>
            </a:fld>
            <a:endParaRPr lang="en-US" dirty="0"/>
          </a:p>
        </p:txBody>
      </p:sp>
    </p:spTree>
    <p:extLst>
      <p:ext uri="{BB962C8B-B14F-4D97-AF65-F5344CB8AC3E}">
        <p14:creationId xmlns:p14="http://schemas.microsoft.com/office/powerpoint/2010/main" val="3111853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solidFill>
                  <a:schemeClr val="tx1">
                    <a:lumMod val="75000"/>
                  </a:schemeClr>
                </a:solidFill>
              </a:rPr>
              <a:t>Indian Time Newspaper</a:t>
            </a:r>
          </a:p>
          <a:p>
            <a:pPr marL="342900" indent="-342900">
              <a:buFont typeface="Arial" panose="020B0604020202020204" pitchFamily="34" charset="0"/>
              <a:buChar char="•"/>
            </a:pPr>
            <a:r>
              <a:rPr lang="en-US" sz="1200" dirty="0">
                <a:solidFill>
                  <a:schemeClr val="tx1">
                    <a:lumMod val="75000"/>
                  </a:schemeClr>
                </a:solidFill>
              </a:rPr>
              <a:t>CKON Radio</a:t>
            </a:r>
          </a:p>
          <a:p>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21</a:t>
            </a:fld>
            <a:endParaRPr lang="en-US" dirty="0"/>
          </a:p>
        </p:txBody>
      </p:sp>
    </p:spTree>
    <p:extLst>
      <p:ext uri="{BB962C8B-B14F-4D97-AF65-F5344CB8AC3E}">
        <p14:creationId xmlns:p14="http://schemas.microsoft.com/office/powerpoint/2010/main" val="2612473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Tollbooth, access to buying local, extensive waits at the border, both ways</a:t>
            </a:r>
          </a:p>
        </p:txBody>
      </p:sp>
      <p:sp>
        <p:nvSpPr>
          <p:cNvPr id="4" name="Slide Number Placeholder 3"/>
          <p:cNvSpPr>
            <a:spLocks noGrp="1"/>
          </p:cNvSpPr>
          <p:nvPr>
            <p:ph type="sldNum" sz="quarter" idx="10"/>
          </p:nvPr>
        </p:nvSpPr>
        <p:spPr/>
        <p:txBody>
          <a:bodyPr/>
          <a:lstStyle/>
          <a:p>
            <a:fld id="{2AFBF235-5C71-4AE7-BCF4-7F7985C35315}" type="slidenum">
              <a:rPr lang="en-US" smtClean="0"/>
              <a:t>22</a:t>
            </a:fld>
            <a:endParaRPr lang="en-US" dirty="0"/>
          </a:p>
        </p:txBody>
      </p:sp>
    </p:spTree>
    <p:extLst>
      <p:ext uri="{BB962C8B-B14F-4D97-AF65-F5344CB8AC3E}">
        <p14:creationId xmlns:p14="http://schemas.microsoft.com/office/powerpoint/2010/main" val="29929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a:t>
            </a:fld>
            <a:endParaRPr lang="en-US" dirty="0"/>
          </a:p>
        </p:txBody>
      </p:sp>
    </p:spTree>
    <p:extLst>
      <p:ext uri="{BB962C8B-B14F-4D97-AF65-F5344CB8AC3E}">
        <p14:creationId xmlns:p14="http://schemas.microsoft.com/office/powerpoint/2010/main" val="272985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Former</a:t>
            </a:r>
            <a:r>
              <a:rPr lang="en-US" baseline="0" dirty="0"/>
              <a:t> Canadian customs located on the territory, northern portion, Cornwall Island.</a:t>
            </a:r>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23</a:t>
            </a:fld>
            <a:endParaRPr lang="en-US" dirty="0"/>
          </a:p>
        </p:txBody>
      </p:sp>
    </p:spTree>
    <p:extLst>
      <p:ext uri="{BB962C8B-B14F-4D97-AF65-F5344CB8AC3E}">
        <p14:creationId xmlns:p14="http://schemas.microsoft.com/office/powerpoint/2010/main" val="2676829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May 2009, protests</a:t>
            </a:r>
            <a:r>
              <a:rPr lang="en-US" baseline="0" dirty="0"/>
              <a:t> began against the arming of the Canadian Border Services Agencies arming of their border guards.  At this time, the CBSA customs was located on Cornwall Island, on the northern portion of the territory.  This was the bridge that was closed for months as a result of protest against CBSA use of guns.</a:t>
            </a:r>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24</a:t>
            </a:fld>
            <a:endParaRPr lang="en-US" dirty="0"/>
          </a:p>
        </p:txBody>
      </p:sp>
    </p:spTree>
    <p:extLst>
      <p:ext uri="{BB962C8B-B14F-4D97-AF65-F5344CB8AC3E}">
        <p14:creationId xmlns:p14="http://schemas.microsoft.com/office/powerpoint/2010/main" val="3852470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bridge was closed, members had to travel nearly</a:t>
            </a:r>
            <a:r>
              <a:rPr lang="en-US" baseline="0" dirty="0"/>
              <a:t> 2 hours to get to Cornwall Island. Many started travelling by boat and makeshift ferry’s.</a:t>
            </a:r>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25</a:t>
            </a:fld>
            <a:endParaRPr lang="en-US" dirty="0"/>
          </a:p>
        </p:txBody>
      </p:sp>
    </p:spTree>
    <p:extLst>
      <p:ext uri="{BB962C8B-B14F-4D97-AF65-F5344CB8AC3E}">
        <p14:creationId xmlns:p14="http://schemas.microsoft.com/office/powerpoint/2010/main" val="355218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26</a:t>
            </a:fld>
            <a:endParaRPr lang="en-US" dirty="0"/>
          </a:p>
        </p:txBody>
      </p:sp>
    </p:spTree>
    <p:extLst>
      <p:ext uri="{BB962C8B-B14F-4D97-AF65-F5344CB8AC3E}">
        <p14:creationId xmlns:p14="http://schemas.microsoft.com/office/powerpoint/2010/main" val="1315275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27</a:t>
            </a:fld>
            <a:endParaRPr lang="en-US" dirty="0"/>
          </a:p>
        </p:txBody>
      </p:sp>
    </p:spTree>
    <p:extLst>
      <p:ext uri="{BB962C8B-B14F-4D97-AF65-F5344CB8AC3E}">
        <p14:creationId xmlns:p14="http://schemas.microsoft.com/office/powerpoint/2010/main" val="2278406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28</a:t>
            </a:fld>
            <a:endParaRPr lang="en-US" dirty="0"/>
          </a:p>
        </p:txBody>
      </p:sp>
    </p:spTree>
    <p:extLst>
      <p:ext uri="{BB962C8B-B14F-4D97-AF65-F5344CB8AC3E}">
        <p14:creationId xmlns:p14="http://schemas.microsoft.com/office/powerpoint/2010/main" val="3649279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29</a:t>
            </a:fld>
            <a:endParaRPr lang="en-US" dirty="0"/>
          </a:p>
        </p:txBody>
      </p:sp>
    </p:spTree>
    <p:extLst>
      <p:ext uri="{BB962C8B-B14F-4D97-AF65-F5344CB8AC3E}">
        <p14:creationId xmlns:p14="http://schemas.microsoft.com/office/powerpoint/2010/main" val="52575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31</a:t>
            </a:fld>
            <a:endParaRPr lang="en-US" dirty="0"/>
          </a:p>
        </p:txBody>
      </p:sp>
    </p:spTree>
    <p:extLst>
      <p:ext uri="{BB962C8B-B14F-4D97-AF65-F5344CB8AC3E}">
        <p14:creationId xmlns:p14="http://schemas.microsoft.com/office/powerpoint/2010/main" val="2352047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32</a:t>
            </a:fld>
            <a:endParaRPr lang="en-US" dirty="0"/>
          </a:p>
        </p:txBody>
      </p:sp>
    </p:spTree>
    <p:extLst>
      <p:ext uri="{BB962C8B-B14F-4D97-AF65-F5344CB8AC3E}">
        <p14:creationId xmlns:p14="http://schemas.microsoft.com/office/powerpoint/2010/main" val="2599937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33</a:t>
            </a:fld>
            <a:endParaRPr lang="en-US" dirty="0"/>
          </a:p>
        </p:txBody>
      </p:sp>
    </p:spTree>
    <p:extLst>
      <p:ext uri="{BB962C8B-B14F-4D97-AF65-F5344CB8AC3E}">
        <p14:creationId xmlns:p14="http://schemas.microsoft.com/office/powerpoint/2010/main" val="384887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a:t>
            </a:fld>
            <a:endParaRPr lang="en-US" dirty="0"/>
          </a:p>
        </p:txBody>
      </p:sp>
    </p:spTree>
    <p:extLst>
      <p:ext uri="{BB962C8B-B14F-4D97-AF65-F5344CB8AC3E}">
        <p14:creationId xmlns:p14="http://schemas.microsoft.com/office/powerpoint/2010/main" val="3372693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34</a:t>
            </a:fld>
            <a:endParaRPr lang="en-US" dirty="0"/>
          </a:p>
        </p:txBody>
      </p:sp>
    </p:spTree>
    <p:extLst>
      <p:ext uri="{BB962C8B-B14F-4D97-AF65-F5344CB8AC3E}">
        <p14:creationId xmlns:p14="http://schemas.microsoft.com/office/powerpoint/2010/main" val="2160955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35</a:t>
            </a:fld>
            <a:endParaRPr lang="en-US" dirty="0"/>
          </a:p>
        </p:txBody>
      </p:sp>
    </p:spTree>
    <p:extLst>
      <p:ext uri="{BB962C8B-B14F-4D97-AF65-F5344CB8AC3E}">
        <p14:creationId xmlns:p14="http://schemas.microsoft.com/office/powerpoint/2010/main" val="2071964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36</a:t>
            </a:fld>
            <a:endParaRPr lang="en-US" dirty="0"/>
          </a:p>
        </p:txBody>
      </p:sp>
    </p:spTree>
    <p:extLst>
      <p:ext uri="{BB962C8B-B14F-4D97-AF65-F5344CB8AC3E}">
        <p14:creationId xmlns:p14="http://schemas.microsoft.com/office/powerpoint/2010/main" val="155031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D79EE-C4C4-4933-BD77-7AC086FBA674}" type="slidenum">
              <a:rPr lang="en-US" smtClean="0"/>
              <a:pPr/>
              <a:t>39</a:t>
            </a:fld>
            <a:endParaRPr lang="en-US" dirty="0"/>
          </a:p>
        </p:txBody>
      </p:sp>
    </p:spTree>
    <p:extLst>
      <p:ext uri="{BB962C8B-B14F-4D97-AF65-F5344CB8AC3E}">
        <p14:creationId xmlns:p14="http://schemas.microsoft.com/office/powerpoint/2010/main" val="3784749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D79EE-C4C4-4933-BD77-7AC086FBA674}" type="slidenum">
              <a:rPr lang="en-US" smtClean="0"/>
              <a:pPr/>
              <a:t>40</a:t>
            </a:fld>
            <a:endParaRPr lang="en-US" dirty="0"/>
          </a:p>
        </p:txBody>
      </p:sp>
    </p:spTree>
    <p:extLst>
      <p:ext uri="{BB962C8B-B14F-4D97-AF65-F5344CB8AC3E}">
        <p14:creationId xmlns:p14="http://schemas.microsoft.com/office/powerpoint/2010/main" val="706212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41</a:t>
            </a:fld>
            <a:endParaRPr lang="en-US" dirty="0"/>
          </a:p>
        </p:txBody>
      </p:sp>
    </p:spTree>
    <p:extLst>
      <p:ext uri="{BB962C8B-B14F-4D97-AF65-F5344CB8AC3E}">
        <p14:creationId xmlns:p14="http://schemas.microsoft.com/office/powerpoint/2010/main" val="781601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42</a:t>
            </a:fld>
            <a:endParaRPr lang="en-US" dirty="0"/>
          </a:p>
        </p:txBody>
      </p:sp>
    </p:spTree>
    <p:extLst>
      <p:ext uri="{BB962C8B-B14F-4D97-AF65-F5344CB8AC3E}">
        <p14:creationId xmlns:p14="http://schemas.microsoft.com/office/powerpoint/2010/main" val="3527459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43</a:t>
            </a:fld>
            <a:endParaRPr lang="en-US" dirty="0"/>
          </a:p>
        </p:txBody>
      </p:sp>
    </p:spTree>
    <p:extLst>
      <p:ext uri="{BB962C8B-B14F-4D97-AF65-F5344CB8AC3E}">
        <p14:creationId xmlns:p14="http://schemas.microsoft.com/office/powerpoint/2010/main" val="435732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44</a:t>
            </a:fld>
            <a:endParaRPr lang="en-US" dirty="0"/>
          </a:p>
        </p:txBody>
      </p:sp>
    </p:spTree>
    <p:extLst>
      <p:ext uri="{BB962C8B-B14F-4D97-AF65-F5344CB8AC3E}">
        <p14:creationId xmlns:p14="http://schemas.microsoft.com/office/powerpoint/2010/main" val="4135374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45</a:t>
            </a:fld>
            <a:endParaRPr lang="en-US" dirty="0"/>
          </a:p>
        </p:txBody>
      </p:sp>
    </p:spTree>
    <p:extLst>
      <p:ext uri="{BB962C8B-B14F-4D97-AF65-F5344CB8AC3E}">
        <p14:creationId xmlns:p14="http://schemas.microsoft.com/office/powerpoint/2010/main" val="357015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a:t>
            </a:fld>
            <a:endParaRPr lang="en-US" dirty="0"/>
          </a:p>
        </p:txBody>
      </p:sp>
    </p:spTree>
    <p:extLst>
      <p:ext uri="{BB962C8B-B14F-4D97-AF65-F5344CB8AC3E}">
        <p14:creationId xmlns:p14="http://schemas.microsoft.com/office/powerpoint/2010/main" val="977847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46</a:t>
            </a:fld>
            <a:endParaRPr lang="en-US" dirty="0"/>
          </a:p>
        </p:txBody>
      </p:sp>
    </p:spTree>
    <p:extLst>
      <p:ext uri="{BB962C8B-B14F-4D97-AF65-F5344CB8AC3E}">
        <p14:creationId xmlns:p14="http://schemas.microsoft.com/office/powerpoint/2010/main" val="2136459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47</a:t>
            </a:fld>
            <a:endParaRPr lang="en-US" dirty="0"/>
          </a:p>
        </p:txBody>
      </p:sp>
    </p:spTree>
    <p:extLst>
      <p:ext uri="{BB962C8B-B14F-4D97-AF65-F5344CB8AC3E}">
        <p14:creationId xmlns:p14="http://schemas.microsoft.com/office/powerpoint/2010/main" val="457680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48</a:t>
            </a:fld>
            <a:endParaRPr lang="en-US" dirty="0"/>
          </a:p>
        </p:txBody>
      </p:sp>
    </p:spTree>
    <p:extLst>
      <p:ext uri="{BB962C8B-B14F-4D97-AF65-F5344CB8AC3E}">
        <p14:creationId xmlns:p14="http://schemas.microsoft.com/office/powerpoint/2010/main" val="2837490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49</a:t>
            </a:fld>
            <a:endParaRPr lang="en-US" dirty="0"/>
          </a:p>
        </p:txBody>
      </p:sp>
    </p:spTree>
    <p:extLst>
      <p:ext uri="{BB962C8B-B14F-4D97-AF65-F5344CB8AC3E}">
        <p14:creationId xmlns:p14="http://schemas.microsoft.com/office/powerpoint/2010/main" val="686677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50</a:t>
            </a:fld>
            <a:endParaRPr lang="en-US" dirty="0"/>
          </a:p>
        </p:txBody>
      </p:sp>
    </p:spTree>
    <p:extLst>
      <p:ext uri="{BB962C8B-B14F-4D97-AF65-F5344CB8AC3E}">
        <p14:creationId xmlns:p14="http://schemas.microsoft.com/office/powerpoint/2010/main" val="800145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51</a:t>
            </a:fld>
            <a:endParaRPr lang="en-US" dirty="0"/>
          </a:p>
        </p:txBody>
      </p:sp>
    </p:spTree>
    <p:extLst>
      <p:ext uri="{BB962C8B-B14F-4D97-AF65-F5344CB8AC3E}">
        <p14:creationId xmlns:p14="http://schemas.microsoft.com/office/powerpoint/2010/main" val="193607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5</a:t>
            </a:fld>
            <a:endParaRPr lang="en-US" dirty="0"/>
          </a:p>
        </p:txBody>
      </p:sp>
    </p:spTree>
    <p:extLst>
      <p:ext uri="{BB962C8B-B14F-4D97-AF65-F5344CB8AC3E}">
        <p14:creationId xmlns:p14="http://schemas.microsoft.com/office/powerpoint/2010/main" val="39963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Jurisdictions</a:t>
            </a:r>
          </a:p>
        </p:txBody>
      </p:sp>
      <p:sp>
        <p:nvSpPr>
          <p:cNvPr id="4" name="Slide Number Placeholder 3"/>
          <p:cNvSpPr>
            <a:spLocks noGrp="1"/>
          </p:cNvSpPr>
          <p:nvPr>
            <p:ph type="sldNum" sz="quarter" idx="10"/>
          </p:nvPr>
        </p:nvSpPr>
        <p:spPr/>
        <p:txBody>
          <a:bodyPr/>
          <a:lstStyle/>
          <a:p>
            <a:fld id="{2AFBF235-5C71-4AE7-BCF4-7F7985C35315}" type="slidenum">
              <a:rPr lang="en-US" smtClean="0"/>
              <a:t>8</a:t>
            </a:fld>
            <a:endParaRPr lang="en-US" dirty="0"/>
          </a:p>
        </p:txBody>
      </p:sp>
    </p:spTree>
    <p:extLst>
      <p:ext uri="{BB962C8B-B14F-4D97-AF65-F5344CB8AC3E}">
        <p14:creationId xmlns:p14="http://schemas.microsoft.com/office/powerpoint/2010/main" val="192286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Jurisdictions</a:t>
            </a:r>
          </a:p>
        </p:txBody>
      </p:sp>
      <p:sp>
        <p:nvSpPr>
          <p:cNvPr id="4" name="Slide Number Placeholder 3"/>
          <p:cNvSpPr>
            <a:spLocks noGrp="1"/>
          </p:cNvSpPr>
          <p:nvPr>
            <p:ph type="sldNum" sz="quarter" idx="10"/>
          </p:nvPr>
        </p:nvSpPr>
        <p:spPr/>
        <p:txBody>
          <a:bodyPr/>
          <a:lstStyle/>
          <a:p>
            <a:fld id="{2AFBF235-5C71-4AE7-BCF4-7F7985C35315}" type="slidenum">
              <a:rPr lang="en-US" smtClean="0"/>
              <a:t>9</a:t>
            </a:fld>
            <a:endParaRPr lang="en-US" dirty="0"/>
          </a:p>
        </p:txBody>
      </p:sp>
    </p:spTree>
    <p:extLst>
      <p:ext uri="{BB962C8B-B14F-4D97-AF65-F5344CB8AC3E}">
        <p14:creationId xmlns:p14="http://schemas.microsoft.com/office/powerpoint/2010/main" val="129921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Border, slicing our territory</a:t>
            </a:r>
          </a:p>
        </p:txBody>
      </p:sp>
      <p:sp>
        <p:nvSpPr>
          <p:cNvPr id="4" name="Slide Number Placeholder 3"/>
          <p:cNvSpPr>
            <a:spLocks noGrp="1"/>
          </p:cNvSpPr>
          <p:nvPr>
            <p:ph type="sldNum" sz="quarter" idx="10"/>
          </p:nvPr>
        </p:nvSpPr>
        <p:spPr/>
        <p:txBody>
          <a:bodyPr/>
          <a:lstStyle/>
          <a:p>
            <a:fld id="{2AFBF235-5C71-4AE7-BCF4-7F7985C35315}" type="slidenum">
              <a:rPr lang="en-US" smtClean="0"/>
              <a:t>10</a:t>
            </a:fld>
            <a:endParaRPr lang="en-US" dirty="0"/>
          </a:p>
        </p:txBody>
      </p:sp>
    </p:spTree>
    <p:extLst>
      <p:ext uri="{BB962C8B-B14F-4D97-AF65-F5344CB8AC3E}">
        <p14:creationId xmlns:p14="http://schemas.microsoft.com/office/powerpoint/2010/main" val="84562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bridge</a:t>
            </a:r>
            <a:r>
              <a:rPr lang="en-US" baseline="0" dirty="0"/>
              <a:t> we travel to get to the Cornwall Island portion of our territory.</a:t>
            </a:r>
            <a:endParaRPr lang="en-US" dirty="0"/>
          </a:p>
        </p:txBody>
      </p:sp>
      <p:sp>
        <p:nvSpPr>
          <p:cNvPr id="4" name="Slide Number Placeholder 3"/>
          <p:cNvSpPr>
            <a:spLocks noGrp="1"/>
          </p:cNvSpPr>
          <p:nvPr>
            <p:ph type="sldNum" sz="quarter" idx="10"/>
          </p:nvPr>
        </p:nvSpPr>
        <p:spPr/>
        <p:txBody>
          <a:bodyPr/>
          <a:lstStyle/>
          <a:p>
            <a:fld id="{2AFBF235-5C71-4AE7-BCF4-7F7985C35315}" type="slidenum">
              <a:rPr lang="en-US" smtClean="0"/>
              <a:t>11</a:t>
            </a:fld>
            <a:endParaRPr lang="en-US" dirty="0"/>
          </a:p>
        </p:txBody>
      </p:sp>
    </p:spTree>
    <p:extLst>
      <p:ext uri="{BB962C8B-B14F-4D97-AF65-F5344CB8AC3E}">
        <p14:creationId xmlns:p14="http://schemas.microsoft.com/office/powerpoint/2010/main" val="3105417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background2.jpg"/>
          <p:cNvPicPr>
            <a:picLocks noChangeAspect="1"/>
          </p:cNvPicPr>
          <p:nvPr userDrawn="1"/>
        </p:nvPicPr>
        <p:blipFill>
          <a:blip r:embed="rId5" cstate="print"/>
          <a:stretch>
            <a:fillRect/>
          </a:stretch>
        </p:blipFill>
        <p:spPr>
          <a:xfrm>
            <a:off x="0" y="0"/>
            <a:ext cx="9144000" cy="6858000"/>
          </a:xfrm>
          <a:prstGeom prst="rect">
            <a:avLst/>
          </a:prstGeom>
        </p:spPr>
      </p:pic>
      <p:graphicFrame>
        <p:nvGraphicFramePr>
          <p:cNvPr id="13" name="Object 12" hidden="1"/>
          <p:cNvGraphicFramePr>
            <a:graphicFrameLocks/>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6" imgW="0" imgH="0" progId="">
                  <p:embed/>
                </p:oleObj>
              </mc:Choice>
              <mc:Fallback>
                <p:oleObj name="think-cell Slide" r:id="rId6" imgW="0" imgH="0" progId="">
                  <p:embed/>
                  <p:pic>
                    <p:nvPicPr>
                      <p:cNvPr id="13" name="Object 1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p:custDataLst>
              <p:tags r:id="rId2"/>
            </p:custDataLst>
          </p:nvPr>
        </p:nvSpPr>
        <p:spPr>
          <a:xfrm>
            <a:off x="3338060" y="2505074"/>
            <a:ext cx="5805940" cy="1160463"/>
          </a:xfrm>
          <a:prstGeom prst="rect">
            <a:avLst/>
          </a:prstGeom>
        </p:spPr>
        <p:txBody>
          <a:bodyPr anchor="ctr">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custDataLst>
              <p:tags r:id="rId3"/>
            </p:custDataLst>
          </p:nvPr>
        </p:nvSpPr>
        <p:spPr>
          <a:xfrm>
            <a:off x="3450995" y="3705225"/>
            <a:ext cx="5805940" cy="409947"/>
          </a:xfrm>
          <a:prstGeom prst="rect">
            <a:avLst/>
          </a:prstGeom>
        </p:spPr>
        <p:txBody>
          <a:bodyPr vert="horz" lIns="0" tIns="45720" rIns="0" bIns="45720" rtlCol="0">
            <a:normAutofit/>
          </a:bodyPr>
          <a:lstStyle>
            <a:lvl1pPr marL="0" indent="0" algn="l" defTabSz="914400" rtl="0" eaLnBrk="1" latinLnBrk="0" hangingPunct="1">
              <a:lnSpc>
                <a:spcPts val="1800"/>
              </a:lnSpc>
              <a:spcBef>
                <a:spcPct val="20000"/>
              </a:spcBef>
              <a:buFont typeface="Arial" pitchFamily="34" charset="0"/>
              <a:buNone/>
              <a:defRPr lang="en-US" sz="2000" b="1" i="1" kern="1200" dirty="0" smtClean="0">
                <a:solidFill>
                  <a:schemeClr val="bg1"/>
                </a:solidFill>
                <a:latin typeface="Arial Narrow"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TextBox 21"/>
          <p:cNvSpPr txBox="1"/>
          <p:nvPr userDrawn="1"/>
        </p:nvSpPr>
        <p:spPr>
          <a:xfrm>
            <a:off x="914400" y="6464528"/>
            <a:ext cx="7772400" cy="215444"/>
          </a:xfrm>
          <a:prstGeom prst="rect">
            <a:avLst/>
          </a:prstGeom>
          <a:noFill/>
        </p:spPr>
        <p:txBody>
          <a:bodyPr wrap="square" lIns="0" rIns="0" rtlCol="0" anchor="ctr">
            <a:spAutoFit/>
          </a:bodyPr>
          <a:lstStyle/>
          <a:p>
            <a:pPr algn="r"/>
            <a:r>
              <a:rPr lang="en-US" sz="800" dirty="0">
                <a:solidFill>
                  <a:schemeClr val="bg1">
                    <a:lumMod val="65000"/>
                  </a:schemeClr>
                </a:solidFill>
                <a:latin typeface="Arial" pitchFamily="34" charset="0"/>
                <a:cs typeface="Arial" pitchFamily="34" charset="0"/>
              </a:rPr>
              <a:t>Copyright</a:t>
            </a:r>
            <a:r>
              <a:rPr lang="en-US" sz="800" baseline="0" dirty="0">
                <a:solidFill>
                  <a:schemeClr val="bg1">
                    <a:lumMod val="65000"/>
                  </a:schemeClr>
                </a:solidFill>
                <a:latin typeface="Arial" pitchFamily="34" charset="0"/>
                <a:cs typeface="Arial" pitchFamily="34" charset="0"/>
              </a:rPr>
              <a:t> © 2016 Holland &amp; Knight LLP.  All Rights Reserved</a:t>
            </a:r>
            <a:endParaRPr lang="en-US" sz="800" dirty="0">
              <a:solidFill>
                <a:schemeClr val="bg1">
                  <a:lumMod val="65000"/>
                </a:schemeClr>
              </a:solidFill>
              <a:latin typeface="Arial" pitchFamily="34" charset="0"/>
              <a:cs typeface="Arial" pitchFamily="34" charset="0"/>
            </a:endParaRPr>
          </a:p>
        </p:txBody>
      </p:sp>
      <p:sp>
        <p:nvSpPr>
          <p:cNvPr id="11" name="Text Placeholder 10"/>
          <p:cNvSpPr>
            <a:spLocks noGrp="1"/>
          </p:cNvSpPr>
          <p:nvPr>
            <p:ph type="body" sz="quarter" idx="10" hasCustomPrompt="1"/>
          </p:nvPr>
        </p:nvSpPr>
        <p:spPr>
          <a:xfrm>
            <a:off x="3460520" y="4181847"/>
            <a:ext cx="5805940" cy="560387"/>
          </a:xfrm>
          <a:prstGeom prst="rect">
            <a:avLst/>
          </a:prstGeom>
        </p:spPr>
        <p:txBody>
          <a:bodyPr vert="horz" lIns="0" tIns="45720" rIns="0" bIns="45720" rtlCol="0">
            <a:normAutofit/>
          </a:bodyPr>
          <a:lstStyle>
            <a:lvl1pPr marL="0" indent="0" algn="l" defTabSz="914400" rtl="0" eaLnBrk="1" latinLnBrk="0" hangingPunct="1">
              <a:lnSpc>
                <a:spcPts val="1800"/>
              </a:lnSpc>
              <a:spcBef>
                <a:spcPct val="20000"/>
              </a:spcBef>
              <a:buFont typeface="Arial" pitchFamily="34" charset="0"/>
              <a:buNone/>
              <a:defRPr lang="en-US" sz="1600" b="1" i="1" kern="1200" baseline="0" smtClean="0">
                <a:solidFill>
                  <a:schemeClr val="bg1"/>
                </a:solidFill>
                <a:latin typeface="Arial Narrow" pitchFamily="34" charset="0"/>
                <a:ea typeface="+mn-ea"/>
                <a:cs typeface="Arial" pitchFamily="34" charset="0"/>
              </a:defRPr>
            </a:lvl1pPr>
            <a:lvl2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2pPr>
            <a:lvl3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3pPr>
            <a:lvl4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4pPr>
            <a:lvl5pPr marL="0" indent="0" algn="r" defTabSz="914400" rtl="0" eaLnBrk="1" latinLnBrk="0" hangingPunct="1">
              <a:lnSpc>
                <a:spcPts val="1800"/>
              </a:lnSpc>
              <a:spcBef>
                <a:spcPct val="20000"/>
              </a:spcBef>
              <a:buFont typeface="Arial" pitchFamily="34" charset="0"/>
              <a:buNone/>
              <a:defRPr lang="en-US" sz="2000" b="1" i="1" kern="1200" dirty="0" smtClean="0">
                <a:solidFill>
                  <a:schemeClr val="bg1"/>
                </a:solidFill>
                <a:latin typeface="Arial Narrow" pitchFamily="34" charset="0"/>
                <a:ea typeface="+mn-ea"/>
                <a:cs typeface="Arial" pitchFamily="34" charset="0"/>
              </a:defRPr>
            </a:lvl5pPr>
          </a:lstStyle>
          <a:p>
            <a:r>
              <a:rPr lang="en-US" dirty="0"/>
              <a:t>Location, Date</a:t>
            </a:r>
          </a:p>
        </p:txBody>
      </p:sp>
      <p:sp>
        <p:nvSpPr>
          <p:cNvPr id="16" name="Picture Placeholder 15"/>
          <p:cNvSpPr>
            <a:spLocks noGrp="1"/>
          </p:cNvSpPr>
          <p:nvPr>
            <p:ph type="pic" sz="quarter" idx="12" hasCustomPrompt="1"/>
          </p:nvPr>
        </p:nvSpPr>
        <p:spPr>
          <a:xfrm>
            <a:off x="6791325" y="330374"/>
            <a:ext cx="1909845" cy="703263"/>
          </a:xfrm>
          <a:prstGeom prst="rect">
            <a:avLst/>
          </a:prstGeom>
        </p:spPr>
        <p:txBody>
          <a:bodyPr anchor="ctr"/>
          <a:lstStyle>
            <a:lvl1pPr algn="ctr">
              <a:defRPr>
                <a:solidFill>
                  <a:srgbClr val="000000"/>
                </a:solidFill>
              </a:defRPr>
            </a:lvl1pPr>
          </a:lstStyle>
          <a:p>
            <a:r>
              <a:rPr lang="en-US" dirty="0"/>
              <a:t>Client’s 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13" name="Object 1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809625" y="3162300"/>
            <a:ext cx="4419600" cy="876300"/>
          </a:xfrm>
        </p:spPr>
        <p:txBody>
          <a:bodyPr>
            <a:normAutofit/>
          </a:bodyPr>
          <a:lstStyle>
            <a:lvl1pPr>
              <a:defRPr kumimoji="0" lang="en-US" sz="3000" b="1" i="0" u="none" strike="noStrike" kern="1200" cap="none" spc="0" normalizeH="0" baseline="0" noProof="0" dirty="0" smtClean="0">
                <a:ln>
                  <a:noFill/>
                </a:ln>
                <a:solidFill>
                  <a:srgbClr val="002776"/>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Thank You!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904875" y="194267"/>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12" name="Text Placeholder 4"/>
          <p:cNvSpPr>
            <a:spLocks noGrp="1"/>
          </p:cNvSpPr>
          <p:nvPr>
            <p:ph type="body" sz="quarter" idx="11" hasCustomPrompt="1"/>
          </p:nvPr>
        </p:nvSpPr>
        <p:spPr>
          <a:xfrm>
            <a:off x="904875" y="1598613"/>
            <a:ext cx="3724275" cy="4240212"/>
          </a:xfrm>
          <a:prstGeom prst="rect">
            <a:avLst/>
          </a:prstGeom>
        </p:spPr>
        <p:txBody>
          <a:bodyPr>
            <a:noAutofit/>
          </a:bodyPr>
          <a:lstStyle>
            <a:lvl1pPr marL="233363" indent="-233363">
              <a:buClr>
                <a:srgbClr val="00A9E0"/>
              </a:buClr>
              <a:buFont typeface="Arial" pitchFamily="34" charset="0"/>
              <a:buChar char="»"/>
              <a:defRPr kumimoji="0" lang="en-US" sz="2000" b="1" i="0" u="none" strike="noStrike" kern="1200" cap="none" spc="0" normalizeH="0" baseline="0" noProof="0" smtClean="0">
                <a:ln>
                  <a:noFill/>
                </a:ln>
                <a:solidFill>
                  <a:srgbClr val="002776"/>
                </a:solidFill>
                <a:effectLst/>
                <a:uLnTx/>
                <a:uFillTx/>
              </a:defRPr>
            </a:lvl1pPr>
          </a:lstStyle>
          <a:p>
            <a:pPr lvl="0"/>
            <a:r>
              <a:rPr lang="en-US" dirty="0"/>
              <a:t>Type Name Here</a:t>
            </a:r>
            <a:br>
              <a:rPr lang="en-US" dirty="0"/>
            </a:br>
            <a:br>
              <a:rPr lang="en-US" dirty="0"/>
            </a:br>
            <a:r>
              <a:rPr kumimoji="0" lang="en-US" sz="2000" b="1" i="0" u="none" strike="noStrike" kern="1200" cap="none" spc="0" normalizeH="0" baseline="0" noProof="0" dirty="0">
                <a:ln>
                  <a:noFill/>
                </a:ln>
                <a:solidFill>
                  <a:srgbClr val="002776"/>
                </a:solidFill>
                <a:effectLst/>
                <a:uLnTx/>
                <a:uFillTx/>
                <a:latin typeface="+mj-lt"/>
                <a:ea typeface="+mj-ea"/>
                <a:cs typeface="+mj-cs"/>
              </a:rPr>
              <a:t>Address</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City, State, Zip</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Phone</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Email</a:t>
            </a:r>
            <a:endParaRPr lang="en-US" dirty="0"/>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hasCustomPrompt="1"/>
          </p:nvPr>
        </p:nvSpPr>
        <p:spPr>
          <a:xfrm>
            <a:off x="4953000" y="1598614"/>
            <a:ext cx="3724275" cy="4240212"/>
          </a:xfrm>
          <a:prstGeom prst="rect">
            <a:avLst/>
          </a:prstGeom>
        </p:spPr>
        <p:txBody>
          <a:bodyPr>
            <a:noAutofit/>
          </a:bodyPr>
          <a:lstStyle>
            <a:lvl1pPr marL="233363" indent="-233363">
              <a:buClr>
                <a:srgbClr val="00A9E0"/>
              </a:buClr>
              <a:buFont typeface="Arial" pitchFamily="34" charset="0"/>
              <a:buChar char="»"/>
              <a:defRPr kumimoji="0" lang="en-US" sz="2000" b="1" i="0" u="none" strike="noStrike" kern="1200" cap="none" spc="0" normalizeH="0" baseline="0" noProof="0" smtClean="0">
                <a:ln>
                  <a:noFill/>
                </a:ln>
                <a:solidFill>
                  <a:srgbClr val="002776"/>
                </a:solidFill>
                <a:effectLst/>
                <a:uLnTx/>
                <a:uFillTx/>
              </a:defRPr>
            </a:lvl1pPr>
          </a:lstStyle>
          <a:p>
            <a:pPr lvl="0"/>
            <a:r>
              <a:rPr lang="en-US" dirty="0"/>
              <a:t>Type Name Here</a:t>
            </a:r>
            <a:br>
              <a:rPr lang="en-US" dirty="0"/>
            </a:br>
            <a:br>
              <a:rPr lang="en-US" dirty="0"/>
            </a:br>
            <a:r>
              <a:rPr kumimoji="0" lang="en-US" sz="2000" b="1" i="0" u="none" strike="noStrike" kern="1200" cap="none" spc="0" normalizeH="0" baseline="0" noProof="0" dirty="0">
                <a:ln>
                  <a:noFill/>
                </a:ln>
                <a:solidFill>
                  <a:srgbClr val="002776"/>
                </a:solidFill>
                <a:effectLst/>
                <a:uLnTx/>
                <a:uFillTx/>
                <a:latin typeface="+mj-lt"/>
                <a:ea typeface="+mj-ea"/>
                <a:cs typeface="+mj-cs"/>
              </a:rPr>
              <a:t>Address</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City, State, Zip</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Phone</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Email</a:t>
            </a:r>
            <a:endParaRPr lang="en-US" dirty="0"/>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 Add source or notes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descr="HKLogo_KepL280_V2_1208"/>
          <p:cNvPicPr>
            <a:picLocks noChangeAspect="1" noChangeArrowheads="1"/>
          </p:cNvPicPr>
          <p:nvPr userDrawn="1"/>
        </p:nvPicPr>
        <p:blipFill>
          <a:blip r:embed="rId3" cstate="print"/>
          <a:srcRect/>
          <a:stretch>
            <a:fillRect/>
          </a:stretch>
        </p:blipFill>
        <p:spPr bwMode="auto">
          <a:xfrm>
            <a:off x="457200" y="6361113"/>
            <a:ext cx="1750423" cy="227919"/>
          </a:xfrm>
          <a:prstGeom prst="rect">
            <a:avLst/>
          </a:prstGeom>
          <a:noFill/>
        </p:spPr>
      </p:pic>
    </p:spTree>
    <p:extLst>
      <p:ext uri="{BB962C8B-B14F-4D97-AF65-F5344CB8AC3E}">
        <p14:creationId xmlns:p14="http://schemas.microsoft.com/office/powerpoint/2010/main" val="206010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5">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 Add source or notes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descr="HKLogo_KepL280_V2_1208"/>
          <p:cNvPicPr>
            <a:picLocks noChangeAspect="1" noChangeArrowheads="1"/>
          </p:cNvPicPr>
          <p:nvPr userDrawn="1"/>
        </p:nvPicPr>
        <p:blipFill>
          <a:blip r:embed="rId3" cstate="print"/>
          <a:srcRect/>
          <a:stretch>
            <a:fillRect/>
          </a:stretch>
        </p:blipFill>
        <p:spPr bwMode="auto">
          <a:xfrm>
            <a:off x="457200" y="6361113"/>
            <a:ext cx="1750423" cy="227919"/>
          </a:xfrm>
          <a:prstGeom prst="rect">
            <a:avLst/>
          </a:prstGeom>
          <a:noFill/>
        </p:spPr>
      </p:pic>
    </p:spTree>
    <p:extLst>
      <p:ext uri="{BB962C8B-B14F-4D97-AF65-F5344CB8AC3E}">
        <p14:creationId xmlns:p14="http://schemas.microsoft.com/office/powerpoint/2010/main" val="1227106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2E54-88FD-DCEC-B8CB-7B89D08D23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A73BB6-BB94-0340-CF1E-3831897219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0D784-D353-0D6F-BF61-7548E6CD1946}"/>
              </a:ext>
            </a:extLst>
          </p:cNvPr>
          <p:cNvSpPr>
            <a:spLocks noGrp="1"/>
          </p:cNvSpPr>
          <p:nvPr>
            <p:ph type="dt" sz="half" idx="10"/>
          </p:nvPr>
        </p:nvSpPr>
        <p:spPr/>
        <p:txBody>
          <a:bodyPr/>
          <a:lstStyle/>
          <a:p>
            <a:fld id="{2F3AF3C6-0FD4-4939-991C-00DDE5C56815}" type="datetime2">
              <a:rPr lang="en-US" smtClean="0"/>
              <a:t>Wednesday, November 16, 2022</a:t>
            </a:fld>
            <a:endParaRPr lang="en-US" dirty="0"/>
          </a:p>
        </p:txBody>
      </p:sp>
      <p:sp>
        <p:nvSpPr>
          <p:cNvPr id="5" name="Footer Placeholder 4">
            <a:extLst>
              <a:ext uri="{FF2B5EF4-FFF2-40B4-BE49-F238E27FC236}">
                <a16:creationId xmlns:a16="http://schemas.microsoft.com/office/drawing/2014/main" id="{D1BF9B43-F8C6-4CD7-9E32-8662194B5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551FE8-55F3-39F3-0324-B0F618998031}"/>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097299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5B8A-5630-4698-A2FD-EE95CFA18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C68DCA-C3BC-4E49-B6C0-3FC0B9AD6DD8}"/>
              </a:ext>
            </a:extLst>
          </p:cNvPr>
          <p:cNvSpPr>
            <a:spLocks noGrp="1"/>
          </p:cNvSpPr>
          <p:nvPr>
            <p:ph type="dt" sz="half" idx="10"/>
          </p:nvPr>
        </p:nvSpPr>
        <p:spPr/>
        <p:txBody>
          <a:bodyPr/>
          <a:lstStyle/>
          <a:p>
            <a:fld id="{94AE253B-E0E0-4D72-9EB9-54A4262313F3}" type="datetimeFigureOut">
              <a:rPr lang="en-US" smtClean="0"/>
              <a:t>11/16/22</a:t>
            </a:fld>
            <a:endParaRPr lang="en-US" dirty="0"/>
          </a:p>
        </p:txBody>
      </p:sp>
      <p:sp>
        <p:nvSpPr>
          <p:cNvPr id="4" name="Footer Placeholder 3">
            <a:extLst>
              <a:ext uri="{FF2B5EF4-FFF2-40B4-BE49-F238E27FC236}">
                <a16:creationId xmlns:a16="http://schemas.microsoft.com/office/drawing/2014/main" id="{351B7025-058A-434E-83C5-E9F5E96767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D94927-6802-4E5F-8877-E34670908CC1}"/>
              </a:ext>
            </a:extLst>
          </p:cNvPr>
          <p:cNvSpPr>
            <a:spLocks noGrp="1"/>
          </p:cNvSpPr>
          <p:nvPr>
            <p:ph type="sldNum" sz="quarter" idx="12"/>
          </p:nvPr>
        </p:nvSpPr>
        <p:spPr/>
        <p:txBody>
          <a:bodyPr/>
          <a:lstStyle/>
          <a:p>
            <a:fld id="{949BA7CF-C975-4C9D-9B27-3FDF6AF5BD2A}" type="slidenum">
              <a:rPr lang="en-US" smtClean="0"/>
              <a:t>‹#›</a:t>
            </a:fld>
            <a:endParaRPr lang="en-US" dirty="0"/>
          </a:p>
        </p:txBody>
      </p:sp>
    </p:spTree>
    <p:extLst>
      <p:ext uri="{BB962C8B-B14F-4D97-AF65-F5344CB8AC3E}">
        <p14:creationId xmlns:p14="http://schemas.microsoft.com/office/powerpoint/2010/main" val="10033860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4064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7A4BF4-7671-4290-8E61-56F9E6D3C901}"/>
              </a:ext>
            </a:extLst>
          </p:cNvPr>
          <p:cNvSpPr>
            <a:spLocks noGrp="1"/>
          </p:cNvSpPr>
          <p:nvPr>
            <p:ph type="dt" sz="half" idx="10"/>
          </p:nvPr>
        </p:nvSpPr>
        <p:spPr/>
        <p:txBody>
          <a:bodyPr/>
          <a:lstStyle/>
          <a:p>
            <a:fld id="{94AE253B-E0E0-4D72-9EB9-54A4262313F3}" type="datetimeFigureOut">
              <a:rPr lang="en-US" smtClean="0"/>
              <a:t>11/16/22</a:t>
            </a:fld>
            <a:endParaRPr lang="en-US" dirty="0"/>
          </a:p>
        </p:txBody>
      </p:sp>
      <p:sp>
        <p:nvSpPr>
          <p:cNvPr id="3" name="Footer Placeholder 2">
            <a:extLst>
              <a:ext uri="{FF2B5EF4-FFF2-40B4-BE49-F238E27FC236}">
                <a16:creationId xmlns:a16="http://schemas.microsoft.com/office/drawing/2014/main" id="{77F407DB-8D4F-483F-9AB5-0A6E5B37F3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FCF8967-EC38-4227-AD79-84EB50AF1A7E}"/>
              </a:ext>
            </a:extLst>
          </p:cNvPr>
          <p:cNvSpPr>
            <a:spLocks noGrp="1"/>
          </p:cNvSpPr>
          <p:nvPr>
            <p:ph type="sldNum" sz="quarter" idx="12"/>
          </p:nvPr>
        </p:nvSpPr>
        <p:spPr/>
        <p:txBody>
          <a:bodyPr/>
          <a:lstStyle/>
          <a:p>
            <a:fld id="{949BA7CF-C975-4C9D-9B27-3FDF6AF5BD2A}" type="slidenum">
              <a:rPr lang="en-US" smtClean="0"/>
              <a:t>‹#›</a:t>
            </a:fld>
            <a:endParaRPr lang="en-US" dirty="0"/>
          </a:p>
        </p:txBody>
      </p:sp>
    </p:spTree>
    <p:extLst>
      <p:ext uri="{BB962C8B-B14F-4D97-AF65-F5344CB8AC3E}">
        <p14:creationId xmlns:p14="http://schemas.microsoft.com/office/powerpoint/2010/main" val="218573886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0A60-6EB5-4694-9135-AB2008124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E66F4-3ECD-4028-BECE-A028D8E5A0B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6EAF2-B1F4-4FF9-B447-F2507F1AF7C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440E54-07D9-47FC-B52F-B7A778951FE2}"/>
              </a:ext>
            </a:extLst>
          </p:cNvPr>
          <p:cNvSpPr>
            <a:spLocks noGrp="1"/>
          </p:cNvSpPr>
          <p:nvPr>
            <p:ph type="dt" sz="half" idx="10"/>
          </p:nvPr>
        </p:nvSpPr>
        <p:spPr/>
        <p:txBody>
          <a:bodyPr/>
          <a:lstStyle/>
          <a:p>
            <a:fld id="{F867DC23-B663-410A-89ED-D09F9E94C133}" type="datetimeFigureOut">
              <a:rPr lang="en-US" smtClean="0"/>
              <a:t>11/16/22</a:t>
            </a:fld>
            <a:endParaRPr lang="en-US" dirty="0"/>
          </a:p>
        </p:txBody>
      </p:sp>
      <p:sp>
        <p:nvSpPr>
          <p:cNvPr id="6" name="Footer Placeholder 5">
            <a:extLst>
              <a:ext uri="{FF2B5EF4-FFF2-40B4-BE49-F238E27FC236}">
                <a16:creationId xmlns:a16="http://schemas.microsoft.com/office/drawing/2014/main" id="{F2692E23-A386-4878-95AA-C3C0B5FCC2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733E5E-9F13-41CB-95E4-76857518F5F9}"/>
              </a:ext>
            </a:extLst>
          </p:cNvPr>
          <p:cNvSpPr>
            <a:spLocks noGrp="1"/>
          </p:cNvSpPr>
          <p:nvPr>
            <p:ph type="sldNum" sz="quarter" idx="12"/>
          </p:nvPr>
        </p:nvSpPr>
        <p:spPr/>
        <p:txBody>
          <a:bodyPr/>
          <a:lstStyle/>
          <a:p>
            <a:fld id="{457066A5-B7A1-46F0-B9F7-119125E091B3}" type="slidenum">
              <a:rPr lang="en-US" smtClean="0"/>
              <a:t>‹#›</a:t>
            </a:fld>
            <a:endParaRPr lang="en-US" dirty="0"/>
          </a:p>
        </p:txBody>
      </p:sp>
    </p:spTree>
    <p:extLst>
      <p:ext uri="{BB962C8B-B14F-4D97-AF65-F5344CB8AC3E}">
        <p14:creationId xmlns:p14="http://schemas.microsoft.com/office/powerpoint/2010/main" val="799225727"/>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with SubTitle Layout">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2"/>
            <a:ext cx="7781924" cy="539158"/>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904875" y="1877440"/>
            <a:ext cx="7781924" cy="4382311"/>
          </a:xfrm>
          <a:prstGeom prst="rect">
            <a:avLst/>
          </a:prstGeom>
        </p:spPr>
        <p:txBody>
          <a:bodyPr>
            <a:noAutofit/>
          </a:bodyPr>
          <a:lstStyle>
            <a:lvl1pPr marL="233363" indent="-233363">
              <a:buClr>
                <a:srgbClr val="00A9E0"/>
              </a:buClr>
              <a:buFont typeface="Arial" pitchFamily="34" charset="0"/>
              <a:buChar char="»"/>
              <a:defRPr sz="1800">
                <a:solidFill>
                  <a:srgbClr val="000000"/>
                </a:solidFill>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400">
                <a:solidFill>
                  <a:srgbClr val="000000"/>
                </a:solidFill>
              </a:defRPr>
            </a:lvl4pPr>
            <a:lvl5pPr>
              <a:buClr>
                <a:srgbClr val="00A9E0"/>
              </a:buClr>
              <a:buFont typeface="Wingdings" pitchFamily="2" charset="2"/>
              <a:buChar char="§"/>
              <a:defRPr sz="1200">
                <a:solidFill>
                  <a:srgbClr val="000000"/>
                </a:solidFill>
              </a:defRPr>
            </a:lvl5pPr>
            <a:lvl6pPr marL="1371600" indent="-282575">
              <a:buClr>
                <a:srgbClr val="00A9E0"/>
              </a:buClr>
              <a:buFont typeface="Courier New" pitchFamily="49" charset="0"/>
              <a:buChar char="o"/>
              <a:defRPr sz="1000">
                <a:solidFill>
                  <a:srgbClr val="000000"/>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
        <p:nvSpPr>
          <p:cNvPr id="17"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4"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 Add source or notes here</a:t>
            </a:r>
          </a:p>
        </p:txBody>
      </p:sp>
      <p:sp>
        <p:nvSpPr>
          <p:cNvPr id="12" name="Content Placeholder 2"/>
          <p:cNvSpPr>
            <a:spLocks noGrp="1"/>
          </p:cNvSpPr>
          <p:nvPr>
            <p:ph idx="14" hasCustomPrompt="1"/>
          </p:nvPr>
        </p:nvSpPr>
        <p:spPr>
          <a:xfrm>
            <a:off x="891905" y="1173804"/>
            <a:ext cx="7781924" cy="343712"/>
          </a:xfrm>
          <a:prstGeom prst="rect">
            <a:avLst/>
          </a:prstGeom>
        </p:spPr>
        <p:txBody>
          <a:bodyPr>
            <a:noAutofit/>
          </a:bodyPr>
          <a:lstStyle>
            <a:lvl1pPr marL="233363" indent="-233363">
              <a:buClr>
                <a:srgbClr val="00A9E0"/>
              </a:buClr>
              <a:buFontTx/>
              <a:buNone/>
              <a:defRPr sz="2000" b="1" baseline="0">
                <a:solidFill>
                  <a:srgbClr val="002776"/>
                </a:solidFill>
                <a:latin typeface="+mj-lt"/>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600">
                <a:solidFill>
                  <a:srgbClr val="000000"/>
                </a:solidFill>
              </a:defRPr>
            </a:lvl4pPr>
            <a:lvl5pPr>
              <a:buClr>
                <a:srgbClr val="00A9E0"/>
              </a:buClr>
              <a:buFont typeface="Arial" pitchFamily="34" charset="0"/>
              <a:buChar char="•"/>
              <a:defRPr sz="1600">
                <a:solidFill>
                  <a:srgbClr val="000000"/>
                </a:solidFill>
              </a:defRPr>
            </a:lvl5pPr>
            <a:lvl6pPr marL="1371600" indent="-282575">
              <a:buClr>
                <a:srgbClr val="00A9E0"/>
              </a:buClr>
              <a:buFont typeface="Wingdings" pitchFamily="2" charset="2"/>
              <a:buChar char="§"/>
              <a:defRPr sz="1600">
                <a:solidFill>
                  <a:srgbClr val="000000"/>
                </a:solidFill>
              </a:defRPr>
            </a:lvl6pPr>
          </a:lstStyle>
          <a:p>
            <a:pPr lvl="0"/>
            <a:r>
              <a:rPr lang="en-US" dirty="0"/>
              <a:t>Subtitle</a:t>
            </a:r>
          </a:p>
        </p:txBody>
      </p:sp>
      <p:sp>
        <p:nvSpPr>
          <p:cNvPr id="13" name="Content Placeholder 2"/>
          <p:cNvSpPr>
            <a:spLocks noGrp="1"/>
          </p:cNvSpPr>
          <p:nvPr>
            <p:ph idx="15" hasCustomPrompt="1"/>
          </p:nvPr>
        </p:nvSpPr>
        <p:spPr>
          <a:xfrm>
            <a:off x="898390" y="1530485"/>
            <a:ext cx="7781924" cy="343712"/>
          </a:xfrm>
          <a:prstGeom prst="rect">
            <a:avLst/>
          </a:prstGeom>
        </p:spPr>
        <p:txBody>
          <a:bodyPr>
            <a:noAutofit/>
          </a:bodyPr>
          <a:lstStyle>
            <a:lvl1pPr marL="233363" indent="-233363">
              <a:buClr>
                <a:srgbClr val="00A9E0"/>
              </a:buClr>
              <a:buFontTx/>
              <a:buNone/>
              <a:defRPr sz="1800" b="0" baseline="0">
                <a:solidFill>
                  <a:srgbClr val="002776"/>
                </a:solidFill>
                <a:latin typeface="+mj-lt"/>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600">
                <a:solidFill>
                  <a:srgbClr val="000000"/>
                </a:solidFill>
              </a:defRPr>
            </a:lvl4pPr>
            <a:lvl5pPr>
              <a:buClr>
                <a:srgbClr val="00A9E0"/>
              </a:buClr>
              <a:buFont typeface="Arial" pitchFamily="34" charset="0"/>
              <a:buChar char="•"/>
              <a:defRPr sz="1600">
                <a:solidFill>
                  <a:srgbClr val="000000"/>
                </a:solidFill>
              </a:defRPr>
            </a:lvl5pPr>
            <a:lvl6pPr marL="1371600" indent="-282575">
              <a:buClr>
                <a:srgbClr val="00A9E0"/>
              </a:buClr>
              <a:buFont typeface="Wingdings" pitchFamily="2" charset="2"/>
              <a:buChar char="§"/>
              <a:defRPr sz="1600">
                <a:solidFill>
                  <a:srgbClr val="000000"/>
                </a:solidFill>
              </a:defRPr>
            </a:lvl6pPr>
          </a:lstStyle>
          <a:p>
            <a:pPr lvl="0"/>
            <a:r>
              <a:rPr lang="en-US" dirty="0"/>
              <a:t>Chart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ingle Column ">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2"/>
            <a:ext cx="7781924" cy="539158"/>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904875" y="1189038"/>
            <a:ext cx="7781924" cy="4983162"/>
          </a:xfrm>
          <a:prstGeom prst="rect">
            <a:avLst/>
          </a:prstGeom>
        </p:spPr>
        <p:txBody>
          <a:bodyPr>
            <a:noAutofit/>
          </a:bodyPr>
          <a:lstStyle>
            <a:lvl1pPr marL="233363" indent="-233363">
              <a:buClr>
                <a:srgbClr val="00A9E0"/>
              </a:buClr>
              <a:buFont typeface="Arial" pitchFamily="34" charset="0"/>
              <a:buChar char="»"/>
              <a:defRPr sz="1800">
                <a:solidFill>
                  <a:srgbClr val="000000"/>
                </a:solidFill>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400">
                <a:solidFill>
                  <a:srgbClr val="000000"/>
                </a:solidFill>
              </a:defRPr>
            </a:lvl4pPr>
            <a:lvl5pPr>
              <a:buClr>
                <a:srgbClr val="00A9E0"/>
              </a:buClr>
              <a:buFont typeface="Wingdings" pitchFamily="2" charset="2"/>
              <a:buChar char="§"/>
              <a:defRPr sz="1200">
                <a:solidFill>
                  <a:srgbClr val="000000"/>
                </a:solidFill>
              </a:defRPr>
            </a:lvl5pPr>
            <a:lvl6pPr marL="1371600" indent="-282575">
              <a:buClr>
                <a:srgbClr val="00A9E0"/>
              </a:buClr>
              <a:buFont typeface="Courier New" pitchFamily="49" charset="0"/>
              <a:buChar char="o"/>
              <a:defRPr sz="1000">
                <a:solidFill>
                  <a:srgbClr val="000000"/>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
        <p:nvSpPr>
          <p:cNvPr id="17"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4"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 Add source or notes here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3"/>
            <a:ext cx="7791450" cy="53915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5" name="Text Placeholder 4"/>
          <p:cNvSpPr>
            <a:spLocks noGrp="1"/>
          </p:cNvSpPr>
          <p:nvPr>
            <p:ph type="body" sz="quarter" idx="11"/>
          </p:nvPr>
        </p:nvSpPr>
        <p:spPr>
          <a:xfrm>
            <a:off x="904875" y="1931988"/>
            <a:ext cx="366712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8"/>
          <p:cNvSpPr>
            <a:spLocks noGrp="1"/>
          </p:cNvSpPr>
          <p:nvPr>
            <p:ph type="body" sz="quarter" idx="14"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9" name="Text Placeholder 8"/>
          <p:cNvSpPr>
            <a:spLocks noGrp="1"/>
          </p:cNvSpPr>
          <p:nvPr>
            <p:ph type="body" sz="quarter" idx="15" hasCustomPrompt="1"/>
          </p:nvPr>
        </p:nvSpPr>
        <p:spPr>
          <a:xfrm>
            <a:off x="895350" y="1496815"/>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1800" b="0"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Chart Title</a:t>
            </a:r>
          </a:p>
        </p:txBody>
      </p:sp>
      <p:sp>
        <p:nvSpPr>
          <p:cNvPr id="14"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5"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7"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
        <p:nvSpPr>
          <p:cNvPr id="24" name="Text Placeholder 4"/>
          <p:cNvSpPr>
            <a:spLocks noGrp="1"/>
          </p:cNvSpPr>
          <p:nvPr>
            <p:ph type="body" sz="quarter" idx="16"/>
          </p:nvPr>
        </p:nvSpPr>
        <p:spPr>
          <a:xfrm>
            <a:off x="4733925" y="1931988"/>
            <a:ext cx="366712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904875" y="184742"/>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10" name="Text Placeholder 8"/>
          <p:cNvSpPr>
            <a:spLocks noGrp="1"/>
          </p:cNvSpPr>
          <p:nvPr>
            <p:ph type="body" sz="quarter" idx="16"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12" name="Text Placeholder 4"/>
          <p:cNvSpPr>
            <a:spLocks noGrp="1"/>
          </p:cNvSpPr>
          <p:nvPr>
            <p:ph type="body" sz="quarter" idx="11"/>
          </p:nvPr>
        </p:nvSpPr>
        <p:spPr>
          <a:xfrm>
            <a:off x="904875" y="1931988"/>
            <a:ext cx="3724275" cy="4240212"/>
          </a:xfrm>
          <a:prstGeom prst="rect">
            <a:avLst/>
          </a:prstGeom>
        </p:spPr>
        <p:txBody>
          <a:bodyPr>
            <a:noAutofit/>
          </a:bodyPr>
          <a:lstStyle>
            <a:lvl1pPr marL="233363" indent="-233363">
              <a:buClr>
                <a:srgbClr val="00A9E0"/>
              </a:buClr>
              <a:defRPr/>
            </a:lvl1pPr>
            <a:lvl3pPr>
              <a:buFont typeface="Arial" pitchFamily="34" charset="0"/>
              <a:buChar cha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4"/>
          <p:cNvSpPr>
            <a:spLocks noGrp="1"/>
          </p:cNvSpPr>
          <p:nvPr>
            <p:ph type="body" sz="quarter" idx="17"/>
          </p:nvPr>
        </p:nvSpPr>
        <p:spPr>
          <a:xfrm>
            <a:off x="904876"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p:nvPr>
        </p:nvSpPr>
        <p:spPr>
          <a:xfrm>
            <a:off x="4953000" y="1931989"/>
            <a:ext cx="3724275" cy="4240212"/>
          </a:xfrm>
          <a:prstGeom prst="rect">
            <a:avLst/>
          </a:prstGeom>
        </p:spPr>
        <p:txBody>
          <a:bodyPr>
            <a:noAutofit/>
          </a:bodyPr>
          <a:lstStyle>
            <a:lvl1pPr marL="233363" indent="-233363">
              <a:buClr>
                <a:srgbClr val="00A9E0"/>
              </a:buClr>
              <a:defRPr/>
            </a:lvl1pPr>
            <a:lvl3pPr>
              <a:buFont typeface="Arial" pitchFamily="34" charset="0"/>
              <a:buChar char="˗"/>
              <a:defRPr/>
            </a:lvl3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9"/>
          </p:nvPr>
        </p:nvSpPr>
        <p:spPr>
          <a:xfrm>
            <a:off x="4953001" y="1496815"/>
            <a:ext cx="3724273" cy="435173"/>
          </a:xfrm>
          <a:prstGeom prst="rect">
            <a:avLst/>
          </a:prstGeom>
        </p:spPr>
        <p:txBody>
          <a:bodyPr anchor="b">
            <a:noAutofit/>
          </a:bodyPr>
          <a:lstStyle>
            <a:lvl1pPr marL="233363" indent="-233363">
              <a:buClr>
                <a:srgbClr val="00A9E0"/>
              </a:buClr>
              <a:buNone/>
              <a:defRPr b="1"/>
            </a:lvl1pPr>
          </a:lstStyle>
          <a:p>
            <a:pPr lvl="0"/>
            <a:r>
              <a:rPr lang="en-US"/>
              <a:t>Click to edit Master text styles</a:t>
            </a:r>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lumn Represenative Engagements">
    <p:spTree>
      <p:nvGrpSpPr>
        <p:cNvPr id="1" name=""/>
        <p:cNvGrpSpPr/>
        <p:nvPr/>
      </p:nvGrpSpPr>
      <p:grpSpPr>
        <a:xfrm>
          <a:off x="0" y="0"/>
          <a:ext cx="0" cy="0"/>
          <a:chOff x="0" y="0"/>
          <a:chExt cx="0" cy="0"/>
        </a:xfrm>
      </p:grpSpPr>
      <p:sp>
        <p:nvSpPr>
          <p:cNvPr id="18" name="Rectangle 17"/>
          <p:cNvSpPr/>
          <p:nvPr userDrawn="1"/>
        </p:nvSpPr>
        <p:spPr>
          <a:xfrm>
            <a:off x="4876801" y="1009650"/>
            <a:ext cx="4267200" cy="5848350"/>
          </a:xfrm>
          <a:prstGeom prst="rect">
            <a:avLst/>
          </a:prstGeom>
          <a:solidFill>
            <a:srgbClr val="A0CFEB">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04875" y="184742"/>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noFill/>
        </p:spPr>
        <p:txBody>
          <a:bodyPr/>
          <a:lstStyle/>
          <a:p>
            <a:fld id="{E91CA0B9-F148-4D36-99AA-F3695E16ED27}" type="slidenum">
              <a:rPr lang="en-US" smtClean="0"/>
              <a:pPr/>
              <a:t>‹#›</a:t>
            </a:fld>
            <a:endParaRPr lang="en-US" dirty="0"/>
          </a:p>
        </p:txBody>
      </p:sp>
      <p:sp>
        <p:nvSpPr>
          <p:cNvPr id="10" name="Text Placeholder 8"/>
          <p:cNvSpPr>
            <a:spLocks noGrp="1"/>
          </p:cNvSpPr>
          <p:nvPr>
            <p:ph type="body" sz="quarter" idx="16"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12" name="Text Placeholder 4"/>
          <p:cNvSpPr>
            <a:spLocks noGrp="1"/>
          </p:cNvSpPr>
          <p:nvPr>
            <p:ph type="body" sz="quarter" idx="11"/>
          </p:nvPr>
        </p:nvSpPr>
        <p:spPr>
          <a:xfrm>
            <a:off x="904875" y="1931988"/>
            <a:ext cx="372427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4"/>
          <p:cNvSpPr>
            <a:spLocks noGrp="1"/>
          </p:cNvSpPr>
          <p:nvPr>
            <p:ph type="body" sz="quarter" idx="17"/>
          </p:nvPr>
        </p:nvSpPr>
        <p:spPr>
          <a:xfrm>
            <a:off x="904876"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p:nvPr>
        </p:nvSpPr>
        <p:spPr>
          <a:xfrm>
            <a:off x="4953000" y="1931989"/>
            <a:ext cx="372427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9"/>
          </p:nvPr>
        </p:nvSpPr>
        <p:spPr>
          <a:xfrm>
            <a:off x="4953001"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904875" y="184741"/>
            <a:ext cx="8229600" cy="558209"/>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5" name="Text Placeholder 4"/>
          <p:cNvSpPr>
            <a:spLocks noGrp="1"/>
          </p:cNvSpPr>
          <p:nvPr>
            <p:ph type="body" sz="quarter" idx="11"/>
          </p:nvPr>
        </p:nvSpPr>
        <p:spPr>
          <a:xfrm>
            <a:off x="904875" y="1665288"/>
            <a:ext cx="3922713" cy="4497387"/>
          </a:xfrm>
          <a:prstGeom prst="rect">
            <a:avLst/>
          </a:prstGeom>
        </p:spPr>
        <p:txBody>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p:cNvSpPr>
            <a:spLocks noGrp="1"/>
          </p:cNvSpPr>
          <p:nvPr>
            <p:ph type="pic" sz="quarter" idx="12"/>
          </p:nvPr>
        </p:nvSpPr>
        <p:spPr>
          <a:xfrm>
            <a:off x="4962524" y="1674813"/>
            <a:ext cx="3848101" cy="4478337"/>
          </a:xfrm>
          <a:prstGeom prst="rect">
            <a:avLst/>
          </a:prstGeom>
          <a:solidFill>
            <a:schemeClr val="bg1"/>
          </a:solidFill>
          <a:effectLst>
            <a:outerShdw blurRad="50800" dist="38100" dir="2700000" algn="tl" rotWithShape="0">
              <a:prstClr val="black">
                <a:alpha val="40000"/>
              </a:prstClr>
            </a:outerShdw>
          </a:effectLst>
        </p:spPr>
        <p:txBody>
          <a:bodyPr vert="horz" lIns="0" tIns="0" rIns="0" bIns="0" rtlCol="0" anchor="ctr">
            <a:noAutofit/>
          </a:bodyPr>
          <a:lstStyle>
            <a:lvl1pPr marL="0" indent="0" algn="ctr" defTabSz="914400" rtl="0" eaLnBrk="1" latinLnBrk="0" hangingPunct="1">
              <a:spcBef>
                <a:spcPct val="20000"/>
              </a:spcBef>
              <a:buFont typeface="Arial" pitchFamily="34" charset="0"/>
              <a:buNone/>
              <a:defRPr lang="en-US" sz="1600" kern="1200">
                <a:solidFill>
                  <a:schemeClr val="tx1"/>
                </a:solidFill>
                <a:latin typeface="+mn-lt"/>
                <a:ea typeface="+mn-ea"/>
                <a:cs typeface="+mn-cs"/>
              </a:defRPr>
            </a:lvl1pPr>
          </a:lstStyle>
          <a:p>
            <a:r>
              <a:rPr lang="en-US" dirty="0"/>
              <a:t>Click icon to add picture</a:t>
            </a:r>
          </a:p>
        </p:txBody>
      </p:sp>
      <p:sp>
        <p:nvSpPr>
          <p:cNvPr id="7" name="Text Placeholder 8"/>
          <p:cNvSpPr>
            <a:spLocks noGrp="1"/>
          </p:cNvSpPr>
          <p:nvPr>
            <p:ph type="body" sz="quarter" idx="14" hasCustomPrompt="1"/>
          </p:nvPr>
        </p:nvSpPr>
        <p:spPr>
          <a:xfrm>
            <a:off x="904875" y="1189038"/>
            <a:ext cx="822960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9" name="Content Placeholder 5"/>
          <p:cNvSpPr txBox="1">
            <a:spLocks/>
          </p:cNvSpPr>
          <p:nvPr userDrawn="1"/>
        </p:nvSpPr>
        <p:spPr>
          <a:xfrm>
            <a:off x="9289143" y="1646069"/>
            <a:ext cx="2551473" cy="4591217"/>
          </a:xfrm>
          <a:prstGeom prst="roundRect">
            <a:avLst/>
          </a:prstGeom>
          <a:solidFill>
            <a:schemeClr val="bg2"/>
          </a:solidFill>
        </p:spPr>
        <p:txBody>
          <a:bodyPr lIns="36000" rIns="36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Only photos that we have copyright permission can be used in PowerPoint.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DO NOT use photos off of Google or any photo sites without legally purchasing the image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1" u="none" strike="noStrike" kern="1200" cap="none" spc="0" normalizeH="0" baseline="0" noProof="0" dirty="0">
                <a:ln>
                  <a:noFill/>
                </a:ln>
                <a:solidFill>
                  <a:schemeClr val="tx1"/>
                </a:solidFill>
                <a:effectLst/>
                <a:uLnTx/>
                <a:uFillTx/>
                <a:latin typeface="+mn-lt"/>
                <a:ea typeface="+mn-ea"/>
                <a:cs typeface="+mn-cs"/>
              </a:rPr>
              <a:t>(this comment will not be appear on print-outs nor in slideshow mode)</a:t>
            </a:r>
          </a:p>
        </p:txBody>
      </p:sp>
      <p:sp>
        <p:nvSpPr>
          <p:cNvPr id="12"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399" y="194266"/>
            <a:ext cx="7781925" cy="558209"/>
          </a:xfrm>
          <a:prstGeom prst="rect">
            <a:avLst/>
          </a:prstGeom>
        </p:spPr>
        <p:txBody>
          <a:bodyPr/>
          <a:lstStyle>
            <a:lvl1pPr>
              <a:defRPr/>
            </a:lvl1pPr>
          </a:lstStyle>
          <a:p>
            <a:r>
              <a:rPr lang="en-US" dirty="0"/>
              <a:t>Bio Slide Sample</a:t>
            </a:r>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10" name="Picture Placeholder 9"/>
          <p:cNvSpPr>
            <a:spLocks noGrp="1"/>
          </p:cNvSpPr>
          <p:nvPr>
            <p:ph type="pic" sz="quarter" idx="14" hasCustomPrompt="1"/>
          </p:nvPr>
        </p:nvSpPr>
        <p:spPr>
          <a:xfrm>
            <a:off x="923925" y="1657350"/>
            <a:ext cx="1810997" cy="2152650"/>
          </a:xfrm>
          <a:prstGeom prst="rect">
            <a:avLst/>
          </a:prstGeom>
          <a:solidFill>
            <a:schemeClr val="bg1"/>
          </a:solidFill>
          <a:effectLst>
            <a:outerShdw blurRad="50800" dist="38100" dir="2700000" algn="tl" rotWithShape="0">
              <a:prstClr val="black">
                <a:alpha val="40000"/>
              </a:prstClr>
            </a:outerShdw>
          </a:effectLst>
        </p:spPr>
        <p:txBody>
          <a:bodyPr vert="horz" lIns="0" tIns="0" rIns="0" bIns="0" rtlCol="0" anchor="ctr">
            <a:noAutofit/>
          </a:bodyPr>
          <a:lstStyle>
            <a:lvl1pPr marL="0" indent="0" algn="ctr" defTabSz="914400" rtl="0" eaLnBrk="1" latinLnBrk="0" hangingPunct="1">
              <a:spcBef>
                <a:spcPct val="20000"/>
              </a:spcBef>
              <a:buFont typeface="Arial" pitchFamily="34" charset="0"/>
              <a:buNone/>
              <a:defRPr lang="en-US" sz="1600" kern="1200" dirty="0">
                <a:solidFill>
                  <a:schemeClr val="tx1"/>
                </a:solidFill>
                <a:latin typeface="+mn-lt"/>
                <a:ea typeface="+mn-ea"/>
                <a:cs typeface="+mn-cs"/>
              </a:defRPr>
            </a:lvl1pPr>
          </a:lstStyle>
          <a:p>
            <a:r>
              <a:rPr lang="en-US" dirty="0"/>
              <a:t>Insert </a:t>
            </a:r>
            <a:br>
              <a:rPr lang="en-US" dirty="0"/>
            </a:br>
            <a:r>
              <a:rPr lang="en-US" dirty="0"/>
              <a:t>Photo </a:t>
            </a:r>
            <a:br>
              <a:rPr lang="en-US" dirty="0"/>
            </a:br>
            <a:r>
              <a:rPr lang="en-US" dirty="0"/>
              <a:t>Here</a:t>
            </a:r>
          </a:p>
        </p:txBody>
      </p:sp>
      <p:sp>
        <p:nvSpPr>
          <p:cNvPr id="11" name="Text Placeholder 8"/>
          <p:cNvSpPr>
            <a:spLocks noGrp="1"/>
          </p:cNvSpPr>
          <p:nvPr>
            <p:ph type="body" sz="quarter" idx="15" hasCustomPrompt="1"/>
          </p:nvPr>
        </p:nvSpPr>
        <p:spPr>
          <a:xfrm>
            <a:off x="923925" y="1189038"/>
            <a:ext cx="7809053"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Name Here</a:t>
            </a:r>
          </a:p>
        </p:txBody>
      </p:sp>
      <p:sp>
        <p:nvSpPr>
          <p:cNvPr id="17" name="Text Placeholder 16"/>
          <p:cNvSpPr>
            <a:spLocks noGrp="1"/>
          </p:cNvSpPr>
          <p:nvPr>
            <p:ph type="body" sz="quarter" idx="16" hasCustomPrompt="1"/>
          </p:nvPr>
        </p:nvSpPr>
        <p:spPr>
          <a:xfrm>
            <a:off x="904875" y="4454393"/>
            <a:ext cx="1855812" cy="1659069"/>
          </a:xfrm>
          <a:prstGeom prst="rect">
            <a:avLst/>
          </a:prstGeom>
        </p:spPr>
        <p:txBody>
          <a:bodyPr/>
          <a:lstStyle>
            <a:lvl1pPr>
              <a:defRPr sz="1300" b="0"/>
            </a:lvl1pPr>
          </a:lstStyle>
          <a:p>
            <a:pPr lvl="0"/>
            <a:r>
              <a:rPr lang="en-US" dirty="0"/>
              <a:t>Name</a:t>
            </a:r>
            <a:br>
              <a:rPr lang="en-US" dirty="0"/>
            </a:br>
            <a:r>
              <a:rPr lang="en-US" dirty="0"/>
              <a:t>Title</a:t>
            </a:r>
            <a:br>
              <a:rPr lang="en-US" dirty="0"/>
            </a:br>
            <a:br>
              <a:rPr lang="en-US" dirty="0"/>
            </a:br>
            <a:r>
              <a:rPr lang="en-US" dirty="0"/>
              <a:t>Phone </a:t>
            </a:r>
            <a:br>
              <a:rPr lang="en-US" dirty="0"/>
            </a:br>
            <a:r>
              <a:rPr lang="en-US" dirty="0"/>
              <a:t>Email </a:t>
            </a:r>
            <a:br>
              <a:rPr lang="en-US" dirty="0"/>
            </a:br>
            <a:r>
              <a:rPr lang="en-US" dirty="0"/>
              <a:t>City, State</a:t>
            </a:r>
          </a:p>
        </p:txBody>
      </p:sp>
      <p:sp>
        <p:nvSpPr>
          <p:cNvPr id="18" name="Content Placeholder 5"/>
          <p:cNvSpPr txBox="1">
            <a:spLocks/>
          </p:cNvSpPr>
          <p:nvPr userDrawn="1"/>
        </p:nvSpPr>
        <p:spPr>
          <a:xfrm>
            <a:off x="-2791732" y="4203552"/>
            <a:ext cx="2551473" cy="1965822"/>
          </a:xfrm>
          <a:prstGeom prst="homePlate">
            <a:avLst>
              <a:gd name="adj" fmla="val 13789"/>
            </a:avLst>
          </a:prstGeom>
          <a:solidFill>
            <a:schemeClr val="bg2"/>
          </a:solidFill>
        </p:spPr>
        <p:txBody>
          <a:bodyPr lIns="144000" rIns="360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1: Name (bold)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2:  Title (bold)</a:t>
            </a:r>
            <a:br>
              <a:rPr kumimoji="0" lang="en-US" sz="1300" b="0" i="0" u="none" strike="noStrike" kern="1200" cap="none" spc="0" normalizeH="0" baseline="0" noProof="0" dirty="0">
                <a:ln>
                  <a:noFill/>
                </a:ln>
                <a:solidFill>
                  <a:schemeClr val="tx1"/>
                </a:solidFill>
                <a:effectLst/>
                <a:uLnTx/>
                <a:uFillTx/>
                <a:latin typeface="+mn-lt"/>
                <a:ea typeface="+mn-ea"/>
                <a:cs typeface="+mn-cs"/>
              </a:rPr>
            </a:br>
            <a:r>
              <a:rPr kumimoji="0" lang="en-US" sz="1300" b="0" i="0" u="none" strike="noStrike" kern="1200" cap="none" spc="0" normalizeH="0" baseline="0" noProof="0" dirty="0">
                <a:ln>
                  <a:noFill/>
                </a:ln>
                <a:solidFill>
                  <a:schemeClr val="tx1"/>
                </a:solidFill>
                <a:effectLst/>
                <a:uLnTx/>
                <a:uFillTx/>
                <a:latin typeface="+mn-lt"/>
                <a:ea typeface="+mn-ea"/>
                <a:cs typeface="+mn-cs"/>
              </a:rPr>
              <a:t>Line 3:  (blank)</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4: Phone number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5: Email address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6: City, State</a:t>
            </a:r>
          </a:p>
        </p:txBody>
      </p:sp>
      <p:sp>
        <p:nvSpPr>
          <p:cNvPr id="19" name="Content Placeholder 5"/>
          <p:cNvSpPr txBox="1">
            <a:spLocks/>
          </p:cNvSpPr>
          <p:nvPr userDrawn="1"/>
        </p:nvSpPr>
        <p:spPr>
          <a:xfrm>
            <a:off x="-2791732" y="1812842"/>
            <a:ext cx="2551473" cy="1638466"/>
          </a:xfrm>
          <a:prstGeom prst="homePlate">
            <a:avLst>
              <a:gd name="adj" fmla="val 13789"/>
            </a:avLst>
          </a:prstGeom>
          <a:solidFill>
            <a:schemeClr val="bg2"/>
          </a:solidFill>
        </p:spPr>
        <p:txBody>
          <a:bodyPr lIns="144000" rIns="360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Please include a black &amp; white picture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height = 230px</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width = 200px</a:t>
            </a:r>
          </a:p>
        </p:txBody>
      </p:sp>
      <p:sp>
        <p:nvSpPr>
          <p:cNvPr id="20" name="Text Placeholder 4"/>
          <p:cNvSpPr>
            <a:spLocks noGrp="1"/>
          </p:cNvSpPr>
          <p:nvPr>
            <p:ph type="body" sz="quarter" idx="11" hasCustomPrompt="1"/>
          </p:nvPr>
        </p:nvSpPr>
        <p:spPr>
          <a:xfrm>
            <a:off x="3022502" y="1665288"/>
            <a:ext cx="5807174" cy="261461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lvl1pPr>
          </a:lstStyle>
          <a:p>
            <a:pPr lvl="0"/>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p:txBody>
      </p:sp>
      <p:sp>
        <p:nvSpPr>
          <p:cNvPr id="24" name="Text Placeholder 4"/>
          <p:cNvSpPr>
            <a:spLocks noGrp="1"/>
          </p:cNvSpPr>
          <p:nvPr>
            <p:ph type="body" sz="quarter" idx="20" hasCustomPrompt="1"/>
          </p:nvPr>
        </p:nvSpPr>
        <p:spPr>
          <a:xfrm>
            <a:off x="2895599"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Char char="•"/>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5" name="Text Placeholder 4"/>
          <p:cNvSpPr>
            <a:spLocks noGrp="1"/>
          </p:cNvSpPr>
          <p:nvPr>
            <p:ph type="body" sz="quarter" idx="21" hasCustomPrompt="1"/>
          </p:nvPr>
        </p:nvSpPr>
        <p:spPr>
          <a:xfrm>
            <a:off x="4848225"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None/>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6" name="Text Placeholder 4"/>
          <p:cNvSpPr>
            <a:spLocks noGrp="1"/>
          </p:cNvSpPr>
          <p:nvPr>
            <p:ph type="body" sz="quarter" idx="22" hasCustomPrompt="1"/>
          </p:nvPr>
        </p:nvSpPr>
        <p:spPr>
          <a:xfrm>
            <a:off x="6800850"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None/>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7" name="TextBox 26"/>
          <p:cNvSpPr txBox="1"/>
          <p:nvPr userDrawn="1"/>
        </p:nvSpPr>
        <p:spPr>
          <a:xfrm>
            <a:off x="2895600"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Practice</a:t>
            </a:r>
          </a:p>
        </p:txBody>
      </p:sp>
      <p:sp>
        <p:nvSpPr>
          <p:cNvPr id="28" name="TextBox 27"/>
          <p:cNvSpPr txBox="1"/>
          <p:nvPr userDrawn="1"/>
        </p:nvSpPr>
        <p:spPr>
          <a:xfrm>
            <a:off x="4848225"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Education</a:t>
            </a:r>
          </a:p>
        </p:txBody>
      </p:sp>
      <p:sp>
        <p:nvSpPr>
          <p:cNvPr id="29" name="TextBox 28"/>
          <p:cNvSpPr txBox="1"/>
          <p:nvPr userDrawn="1"/>
        </p:nvSpPr>
        <p:spPr>
          <a:xfrm>
            <a:off x="6800850"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Bar Admission</a:t>
            </a:r>
          </a:p>
        </p:txBody>
      </p:sp>
      <p:cxnSp>
        <p:nvCxnSpPr>
          <p:cNvPr id="21" name="Straight Connector 20"/>
          <p:cNvCxnSpPr/>
          <p:nvPr userDrawn="1"/>
        </p:nvCxnSpPr>
        <p:spPr>
          <a:xfrm rot="5400000" flipH="1" flipV="1">
            <a:off x="3934886" y="5246955"/>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5887512" y="5246956"/>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975816" y="5246955"/>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flipV="1">
            <a:off x="904875" y="4391025"/>
            <a:ext cx="7915277" cy="155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13" name="Object 1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819149" y="3133725"/>
            <a:ext cx="5286375" cy="914400"/>
          </a:xfrm>
        </p:spPr>
        <p:txBody>
          <a:bodyPr>
            <a:normAutofit/>
          </a:bodyPr>
          <a:lstStyle>
            <a:lvl1pPr>
              <a:defRPr kumimoji="0" lang="en-US" sz="3000" b="1" i="0" u="none" strike="noStrike" kern="1200" cap="none" spc="0" normalizeH="0" baseline="0" noProof="0" dirty="0" smtClean="0">
                <a:ln>
                  <a:noFill/>
                </a:ln>
                <a:solidFill>
                  <a:srgbClr val="002776"/>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Questions?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7719237" y="6446669"/>
            <a:ext cx="956452" cy="246063"/>
          </a:xfrm>
          <a:prstGeom prst="rect">
            <a:avLst/>
          </a:prstGeom>
          <a:solidFill>
            <a:schemeClr val="bg1"/>
          </a:solidFill>
        </p:spPr>
        <p:txBody>
          <a:bodyPr vert="horz" lIns="91440" tIns="45720" rIns="91440" bIns="45720" rtlCol="0" anchor="b"/>
          <a:lstStyle>
            <a:lvl1pPr algn="r">
              <a:defRPr sz="1200">
                <a:solidFill>
                  <a:srgbClr val="00A9E0"/>
                </a:solidFill>
              </a:defRPr>
            </a:lvl1pPr>
          </a:lstStyle>
          <a:p>
            <a:fld id="{E91CA0B9-F148-4D36-99AA-F3695E16ED27}" type="slidenum">
              <a:rPr lang="en-US" smtClean="0"/>
              <a:pPr/>
              <a:t>‹#›</a:t>
            </a:fld>
            <a:endParaRPr lang="en-US" dirty="0"/>
          </a:p>
        </p:txBody>
      </p:sp>
      <p:sp>
        <p:nvSpPr>
          <p:cNvPr id="14" name="Title Placeholder 13"/>
          <p:cNvSpPr>
            <a:spLocks noGrp="1"/>
          </p:cNvSpPr>
          <p:nvPr>
            <p:ph type="title"/>
          </p:nvPr>
        </p:nvSpPr>
        <p:spPr>
          <a:xfrm>
            <a:off x="885824" y="190500"/>
            <a:ext cx="8086725" cy="548640"/>
          </a:xfrm>
          <a:prstGeom prst="rect">
            <a:avLst/>
          </a:prstGeom>
          <a:noFill/>
        </p:spPr>
        <p:txBody>
          <a:bodyPr vert="horz" lIns="91440" tIns="45720" rIns="91440" bIns="45720" rtlCol="0" anchor="ctr">
            <a:normAutofit/>
          </a:bodyPr>
          <a:lstStyle/>
          <a:p>
            <a:r>
              <a:rPr lang="en-US" dirty="0"/>
              <a:t>Click to edit Master title style</a:t>
            </a:r>
          </a:p>
        </p:txBody>
      </p:sp>
      <p:sp>
        <p:nvSpPr>
          <p:cNvPr id="15" name="Text Placeholder 14"/>
          <p:cNvSpPr>
            <a:spLocks noGrp="1"/>
          </p:cNvSpPr>
          <p:nvPr>
            <p:ph type="body" idx="1"/>
          </p:nvPr>
        </p:nvSpPr>
        <p:spPr>
          <a:xfrm>
            <a:off x="857250" y="1181100"/>
            <a:ext cx="7829550" cy="4945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17" name="Footer Placeholder 1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buFont typeface="Arial" pitchFamily="34" charset="0"/>
              <a:buChar char="»"/>
              <a:defRPr sz="1000">
                <a:solidFill>
                  <a:srgbClr val="002776"/>
                </a:solidFill>
              </a:defRPr>
            </a:lvl1pPr>
          </a:lstStyle>
          <a:p>
            <a:r>
              <a:rPr lang="en-US" dirty="0"/>
              <a:t> Add source or notes here</a:t>
            </a:r>
          </a:p>
        </p:txBody>
      </p:sp>
      <p:pic>
        <p:nvPicPr>
          <p:cNvPr id="7" name="Picture 3" descr="HKLogo_KepL280_V2_1208"/>
          <p:cNvPicPr>
            <a:picLocks noChangeAspect="1" noChangeArrowheads="1"/>
          </p:cNvPicPr>
          <p:nvPr userDrawn="1"/>
        </p:nvPicPr>
        <p:blipFill>
          <a:blip r:embed="rId21" cstate="print"/>
          <a:srcRect/>
          <a:stretch>
            <a:fillRect/>
          </a:stretch>
        </p:blipFill>
        <p:spPr bwMode="auto">
          <a:xfrm>
            <a:off x="847147" y="6356350"/>
            <a:ext cx="1750423" cy="227919"/>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52" r:id="rId5"/>
    <p:sldLayoutId id="2147483664" r:id="rId6"/>
    <p:sldLayoutId id="2147483656" r:id="rId7"/>
    <p:sldLayoutId id="2147483661" r:id="rId8"/>
    <p:sldLayoutId id="2147483660" r:id="rId9"/>
    <p:sldLayoutId id="2147483654" r:id="rId10"/>
    <p:sldLayoutId id="2147483663" r:id="rId11"/>
    <p:sldLayoutId id="2147483673" r:id="rId12"/>
    <p:sldLayoutId id="2147483674" r:id="rId13"/>
    <p:sldLayoutId id="2147483687" r:id="rId14"/>
    <p:sldLayoutId id="2147483688" r:id="rId15"/>
    <p:sldLayoutId id="2147483689" r:id="rId16"/>
    <p:sldLayoutId id="2147483690" r:id="rId17"/>
    <p:sldLayoutId id="2147483691" r:id="rId18"/>
  </p:sldLayoutIdLst>
  <p:hf hdr="0" ftr="0" dt="0"/>
  <p:txStyles>
    <p:titleStyle>
      <a:lvl1pPr algn="l" defTabSz="914400" rtl="0" eaLnBrk="1" latinLnBrk="0" hangingPunct="1">
        <a:spcBef>
          <a:spcPct val="0"/>
        </a:spcBef>
        <a:buNone/>
        <a:defRPr sz="2700" b="1" kern="1200" baseline="0">
          <a:solidFill>
            <a:schemeClr val="bg1"/>
          </a:solidFill>
          <a:latin typeface="+mj-lt"/>
          <a:ea typeface="+mj-ea"/>
          <a:cs typeface="+mj-cs"/>
        </a:defRPr>
      </a:lvl1pPr>
    </p:titleStyle>
    <p:bodyStyle>
      <a:lvl1pPr marL="228600" indent="-228600" algn="l" defTabSz="914400" rtl="0" eaLnBrk="1" latinLnBrk="0" hangingPunct="1">
        <a:spcBef>
          <a:spcPts val="300"/>
        </a:spcBef>
        <a:spcAft>
          <a:spcPts val="300"/>
        </a:spcAft>
        <a:buClr>
          <a:srgbClr val="00A9E0"/>
        </a:buClr>
        <a:buFont typeface="Arial" pitchFamily="34" charset="0"/>
        <a:buChar char="»"/>
        <a:defRPr sz="1800" kern="1200">
          <a:solidFill>
            <a:srgbClr val="000000"/>
          </a:solidFill>
          <a:latin typeface="+mn-lt"/>
          <a:ea typeface="+mn-ea"/>
          <a:cs typeface="+mn-cs"/>
        </a:defRPr>
      </a:lvl1pPr>
      <a:lvl2pPr marL="514350" indent="-276225" algn="l" defTabSz="914400" rtl="0" eaLnBrk="1" latinLnBrk="0" hangingPunct="1">
        <a:spcBef>
          <a:spcPts val="300"/>
        </a:spcBef>
        <a:spcAft>
          <a:spcPts val="300"/>
        </a:spcAft>
        <a:buClr>
          <a:srgbClr val="00A9E0"/>
        </a:buClr>
        <a:buFont typeface="Arial" pitchFamily="34" charset="0"/>
        <a:buChar char="˗"/>
        <a:defRPr lang="en-US" sz="1600" kern="1200" dirty="0" smtClean="0">
          <a:solidFill>
            <a:srgbClr val="000000"/>
          </a:solidFill>
          <a:latin typeface="+mn-lt"/>
          <a:ea typeface="+mn-ea"/>
          <a:cs typeface="+mn-cs"/>
        </a:defRPr>
      </a:lvl2pPr>
      <a:lvl3pPr marL="542925" indent="-266700" algn="l" defTabSz="914400" rtl="0" eaLnBrk="1" latinLnBrk="0" hangingPunct="1">
        <a:spcBef>
          <a:spcPts val="300"/>
        </a:spcBef>
        <a:spcAft>
          <a:spcPts val="300"/>
        </a:spcAft>
        <a:buClr>
          <a:srgbClr val="00A9E0"/>
        </a:buClr>
        <a:buFont typeface="Arial" pitchFamily="34" charset="0"/>
        <a:buNone/>
        <a:defRPr lang="en-US" sz="1600" kern="1200" dirty="0" smtClean="0">
          <a:solidFill>
            <a:srgbClr val="000000"/>
          </a:solidFill>
          <a:latin typeface="+mn-lt"/>
          <a:ea typeface="+mn-ea"/>
          <a:cs typeface="+mn-cs"/>
        </a:defRPr>
      </a:lvl3pPr>
      <a:lvl4pPr marL="819150" indent="-277813" algn="l" defTabSz="914400" rtl="0" eaLnBrk="1" latinLnBrk="0" hangingPunct="1">
        <a:spcBef>
          <a:spcPts val="300"/>
        </a:spcBef>
        <a:spcAft>
          <a:spcPts val="300"/>
        </a:spcAft>
        <a:buClr>
          <a:srgbClr val="00A9E0"/>
        </a:buClr>
        <a:buFont typeface="Arial" pitchFamily="34" charset="0"/>
        <a:buChar char="•"/>
        <a:defRPr lang="en-US" sz="1400" kern="1200" dirty="0" smtClean="0">
          <a:solidFill>
            <a:srgbClr val="000000"/>
          </a:solidFill>
          <a:latin typeface="+mn-lt"/>
          <a:ea typeface="+mn-ea"/>
          <a:cs typeface="+mn-cs"/>
        </a:defRPr>
      </a:lvl4pPr>
      <a:lvl5pPr marL="1073150" indent="-254000" algn="l" defTabSz="914400" rtl="0" eaLnBrk="1" latinLnBrk="0" hangingPunct="1">
        <a:spcBef>
          <a:spcPts val="300"/>
        </a:spcBef>
        <a:spcAft>
          <a:spcPts val="300"/>
        </a:spcAft>
        <a:buClr>
          <a:srgbClr val="00A9E0"/>
        </a:buClr>
        <a:buFont typeface="Wingdings" pitchFamily="2" charset="2"/>
        <a:buChar char="§"/>
        <a:defRPr lang="en-US" sz="1200" kern="1200" dirty="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6.xml.rels><?xml version="1.0" encoding="UTF-8" standalone="yes"?>
<Relationships xmlns="http://schemas.openxmlformats.org/package/2006/relationships"><Relationship Id="rId3" Type="http://schemas.openxmlformats.org/officeDocument/2006/relationships/hyperlink" Target="https://www.govinfo.gov/content/pkg/USCODE-2011-title8/pdf/USCODE-2011-title8-chap12-subchapII-partIX-sec1359.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ongress.gov/bill/116th-congress/house-bill/2496/text"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3" Type="http://schemas.openxmlformats.org/officeDocument/2006/relationships/hyperlink" Target="https://www.congress.gov/bill/117th-congress/house-bill/4228/text"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4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drive.google.com/file/d/1Srr5TflymMQZN3dB276FXBhdhcJjfuUf/view?usp=sharing" TargetMode="External"/><Relationship Id="rId7" Type="http://schemas.openxmlformats.org/officeDocument/2006/relationships/hyperlink" Target="https://drive.google.com/file/d/1xB2hi4W3azaYQMslzofZaapwDfd_6kAX/view?usp=sharin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drive.google.com/file/d/1tMB4LiKsCggMoiM2BIcNr6ldsoMgxlbJ/view?usp=sharing" TargetMode="External"/><Relationship Id="rId5" Type="http://schemas.openxmlformats.org/officeDocument/2006/relationships/hyperlink" Target="https://urldefense.com/v3/__https:/drive.google.com/file/d/1Ws32QoByJmnhSjg5etNqo6SYMKH2T8cf/view__;!!IxpiwRwUhHKm2S8!UPP8QXOuiIODZzbq7kHfL33n0qI-SXYbmUkLcxpBY6IfctZH3u9gtlu2qLAv0pLCVNk$" TargetMode="External"/><Relationship Id="rId4" Type="http://schemas.openxmlformats.org/officeDocument/2006/relationships/hyperlink" Target="https://drive.google.com/file/d/1wZ0tHI60T4IQLllUwMeazANNne8xjoBg/view?usp=sharing" TargetMode="External"/><Relationship Id="rId9" Type="http://schemas.openxmlformats.org/officeDocument/2006/relationships/image" Target="../media/image7.jpg"/></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8.xml.rels><?xml version="1.0" encoding="UTF-8" standalone="yes"?>
<Relationships xmlns="http://schemas.openxmlformats.org/package/2006/relationships"><Relationship Id="rId3" Type="http://schemas.openxmlformats.org/officeDocument/2006/relationships/hyperlink" Target="https://www.justice.gc.ca/eng/declaration/engagement/kit-trousse.html"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hyperlink" Target="https://www.jaytreatyborderalliance.com/"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hyperlink" Target="https://docs.google.com/document/d/1wZ0tHI60T4IQLllUwMeazANNne8xjoBg/edit?usp=sharing&amp;ouid=117582035972013137805&amp;rtpof=true&amp;sd=true" TargetMode="External"/><Relationship Id="rId4" Type="http://schemas.openxmlformats.org/officeDocument/2006/relationships/hyperlink" Target="https://docs.google.com/document/d/1Srr5TflymMQZN3dB276FXBhdhcJjfuUf/edit?usp=sharing&amp;ouid=117582035972013137805&amp;rtpof=true&amp;sd=tru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327016"/>
          </a:xfrm>
          <a:prstGeom prst="rect">
            <a:avLst/>
          </a:prstGeom>
          <a:noFill/>
        </p:spPr>
        <p:txBody>
          <a:bodyPr vert="horz" lIns="91440" tIns="45720" rIns="91440" bIns="45720" rtlCol="0" anchor="ctr">
            <a:normAutofit fontScale="92500" lnSpcReduction="1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br>
              <a:rPr lang="en-US" sz="2400" i="1" dirty="0">
                <a:solidFill>
                  <a:schemeClr val="tx2"/>
                </a:solidFill>
                <a:cs typeface="Arial" pitchFamily="34" charset="0"/>
              </a:rPr>
            </a:br>
            <a:r>
              <a:rPr lang="en-US" sz="5000" dirty="0">
                <a:solidFill>
                  <a:schemeClr val="tx2"/>
                </a:solidFill>
                <a:latin typeface="Calibri" panose="020F0502020204030204" pitchFamily="34" charset="0"/>
                <a:cs typeface="Calibri" panose="020F0502020204030204" pitchFamily="34" charset="0"/>
              </a:rPr>
              <a:t>JAY TREATY BORDER ALLIANCE</a:t>
            </a:r>
          </a:p>
          <a:p>
            <a:pPr algn="ctr"/>
            <a:endParaRPr lang="en-US" sz="1000" dirty="0">
              <a:solidFill>
                <a:schemeClr val="tx2"/>
              </a:solidFill>
              <a:latin typeface="Calibri" panose="020F0502020204030204" pitchFamily="34" charset="0"/>
              <a:cs typeface="Calibri" panose="020F0502020204030204" pitchFamily="34" charset="0"/>
            </a:endParaRPr>
          </a:p>
          <a:p>
            <a:pPr algn="ctr"/>
            <a:endParaRPr lang="en-US" sz="1000" dirty="0">
              <a:solidFill>
                <a:schemeClr val="tx2"/>
              </a:solidFill>
              <a:latin typeface="Calibri" panose="020F0502020204030204" pitchFamily="34" charset="0"/>
              <a:cs typeface="Calibri" panose="020F0502020204030204" pitchFamily="34" charset="0"/>
            </a:endParaRPr>
          </a:p>
          <a:p>
            <a:pPr algn="ctr"/>
            <a:r>
              <a:rPr lang="en-US" sz="4300" dirty="0">
                <a:solidFill>
                  <a:schemeClr val="tx2"/>
                </a:solidFill>
                <a:latin typeface="Calibri" panose="020F0502020204030204" pitchFamily="34" charset="0"/>
                <a:cs typeface="Calibri" panose="020F0502020204030204" pitchFamily="34" charset="0"/>
              </a:rPr>
              <a:t>Presentation on the </a:t>
            </a:r>
          </a:p>
          <a:p>
            <a:pPr algn="ctr"/>
            <a:r>
              <a:rPr lang="en-US" sz="4300" dirty="0">
                <a:solidFill>
                  <a:schemeClr val="tx2"/>
                </a:solidFill>
                <a:latin typeface="Calibri" panose="020F0502020204030204" pitchFamily="34" charset="0"/>
                <a:cs typeface="Calibri" panose="020F0502020204030204" pitchFamily="34" charset="0"/>
              </a:rPr>
              <a:t>Northern Border </a:t>
            </a:r>
          </a:p>
          <a:p>
            <a:pPr algn="ctr"/>
            <a:r>
              <a:rPr lang="en-US" sz="4300" dirty="0">
                <a:solidFill>
                  <a:schemeClr val="tx2"/>
                </a:solidFill>
                <a:latin typeface="Calibri" panose="020F0502020204030204" pitchFamily="34" charset="0"/>
                <a:cs typeface="Calibri" panose="020F0502020204030204" pitchFamily="34" charset="0"/>
              </a:rPr>
              <a:t>____</a:t>
            </a:r>
          </a:p>
          <a:p>
            <a:pPr algn="ctr"/>
            <a:r>
              <a:rPr lang="en-US" sz="4300" dirty="0">
                <a:solidFill>
                  <a:schemeClr val="tx2"/>
                </a:solidFill>
                <a:latin typeface="Calibri" panose="020F0502020204030204" pitchFamily="34" charset="0"/>
                <a:cs typeface="Calibri" panose="020F0502020204030204" pitchFamily="34" charset="0"/>
              </a:rPr>
              <a:t> Tribal Border Alliance Summit</a:t>
            </a:r>
          </a:p>
          <a:p>
            <a:pPr algn="ctr"/>
            <a:endParaRPr lang="en-US" sz="1000" dirty="0">
              <a:solidFill>
                <a:schemeClr val="tx2"/>
              </a:solidFill>
              <a:latin typeface="Calibri" panose="020F0502020204030204" pitchFamily="34" charset="0"/>
              <a:cs typeface="Calibri" panose="020F0502020204030204" pitchFamily="34" charset="0"/>
            </a:endParaRPr>
          </a:p>
          <a:p>
            <a:pPr algn="ctr"/>
            <a:endParaRPr lang="en-US" sz="1000" dirty="0">
              <a:solidFill>
                <a:schemeClr val="tx2"/>
              </a:solidFill>
              <a:latin typeface="Calibri" panose="020F0502020204030204" pitchFamily="34" charset="0"/>
              <a:cs typeface="Calibri" panose="020F0502020204030204" pitchFamily="34" charset="0"/>
            </a:endParaRPr>
          </a:p>
          <a:p>
            <a:pPr algn="ctr"/>
            <a:r>
              <a:rPr lang="en-US" sz="3000" i="1" dirty="0">
                <a:solidFill>
                  <a:schemeClr val="tx2"/>
                </a:solidFill>
                <a:latin typeface="Calibri" panose="020F0502020204030204" pitchFamily="34" charset="0"/>
                <a:cs typeface="Calibri" panose="020F0502020204030204" pitchFamily="34" charset="0"/>
              </a:rPr>
              <a:t>October 19-20, 2022</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76E550B9-948E-6E44-572A-EEC934E97FF3}"/>
              </a:ext>
            </a:extLst>
          </p:cNvPr>
          <p:cNvPicPr>
            <a:picLocks noChangeAspect="1"/>
          </p:cNvPicPr>
          <p:nvPr/>
        </p:nvPicPr>
        <p:blipFill rotWithShape="1">
          <a:blip r:embed="rId4"/>
          <a:srcRect t="709" r="2" b="2"/>
          <a:stretch/>
        </p:blipFill>
        <p:spPr>
          <a:xfrm>
            <a:off x="6223000" y="6012931"/>
            <a:ext cx="2141884" cy="632692"/>
          </a:xfrm>
          <a:prstGeom prst="rect">
            <a:avLst/>
          </a:prstGeom>
        </p:spPr>
      </p:pic>
    </p:spTree>
    <p:extLst>
      <p:ext uri="{BB962C8B-B14F-4D97-AF65-F5344CB8AC3E}">
        <p14:creationId xmlns:p14="http://schemas.microsoft.com/office/powerpoint/2010/main" val="48706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0BE66B-28E6-4ED5-86C4-1DA801A52E69}"/>
              </a:ext>
            </a:extLst>
          </p:cNvPr>
          <p:cNvPicPr>
            <a:picLocks noChangeAspect="1"/>
          </p:cNvPicPr>
          <p:nvPr/>
        </p:nvPicPr>
        <p:blipFill>
          <a:blip r:embed="rId3">
            <a:extLst>
              <a:ext uri="{28A0092B-C50C-407E-A947-70E740481C1C}">
                <a14:useLocalDpi xmlns:a14="http://schemas.microsoft.com/office/drawing/2010/main" val="0"/>
              </a:ext>
            </a:extLst>
          </a:blip>
          <a:srcRect l="18750" t="-1" r="18751" b="30647"/>
          <a:stretch>
            <a:fillRect/>
          </a:stretch>
        </p:blipFill>
        <p:spPr>
          <a:xfrm>
            <a:off x="0" y="0"/>
            <a:ext cx="9144000" cy="6908795"/>
          </a:xfrm>
          <a:prstGeom prst="rect">
            <a:avLst/>
          </a:prstGeom>
          <a:effectLst>
            <a:softEdge rad="31750"/>
          </a:effectLst>
        </p:spPr>
      </p:pic>
    </p:spTree>
    <p:extLst>
      <p:ext uri="{BB962C8B-B14F-4D97-AF65-F5344CB8AC3E}">
        <p14:creationId xmlns:p14="http://schemas.microsoft.com/office/powerpoint/2010/main" val="2414004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EEDA4-7C72-4A9D-8642-6639F187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1021445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FE4F1-15BA-4583-8FA0-ADAC9D54A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7"/>
            <a:ext cx="9143999" cy="6857999"/>
          </a:xfrm>
          <a:prstGeom prst="rect">
            <a:avLst/>
          </a:prstGeom>
        </p:spPr>
      </p:pic>
    </p:spTree>
    <p:extLst>
      <p:ext uri="{BB962C8B-B14F-4D97-AF65-F5344CB8AC3E}">
        <p14:creationId xmlns:p14="http://schemas.microsoft.com/office/powerpoint/2010/main" val="69127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81217" y="1749408"/>
            <a:ext cx="4407725"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75000"/>
                  </a:schemeClr>
                </a:solidFill>
              </a:rPr>
              <a:t>Forced to cross the border to go from one part of the Territory to the other: </a:t>
            </a:r>
          </a:p>
          <a:p>
            <a:pPr marL="914400" lvl="1" indent="-457200">
              <a:buFont typeface="Arial" panose="020B0604020202020204" pitchFamily="34" charset="0"/>
              <a:buChar char="•"/>
            </a:pPr>
            <a:r>
              <a:rPr lang="en-US" sz="2800" dirty="0">
                <a:solidFill>
                  <a:schemeClr val="tx1">
                    <a:lumMod val="75000"/>
                  </a:schemeClr>
                </a:solidFill>
              </a:rPr>
              <a:t>For cultural events</a:t>
            </a:r>
          </a:p>
          <a:p>
            <a:pPr marL="914400" lvl="1" indent="-457200">
              <a:buFont typeface="Arial" panose="020B0604020202020204" pitchFamily="34" charset="0"/>
              <a:buChar char="•"/>
            </a:pPr>
            <a:r>
              <a:rPr lang="en-US" sz="2800" dirty="0">
                <a:solidFill>
                  <a:schemeClr val="tx1">
                    <a:lumMod val="75000"/>
                  </a:schemeClr>
                </a:solidFill>
              </a:rPr>
              <a:t>To visit relatives</a:t>
            </a:r>
          </a:p>
          <a:p>
            <a:pPr marL="914400" lvl="1" indent="-457200">
              <a:buFont typeface="Arial" panose="020B0604020202020204" pitchFamily="34" charset="0"/>
              <a:buChar char="•"/>
            </a:pPr>
            <a:r>
              <a:rPr lang="en-US" sz="2800" dirty="0">
                <a:solidFill>
                  <a:schemeClr val="tx1">
                    <a:lumMod val="75000"/>
                  </a:schemeClr>
                </a:solidFill>
              </a:rPr>
              <a:t>To attend funerals</a:t>
            </a:r>
          </a:p>
          <a:p>
            <a:pPr marL="914400" lvl="1" indent="-457200">
              <a:buFont typeface="Arial" panose="020B0604020202020204" pitchFamily="34" charset="0"/>
              <a:buChar char="•"/>
            </a:pPr>
            <a:r>
              <a:rPr lang="en-US" sz="2800" dirty="0">
                <a:solidFill>
                  <a:schemeClr val="tx1">
                    <a:lumMod val="75000"/>
                  </a:schemeClr>
                </a:solidFill>
              </a:rPr>
              <a:t>To work</a:t>
            </a:r>
          </a:p>
          <a:p>
            <a:pPr marL="914400" lvl="1" indent="-457200">
              <a:buFont typeface="Arial" panose="020B0604020202020204" pitchFamily="34" charset="0"/>
              <a:buChar char="•"/>
            </a:pPr>
            <a:r>
              <a:rPr lang="en-US" sz="2800" dirty="0">
                <a:solidFill>
                  <a:schemeClr val="tx1">
                    <a:lumMod val="75000"/>
                  </a:schemeClr>
                </a:solidFill>
              </a:rPr>
              <a:t>Emergency Services are compromised</a:t>
            </a:r>
          </a:p>
        </p:txBody>
      </p:sp>
      <p:sp>
        <p:nvSpPr>
          <p:cNvPr id="4" name="TextBox 3"/>
          <p:cNvSpPr txBox="1"/>
          <p:nvPr/>
        </p:nvSpPr>
        <p:spPr>
          <a:xfrm>
            <a:off x="352117" y="1035823"/>
            <a:ext cx="8458200" cy="584775"/>
          </a:xfrm>
          <a:prstGeom prst="rect">
            <a:avLst/>
          </a:prstGeom>
          <a:noFill/>
        </p:spPr>
        <p:txBody>
          <a:bodyPr wrap="square" rtlCol="0">
            <a:spAutoFit/>
          </a:bodyPr>
          <a:lstStyle/>
          <a:p>
            <a:pPr algn="ctr"/>
            <a:r>
              <a:rPr lang="en-US" sz="3200" b="1" dirty="0">
                <a:solidFill>
                  <a:schemeClr val="tx1">
                    <a:lumMod val="75000"/>
                  </a:schemeClr>
                </a:solidFill>
                <a:ea typeface="+mj-ea"/>
                <a:cs typeface="Arial" panose="020B0604020202020204" pitchFamily="34" charset="0"/>
              </a:rPr>
              <a:t>Separation of Our People</a:t>
            </a:r>
          </a:p>
        </p:txBody>
      </p:sp>
      <p:pic>
        <p:nvPicPr>
          <p:cNvPr id="5" name="image4.jpg" descr="H:\DCIM\101MSDCF\DSC00378.JPG">
            <a:extLst>
              <a:ext uri="{FF2B5EF4-FFF2-40B4-BE49-F238E27FC236}">
                <a16:creationId xmlns:a16="http://schemas.microsoft.com/office/drawing/2014/main" id="{14FD85DA-EE04-4D8A-89E4-5490F87F765E}"/>
              </a:ext>
            </a:extLst>
          </p:cNvPr>
          <p:cNvPicPr>
            <a:picLocks noChangeAspect="1"/>
          </p:cNvPicPr>
          <p:nvPr/>
        </p:nvPicPr>
        <p:blipFill>
          <a:blip r:embed="rId3"/>
          <a:srcRect l="17207" b="2358"/>
          <a:stretch>
            <a:fillRect/>
          </a:stretch>
        </p:blipFill>
        <p:spPr>
          <a:xfrm>
            <a:off x="473034" y="1749408"/>
            <a:ext cx="3683330" cy="3989698"/>
          </a:xfrm>
          <a:prstGeom prst="rect">
            <a:avLst/>
          </a:prstGeom>
          <a:ln w="12700">
            <a:miter lim="400000"/>
          </a:ln>
        </p:spPr>
      </p:pic>
    </p:spTree>
    <p:extLst>
      <p:ext uri="{BB962C8B-B14F-4D97-AF65-F5344CB8AC3E}">
        <p14:creationId xmlns:p14="http://schemas.microsoft.com/office/powerpoint/2010/main" val="372870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8473" y="1784878"/>
            <a:ext cx="4169203"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75000"/>
                  </a:schemeClr>
                </a:solidFill>
              </a:rPr>
              <a:t>Treated as foreigners on our own land</a:t>
            </a:r>
          </a:p>
          <a:p>
            <a:pPr marL="457200" indent="-457200">
              <a:buFont typeface="Arial" panose="020B0604020202020204" pitchFamily="34" charset="0"/>
              <a:buChar char="•"/>
            </a:pPr>
            <a:r>
              <a:rPr lang="en-US" sz="2800" dirty="0">
                <a:solidFill>
                  <a:schemeClr val="tx1">
                    <a:lumMod val="75000"/>
                  </a:schemeClr>
                </a:solidFill>
              </a:rPr>
              <a:t>Duplicated services</a:t>
            </a:r>
          </a:p>
          <a:p>
            <a:endParaRPr lang="en-US" sz="2800" dirty="0">
              <a:solidFill>
                <a:schemeClr val="tx1">
                  <a:lumMod val="75000"/>
                </a:schemeClr>
              </a:solidFill>
            </a:endParaRPr>
          </a:p>
          <a:p>
            <a:endParaRPr lang="en-US" sz="2800" dirty="0">
              <a:solidFill>
                <a:schemeClr val="tx1">
                  <a:lumMod val="75000"/>
                </a:schemeClr>
              </a:solidFill>
            </a:endParaRPr>
          </a:p>
        </p:txBody>
      </p:sp>
      <p:pic>
        <p:nvPicPr>
          <p:cNvPr id="4" name="Picture 3">
            <a:extLst>
              <a:ext uri="{FF2B5EF4-FFF2-40B4-BE49-F238E27FC236}">
                <a16:creationId xmlns:a16="http://schemas.microsoft.com/office/drawing/2014/main" id="{BF7B0F7D-14E5-4316-8062-06D3B601F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761" y="1712959"/>
            <a:ext cx="4300732" cy="3727382"/>
          </a:xfrm>
          <a:prstGeom prst="rect">
            <a:avLst/>
          </a:prstGeom>
        </p:spPr>
      </p:pic>
      <p:sp>
        <p:nvSpPr>
          <p:cNvPr id="2" name="Rectangle 1">
            <a:extLst>
              <a:ext uri="{FF2B5EF4-FFF2-40B4-BE49-F238E27FC236}">
                <a16:creationId xmlns:a16="http://schemas.microsoft.com/office/drawing/2014/main" id="{B5E7878B-DA99-4E76-9C8A-00DD25640242}"/>
              </a:ext>
            </a:extLst>
          </p:cNvPr>
          <p:cNvSpPr/>
          <p:nvPr/>
        </p:nvSpPr>
        <p:spPr>
          <a:xfrm>
            <a:off x="4919828" y="5646124"/>
            <a:ext cx="3562599" cy="1015663"/>
          </a:xfrm>
          <a:prstGeom prst="rect">
            <a:avLst/>
          </a:prstGeom>
        </p:spPr>
        <p:txBody>
          <a:bodyPr wrap="square">
            <a:spAutoFit/>
          </a:bodyPr>
          <a:lstStyle/>
          <a:p>
            <a:pPr algn="ctr"/>
            <a:r>
              <a:rPr lang="en-US" sz="2000" b="1" dirty="0">
                <a:solidFill>
                  <a:schemeClr val="tx1">
                    <a:lumMod val="75000"/>
                  </a:schemeClr>
                </a:solidFill>
                <a:cs typeface="Arial" panose="020B0604020202020204" pitchFamily="34" charset="0"/>
              </a:rPr>
              <a:t>Canadian Customs </a:t>
            </a:r>
          </a:p>
          <a:p>
            <a:pPr algn="ctr"/>
            <a:r>
              <a:rPr lang="en-US" sz="2000" b="1" dirty="0">
                <a:solidFill>
                  <a:schemeClr val="tx1">
                    <a:lumMod val="75000"/>
                  </a:schemeClr>
                </a:solidFill>
                <a:cs typeface="Arial" panose="020B0604020202020204" pitchFamily="34" charset="0"/>
              </a:rPr>
              <a:t>Port of Entry to Northern Side of Akwesasne</a:t>
            </a:r>
          </a:p>
        </p:txBody>
      </p:sp>
      <p:sp>
        <p:nvSpPr>
          <p:cNvPr id="7" name="Title 3">
            <a:extLst>
              <a:ext uri="{FF2B5EF4-FFF2-40B4-BE49-F238E27FC236}">
                <a16:creationId xmlns:a16="http://schemas.microsoft.com/office/drawing/2014/main" id="{411D26F6-F94C-4D19-8D75-B0B5257F2E29}"/>
              </a:ext>
            </a:extLst>
          </p:cNvPr>
          <p:cNvSpPr txBox="1"/>
          <p:nvPr/>
        </p:nvSpPr>
        <p:spPr>
          <a:xfrm>
            <a:off x="1564335" y="1097017"/>
            <a:ext cx="5943600" cy="804558"/>
          </a:xfrm>
          <a:prstGeom prst="rect">
            <a:avLst/>
          </a:prstGeom>
        </p:spPr>
        <p:txBody>
          <a:bodyPr/>
          <a:lstStyle>
            <a:lvl1pPr algn="ctr" defTabSz="914400" rtl="0" eaLnBrk="1" latinLnBrk="0" hangingPunct="1">
              <a:spcBef>
                <a:spcPct val="0"/>
              </a:spcBef>
              <a:buNone/>
              <a:defRPr sz="4800" kern="1200" baseline="0">
                <a:solidFill>
                  <a:srgbClr val="000000">
                    <a:alpha val="20000"/>
                  </a:srgbClr>
                </a:solidFill>
                <a:latin typeface="+mj-lt"/>
                <a:ea typeface="+mj-ea"/>
                <a:cs typeface="+mj-cs"/>
              </a:defRPr>
            </a:lvl1pPr>
          </a:lstStyle>
          <a:p>
            <a:r>
              <a:rPr lang="en-US" sz="3200" b="1" dirty="0">
                <a:solidFill>
                  <a:schemeClr val="tx1">
                    <a:lumMod val="75000"/>
                  </a:schemeClr>
                </a:solidFill>
                <a:latin typeface="+mn-lt"/>
                <a:cs typeface="Arial" panose="020B0604020202020204" pitchFamily="34" charset="0"/>
              </a:rPr>
              <a:t>Impact of the Border</a:t>
            </a:r>
          </a:p>
        </p:txBody>
      </p:sp>
    </p:spTree>
    <p:extLst>
      <p:ext uri="{BB962C8B-B14F-4D97-AF65-F5344CB8AC3E}">
        <p14:creationId xmlns:p14="http://schemas.microsoft.com/office/powerpoint/2010/main" val="3166835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l="2500" t="7764" r="3334" b="4245"/>
          <a:stretch>
            <a:fillRect/>
          </a:stretch>
        </p:blipFill>
        <p:spPr>
          <a:xfrm>
            <a:off x="1571818" y="2210789"/>
            <a:ext cx="6228964" cy="3962400"/>
          </a:xfrm>
          <a:prstGeom prst="rect">
            <a:avLst/>
          </a:prstGeom>
        </p:spPr>
      </p:pic>
      <p:sp>
        <p:nvSpPr>
          <p:cNvPr id="3" name="TextBox 2"/>
          <p:cNvSpPr txBox="1"/>
          <p:nvPr/>
        </p:nvSpPr>
        <p:spPr>
          <a:xfrm>
            <a:off x="381000" y="1018366"/>
            <a:ext cx="8610600" cy="1077218"/>
          </a:xfrm>
          <a:prstGeom prst="rect">
            <a:avLst/>
          </a:prstGeom>
          <a:noFill/>
        </p:spPr>
        <p:txBody>
          <a:bodyPr wrap="square" rtlCol="0">
            <a:spAutoFit/>
          </a:bodyPr>
          <a:lstStyle/>
          <a:p>
            <a:pPr algn="ctr"/>
            <a:r>
              <a:rPr lang="en-US" sz="3200" b="1" dirty="0">
                <a:solidFill>
                  <a:schemeClr val="tx1">
                    <a:lumMod val="75000"/>
                  </a:schemeClr>
                </a:solidFill>
                <a:ea typeface="+mj-ea"/>
                <a:cs typeface="Arial" panose="020B0604020202020204" pitchFamily="34" charset="0"/>
              </a:rPr>
              <a:t>U.S. Customs Port of Entry to Southern Side of Akwesasne</a:t>
            </a:r>
          </a:p>
        </p:txBody>
      </p:sp>
    </p:spTree>
    <p:extLst>
      <p:ext uri="{BB962C8B-B14F-4D97-AF65-F5344CB8AC3E}">
        <p14:creationId xmlns:p14="http://schemas.microsoft.com/office/powerpoint/2010/main" val="3616547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8.jpg"/>
          <p:cNvPicPr>
            <a:picLocks noChangeAspect="1"/>
          </p:cNvPicPr>
          <p:nvPr/>
        </p:nvPicPr>
        <p:blipFill>
          <a:blip r:embed="rId3"/>
          <a:srcRect t="23761" r="28106"/>
          <a:stretch>
            <a:fillRect/>
          </a:stretch>
        </p:blipFill>
        <p:spPr>
          <a:xfrm>
            <a:off x="152400" y="1546615"/>
            <a:ext cx="4958566" cy="4324350"/>
          </a:xfrm>
          <a:prstGeom prst="rect">
            <a:avLst/>
          </a:prstGeom>
          <a:ln w="12700">
            <a:miter lim="400000"/>
          </a:ln>
        </p:spPr>
      </p:pic>
      <p:sp>
        <p:nvSpPr>
          <p:cNvPr id="4" name="TextBox 3"/>
          <p:cNvSpPr txBox="1"/>
          <p:nvPr/>
        </p:nvSpPr>
        <p:spPr>
          <a:xfrm>
            <a:off x="342900" y="961840"/>
            <a:ext cx="8458200" cy="584775"/>
          </a:xfrm>
          <a:prstGeom prst="rect">
            <a:avLst/>
          </a:prstGeom>
          <a:noFill/>
        </p:spPr>
        <p:txBody>
          <a:bodyPr wrap="square" rtlCol="0">
            <a:spAutoFit/>
          </a:bodyPr>
          <a:lstStyle/>
          <a:p>
            <a:pPr algn="ctr"/>
            <a:r>
              <a:rPr lang="en-US" sz="3200" b="1" dirty="0">
                <a:solidFill>
                  <a:schemeClr val="tx1">
                    <a:lumMod val="75000"/>
                  </a:schemeClr>
                </a:solidFill>
                <a:ea typeface="+mj-ea"/>
                <a:cs typeface="Arial" panose="020B0604020202020204" pitchFamily="34" charset="0"/>
              </a:rPr>
              <a:t>U.S. Customs</a:t>
            </a:r>
          </a:p>
        </p:txBody>
      </p:sp>
      <p:pic>
        <p:nvPicPr>
          <p:cNvPr id="5" name="Picture 4">
            <a:extLst>
              <a:ext uri="{FF2B5EF4-FFF2-40B4-BE49-F238E27FC236}">
                <a16:creationId xmlns:a16="http://schemas.microsoft.com/office/drawing/2014/main" id="{8E1FE647-DAFB-4EF5-B606-A8766D352FD6}"/>
              </a:ext>
            </a:extLst>
          </p:cNvPr>
          <p:cNvPicPr>
            <a:picLocks noChangeAspect="1"/>
          </p:cNvPicPr>
          <p:nvPr/>
        </p:nvPicPr>
        <p:blipFill>
          <a:blip r:embed="rId4">
            <a:extLst>
              <a:ext uri="{28A0092B-C50C-407E-A947-70E740481C1C}">
                <a14:useLocalDpi xmlns:a14="http://schemas.microsoft.com/office/drawing/2010/main" val="0"/>
              </a:ext>
            </a:extLst>
          </a:blip>
          <a:srcRect l="18823" r="9020" b="10956"/>
          <a:stretch>
            <a:fillRect/>
          </a:stretch>
        </p:blipFill>
        <p:spPr>
          <a:xfrm>
            <a:off x="5295899" y="1546615"/>
            <a:ext cx="3505201" cy="4343400"/>
          </a:xfrm>
          <a:prstGeom prst="rect">
            <a:avLst/>
          </a:prstGeom>
        </p:spPr>
      </p:pic>
    </p:spTree>
    <p:extLst>
      <p:ext uri="{BB962C8B-B14F-4D97-AF65-F5344CB8AC3E}">
        <p14:creationId xmlns:p14="http://schemas.microsoft.com/office/powerpoint/2010/main" val="1457480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2764C-3406-4259-8AEB-F818153FFA22}"/>
              </a:ext>
            </a:extLst>
          </p:cNvPr>
          <p:cNvSpPr>
            <a:spLocks noGrp="1"/>
          </p:cNvSpPr>
          <p:nvPr>
            <p:ph type="title"/>
          </p:nvPr>
        </p:nvSpPr>
        <p:spPr>
          <a:xfrm>
            <a:off x="685800" y="1164170"/>
            <a:ext cx="7886700" cy="590000"/>
          </a:xfrm>
        </p:spPr>
        <p:txBody>
          <a:bodyPr>
            <a:normAutofit/>
          </a:bodyPr>
          <a:lstStyle/>
          <a:p>
            <a:pPr algn="ctr"/>
            <a:r>
              <a:rPr lang="en-US" sz="3200" b="1" dirty="0">
                <a:solidFill>
                  <a:schemeClr val="tx1"/>
                </a:solidFill>
                <a:latin typeface="+mn-lt"/>
              </a:rPr>
              <a:t>Divided First Responders</a:t>
            </a:r>
          </a:p>
        </p:txBody>
      </p:sp>
      <p:pic>
        <p:nvPicPr>
          <p:cNvPr id="6" name="Content Placeholder 5">
            <a:extLst>
              <a:ext uri="{FF2B5EF4-FFF2-40B4-BE49-F238E27FC236}">
                <a16:creationId xmlns:a16="http://schemas.microsoft.com/office/drawing/2014/main" id="{7C256171-3F95-4542-ABE2-3C637E05C0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971675"/>
            <a:ext cx="3886200" cy="3363302"/>
          </a:xfrm>
        </p:spPr>
      </p:pic>
      <p:pic>
        <p:nvPicPr>
          <p:cNvPr id="4" name="Content Placeholder 3">
            <a:extLst>
              <a:ext uri="{FF2B5EF4-FFF2-40B4-BE49-F238E27FC236}">
                <a16:creationId xmlns:a16="http://schemas.microsoft.com/office/drawing/2014/main" id="{51305DA5-494F-4844-9B2C-8CD1E6A6CAC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1978089"/>
            <a:ext cx="3886200" cy="3356887"/>
          </a:xfrm>
        </p:spPr>
      </p:pic>
      <p:sp>
        <p:nvSpPr>
          <p:cNvPr id="3" name="TextBox 2">
            <a:extLst>
              <a:ext uri="{FF2B5EF4-FFF2-40B4-BE49-F238E27FC236}">
                <a16:creationId xmlns:a16="http://schemas.microsoft.com/office/drawing/2014/main" id="{7497193D-1938-49F5-B63B-2D459FF9B260}"/>
              </a:ext>
            </a:extLst>
          </p:cNvPr>
          <p:cNvSpPr txBox="1"/>
          <p:nvPr/>
        </p:nvSpPr>
        <p:spPr>
          <a:xfrm>
            <a:off x="628650" y="5421964"/>
            <a:ext cx="4000500" cy="830997"/>
          </a:xfrm>
          <a:prstGeom prst="rect">
            <a:avLst/>
          </a:prstGeom>
          <a:noFill/>
        </p:spPr>
        <p:txBody>
          <a:bodyPr wrap="square" rtlCol="0">
            <a:spAutoFit/>
          </a:bodyPr>
          <a:lstStyle/>
          <a:p>
            <a:r>
              <a:rPr lang="en-US" sz="2400" b="1" dirty="0"/>
              <a:t>Southern Territory Ambulance </a:t>
            </a:r>
          </a:p>
        </p:txBody>
      </p:sp>
      <p:sp>
        <p:nvSpPr>
          <p:cNvPr id="7" name="TextBox 6">
            <a:extLst>
              <a:ext uri="{FF2B5EF4-FFF2-40B4-BE49-F238E27FC236}">
                <a16:creationId xmlns:a16="http://schemas.microsoft.com/office/drawing/2014/main" id="{5258539A-C81C-4CD5-A440-E397877B9749}"/>
              </a:ext>
            </a:extLst>
          </p:cNvPr>
          <p:cNvSpPr txBox="1"/>
          <p:nvPr/>
        </p:nvSpPr>
        <p:spPr>
          <a:xfrm>
            <a:off x="4629150" y="5403383"/>
            <a:ext cx="4133850" cy="830997"/>
          </a:xfrm>
          <a:prstGeom prst="rect">
            <a:avLst/>
          </a:prstGeom>
          <a:noFill/>
        </p:spPr>
        <p:txBody>
          <a:bodyPr wrap="square" rtlCol="0">
            <a:spAutoFit/>
          </a:bodyPr>
          <a:lstStyle/>
          <a:p>
            <a:r>
              <a:rPr lang="en-US" sz="2400" b="1" dirty="0"/>
              <a:t>Northern Territory Ambulance </a:t>
            </a:r>
          </a:p>
        </p:txBody>
      </p:sp>
    </p:spTree>
    <p:extLst>
      <p:ext uri="{BB962C8B-B14F-4D97-AF65-F5344CB8AC3E}">
        <p14:creationId xmlns:p14="http://schemas.microsoft.com/office/powerpoint/2010/main" val="355001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C68E-073D-4AFD-8A95-DE26F2C6990A}"/>
              </a:ext>
            </a:extLst>
          </p:cNvPr>
          <p:cNvSpPr>
            <a:spLocks noGrp="1"/>
          </p:cNvSpPr>
          <p:nvPr>
            <p:ph type="title"/>
          </p:nvPr>
        </p:nvSpPr>
        <p:spPr>
          <a:xfrm>
            <a:off x="850198" y="1045524"/>
            <a:ext cx="8086725" cy="548640"/>
          </a:xfrm>
        </p:spPr>
        <p:txBody>
          <a:bodyPr>
            <a:normAutofit fontScale="90000"/>
          </a:bodyPr>
          <a:lstStyle/>
          <a:p>
            <a:pPr algn="ctr"/>
            <a:r>
              <a:rPr lang="en-US" sz="3200" b="1" dirty="0">
                <a:solidFill>
                  <a:schemeClr val="tx1"/>
                </a:solidFill>
                <a:latin typeface="+mn-lt"/>
              </a:rPr>
              <a:t>Akwesasne</a:t>
            </a:r>
            <a:r>
              <a:rPr lang="en-US" b="1" dirty="0">
                <a:solidFill>
                  <a:schemeClr val="tx1"/>
                </a:solidFill>
              </a:rPr>
              <a:t> </a:t>
            </a:r>
            <a:r>
              <a:rPr lang="en-US" sz="3200" b="1" dirty="0">
                <a:solidFill>
                  <a:schemeClr val="tx1"/>
                </a:solidFill>
                <a:latin typeface="+mn-lt"/>
              </a:rPr>
              <a:t>Ambulance Lane to Canada</a:t>
            </a:r>
          </a:p>
        </p:txBody>
      </p:sp>
      <p:pic>
        <p:nvPicPr>
          <p:cNvPr id="6" name="Content Placeholder 5">
            <a:extLst>
              <a:ext uri="{FF2B5EF4-FFF2-40B4-BE49-F238E27FC236}">
                <a16:creationId xmlns:a16="http://schemas.microsoft.com/office/drawing/2014/main" id="{B7775265-D7C4-4DDF-8A4C-F2BC4DFBCD5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34787" y="1833043"/>
            <a:ext cx="5604164" cy="4351404"/>
          </a:xfrm>
          <a:prstGeom prst="rect">
            <a:avLst/>
          </a:prstGeom>
        </p:spPr>
      </p:pic>
      <p:sp>
        <p:nvSpPr>
          <p:cNvPr id="7" name="Arrow: Up 6">
            <a:extLst>
              <a:ext uri="{FF2B5EF4-FFF2-40B4-BE49-F238E27FC236}">
                <a16:creationId xmlns:a16="http://schemas.microsoft.com/office/drawing/2014/main" id="{AD5F18CD-AFA2-48BD-B551-3284F4081207}"/>
              </a:ext>
            </a:extLst>
          </p:cNvPr>
          <p:cNvSpPr/>
          <p:nvPr/>
        </p:nvSpPr>
        <p:spPr>
          <a:xfrm rot="1222517">
            <a:off x="3046357" y="3920225"/>
            <a:ext cx="1409765" cy="2084000"/>
          </a:xfrm>
          <a:prstGeom prst="upArrow">
            <a:avLst>
              <a:gd name="adj1" fmla="val 50000"/>
              <a:gd name="adj2" fmla="val 48935"/>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4860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F285-D7A6-46D4-B26F-C10EF00301B0}"/>
              </a:ext>
            </a:extLst>
          </p:cNvPr>
          <p:cNvSpPr>
            <a:spLocks noGrp="1"/>
          </p:cNvSpPr>
          <p:nvPr>
            <p:ph type="title"/>
          </p:nvPr>
        </p:nvSpPr>
        <p:spPr>
          <a:xfrm>
            <a:off x="685800" y="1126855"/>
            <a:ext cx="7886700" cy="939451"/>
          </a:xfrm>
        </p:spPr>
        <p:txBody>
          <a:bodyPr>
            <a:normAutofit fontScale="90000"/>
          </a:bodyPr>
          <a:lstStyle/>
          <a:p>
            <a:pPr algn="ctr"/>
            <a:r>
              <a:rPr lang="en-US" sz="3200" b="1" dirty="0">
                <a:solidFill>
                  <a:schemeClr val="tx1"/>
                </a:solidFill>
                <a:latin typeface="+mn-lt"/>
              </a:rPr>
              <a:t>Akwesasne Health Facilities</a:t>
            </a:r>
            <a:br>
              <a:rPr lang="en-US" sz="3200" b="1" dirty="0">
                <a:solidFill>
                  <a:schemeClr val="tx1"/>
                </a:solidFill>
                <a:latin typeface="+mn-lt"/>
              </a:rPr>
            </a:br>
            <a:r>
              <a:rPr lang="en-US" sz="3200" b="1" dirty="0">
                <a:solidFill>
                  <a:schemeClr val="tx1"/>
                </a:solidFill>
                <a:latin typeface="+mn-lt"/>
              </a:rPr>
              <a:t>North and South</a:t>
            </a:r>
          </a:p>
        </p:txBody>
      </p:sp>
      <p:pic>
        <p:nvPicPr>
          <p:cNvPr id="6" name="Content Placeholder 5">
            <a:extLst>
              <a:ext uri="{FF2B5EF4-FFF2-40B4-BE49-F238E27FC236}">
                <a16:creationId xmlns:a16="http://schemas.microsoft.com/office/drawing/2014/main" id="{EC4FCE9C-E8E2-4172-B917-6F00B58C3D1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29150" y="2266172"/>
            <a:ext cx="3886200" cy="2664827"/>
          </a:xfrm>
        </p:spPr>
      </p:pic>
      <p:pic>
        <p:nvPicPr>
          <p:cNvPr id="7" name="Content Placeholder 7">
            <a:extLst>
              <a:ext uri="{FF2B5EF4-FFF2-40B4-BE49-F238E27FC236}">
                <a16:creationId xmlns:a16="http://schemas.microsoft.com/office/drawing/2014/main" id="{050B6FFB-A16B-4F17-AC30-B13F81739AF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34992" y="2266173"/>
            <a:ext cx="3886200" cy="2664827"/>
          </a:xfrm>
        </p:spPr>
      </p:pic>
      <p:sp>
        <p:nvSpPr>
          <p:cNvPr id="3" name="TextBox 2">
            <a:extLst>
              <a:ext uri="{FF2B5EF4-FFF2-40B4-BE49-F238E27FC236}">
                <a16:creationId xmlns:a16="http://schemas.microsoft.com/office/drawing/2014/main" id="{C4CAEE68-EA33-496B-9CBD-12AEAC93ADE4}"/>
              </a:ext>
            </a:extLst>
          </p:cNvPr>
          <p:cNvSpPr txBox="1"/>
          <p:nvPr/>
        </p:nvSpPr>
        <p:spPr>
          <a:xfrm>
            <a:off x="4629150" y="5038635"/>
            <a:ext cx="3886200" cy="923330"/>
          </a:xfrm>
          <a:prstGeom prst="rect">
            <a:avLst/>
          </a:prstGeom>
          <a:noFill/>
        </p:spPr>
        <p:txBody>
          <a:bodyPr wrap="square" rtlCol="0">
            <a:spAutoFit/>
          </a:bodyPr>
          <a:lstStyle/>
          <a:p>
            <a:r>
              <a:rPr lang="en-US" b="1" dirty="0"/>
              <a:t>MCA Health Services (Quebec), parking lot on U.S. portion</a:t>
            </a:r>
          </a:p>
          <a:p>
            <a:r>
              <a:rPr lang="en-US" b="1" dirty="0"/>
              <a:t>serves Northern Territory</a:t>
            </a:r>
            <a:endParaRPr lang="en-US" dirty="0"/>
          </a:p>
        </p:txBody>
      </p:sp>
      <p:sp>
        <p:nvSpPr>
          <p:cNvPr id="8" name="TextBox 7">
            <a:extLst>
              <a:ext uri="{FF2B5EF4-FFF2-40B4-BE49-F238E27FC236}">
                <a16:creationId xmlns:a16="http://schemas.microsoft.com/office/drawing/2014/main" id="{B0622B3A-5D8E-4BBE-AC18-402A9195B64F}"/>
              </a:ext>
            </a:extLst>
          </p:cNvPr>
          <p:cNvSpPr txBox="1"/>
          <p:nvPr/>
        </p:nvSpPr>
        <p:spPr>
          <a:xfrm>
            <a:off x="334992" y="5038635"/>
            <a:ext cx="3886200" cy="646331"/>
          </a:xfrm>
          <a:prstGeom prst="rect">
            <a:avLst/>
          </a:prstGeom>
          <a:noFill/>
        </p:spPr>
        <p:txBody>
          <a:bodyPr wrap="square" rtlCol="0">
            <a:spAutoFit/>
          </a:bodyPr>
          <a:lstStyle/>
          <a:p>
            <a:r>
              <a:rPr lang="en-US" b="1" dirty="0"/>
              <a:t>SRMT Health Services (New York) serves Southern Territory</a:t>
            </a:r>
            <a:endParaRPr lang="en-US" dirty="0"/>
          </a:p>
        </p:txBody>
      </p:sp>
    </p:spTree>
    <p:extLst>
      <p:ext uri="{BB962C8B-B14F-4D97-AF65-F5344CB8AC3E}">
        <p14:creationId xmlns:p14="http://schemas.microsoft.com/office/powerpoint/2010/main" val="3867660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47833" y="1815165"/>
            <a:ext cx="8943584" cy="4383753"/>
          </a:xfrm>
          <a:prstGeom prst="rect">
            <a:avLst/>
          </a:prstGeom>
          <a:noFill/>
        </p:spPr>
        <p:txBody>
          <a:bodyPr vert="horz" lIns="91440" tIns="45720" rIns="91440" bIns="45720" rtlCol="0" anchor="ctr">
            <a:normAutofit lnSpcReduction="1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br>
              <a:rPr lang="en-US" sz="2400" i="1" dirty="0">
                <a:solidFill>
                  <a:schemeClr val="tx2"/>
                </a:solidFill>
                <a:cs typeface="Arial" pitchFamily="34" charset="0"/>
              </a:rPr>
            </a:br>
            <a:r>
              <a:rPr lang="en-US" sz="4000" dirty="0">
                <a:solidFill>
                  <a:schemeClr val="tx2"/>
                </a:solidFill>
                <a:latin typeface="Calibri" panose="020F0502020204030204" pitchFamily="34" charset="0"/>
                <a:cs typeface="Calibri" panose="020F0502020204030204" pitchFamily="34" charset="0"/>
              </a:rPr>
              <a:t>AGENDA</a:t>
            </a:r>
          </a:p>
          <a:p>
            <a:pPr algn="ctr"/>
            <a:endParaRPr lang="en-US" sz="1300" i="1" dirty="0">
              <a:solidFill>
                <a:schemeClr val="tx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0" dirty="0">
                <a:solidFill>
                  <a:schemeClr val="tx2"/>
                </a:solidFill>
                <a:latin typeface="Calibri" panose="020F0502020204030204" pitchFamily="34" charset="0"/>
                <a:cs typeface="Calibri" panose="020F0502020204030204" pitchFamily="34" charset="0"/>
              </a:rPr>
              <a:t>About the Jay Treaty Border Alliance</a:t>
            </a:r>
          </a:p>
          <a:p>
            <a:pPr marL="914400" lvl="1" indent="-457200">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William Barquin, Attorney General, Kootenai Tribe of Idaho</a:t>
            </a:r>
          </a:p>
          <a:p>
            <a:pPr lvl="1"/>
            <a:endParaRPr lang="en-US" sz="2300" b="0" dirty="0">
              <a:solidFill>
                <a:schemeClr val="tx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0" dirty="0">
                <a:solidFill>
                  <a:schemeClr val="tx2"/>
                </a:solidFill>
                <a:latin typeface="Calibri" panose="020F0502020204030204" pitchFamily="34" charset="0"/>
                <a:cs typeface="Calibri" panose="020F0502020204030204" pitchFamily="34" charset="0"/>
              </a:rPr>
              <a:t>Opening Remarks on Crossing the U.S.-Canada Border</a:t>
            </a:r>
          </a:p>
          <a:p>
            <a:pPr marL="914400" lvl="1" indent="-457200">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Chairwoman Jennifer Porter, Kootenai Tribe of Idaho</a:t>
            </a:r>
          </a:p>
          <a:p>
            <a:pPr marL="914400" lvl="1" indent="-457200">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Chief Ron LaFrance, Saint Regis Mohawk Tribe</a:t>
            </a:r>
          </a:p>
          <a:p>
            <a:pPr lvl="1"/>
            <a:endParaRPr lang="en-US" sz="2300" dirty="0">
              <a:solidFill>
                <a:schemeClr val="tx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0" dirty="0">
                <a:solidFill>
                  <a:schemeClr val="tx2"/>
                </a:solidFill>
                <a:latin typeface="Calibri" panose="020F0502020204030204" pitchFamily="34" charset="0"/>
                <a:cs typeface="Calibri" panose="020F0502020204030204" pitchFamily="34" charset="0"/>
              </a:rPr>
              <a:t>Advocacy Efforts in the U.S. and Canada</a:t>
            </a:r>
          </a:p>
          <a:p>
            <a:pPr marL="914400" lvl="1" indent="-457200">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Naomie Droll, Capitol Hill Policy Group</a:t>
            </a:r>
          </a:p>
          <a:p>
            <a:pPr lvl="1"/>
            <a:endParaRPr lang="en-US" sz="2300" dirty="0">
              <a:solidFill>
                <a:schemeClr val="tx2"/>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12" name="Picture 11" descr="A picture containing logo&#10;&#10;Description automatically generated">
            <a:extLst>
              <a:ext uri="{FF2B5EF4-FFF2-40B4-BE49-F238E27FC236}">
                <a16:creationId xmlns:a16="http://schemas.microsoft.com/office/drawing/2014/main" id="{27E4B0CE-0470-9CD4-0E3C-D15CF084A24E}"/>
              </a:ext>
            </a:extLst>
          </p:cNvPr>
          <p:cNvPicPr>
            <a:picLocks noChangeAspect="1"/>
          </p:cNvPicPr>
          <p:nvPr/>
        </p:nvPicPr>
        <p:blipFill rotWithShape="1">
          <a:blip r:embed="rId4"/>
          <a:srcRect t="709" r="2" b="2"/>
          <a:stretch/>
        </p:blipFill>
        <p:spPr>
          <a:xfrm>
            <a:off x="6223000" y="6013517"/>
            <a:ext cx="2141884" cy="632692"/>
          </a:xfrm>
          <a:prstGeom prst="rect">
            <a:avLst/>
          </a:prstGeom>
        </p:spPr>
      </p:pic>
    </p:spTree>
    <p:extLst>
      <p:ext uri="{BB962C8B-B14F-4D97-AF65-F5344CB8AC3E}">
        <p14:creationId xmlns:p14="http://schemas.microsoft.com/office/powerpoint/2010/main" val="293861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DDD8-8AED-4191-B473-D553D93A632C}"/>
              </a:ext>
            </a:extLst>
          </p:cNvPr>
          <p:cNvSpPr>
            <a:spLocks noGrp="1"/>
          </p:cNvSpPr>
          <p:nvPr>
            <p:ph type="title"/>
          </p:nvPr>
        </p:nvSpPr>
        <p:spPr>
          <a:xfrm>
            <a:off x="657958" y="1183308"/>
            <a:ext cx="8086725" cy="548640"/>
          </a:xfrm>
        </p:spPr>
        <p:txBody>
          <a:bodyPr>
            <a:normAutofit fontScale="90000"/>
          </a:bodyPr>
          <a:lstStyle/>
          <a:p>
            <a:pPr algn="ctr"/>
            <a:r>
              <a:rPr lang="en-US" sz="3200" b="1" dirty="0">
                <a:solidFill>
                  <a:schemeClr val="tx1"/>
                </a:solidFill>
                <a:latin typeface="+mn-lt"/>
              </a:rPr>
              <a:t>Public Safety Services</a:t>
            </a:r>
            <a:endParaRPr lang="en-US" dirty="0">
              <a:solidFill>
                <a:schemeClr val="tx1"/>
              </a:solidFill>
            </a:endParaRPr>
          </a:p>
        </p:txBody>
      </p:sp>
      <p:pic>
        <p:nvPicPr>
          <p:cNvPr id="5" name="Content Placeholder 7">
            <a:extLst>
              <a:ext uri="{FF2B5EF4-FFF2-40B4-BE49-F238E27FC236}">
                <a16:creationId xmlns:a16="http://schemas.microsoft.com/office/drawing/2014/main" id="{57F4BC9D-05C3-434E-8A7C-9263791912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5533" y="2028688"/>
            <a:ext cx="3886200" cy="2864231"/>
          </a:xfrm>
        </p:spPr>
      </p:pic>
      <p:pic>
        <p:nvPicPr>
          <p:cNvPr id="6" name="Content Placeholder 7">
            <a:extLst>
              <a:ext uri="{FF2B5EF4-FFF2-40B4-BE49-F238E27FC236}">
                <a16:creationId xmlns:a16="http://schemas.microsoft.com/office/drawing/2014/main" id="{A5431C7D-C5ED-4AFE-A18C-CC98CAF42B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54441" y="2028688"/>
            <a:ext cx="3886200" cy="2864231"/>
          </a:xfrm>
        </p:spPr>
      </p:pic>
      <p:sp>
        <p:nvSpPr>
          <p:cNvPr id="3" name="TextBox 2">
            <a:extLst>
              <a:ext uri="{FF2B5EF4-FFF2-40B4-BE49-F238E27FC236}">
                <a16:creationId xmlns:a16="http://schemas.microsoft.com/office/drawing/2014/main" id="{7239507B-B896-42AC-909E-6744642D74FD}"/>
              </a:ext>
            </a:extLst>
          </p:cNvPr>
          <p:cNvSpPr txBox="1"/>
          <p:nvPr/>
        </p:nvSpPr>
        <p:spPr>
          <a:xfrm>
            <a:off x="305533" y="4904794"/>
            <a:ext cx="3886200" cy="707886"/>
          </a:xfrm>
          <a:prstGeom prst="rect">
            <a:avLst/>
          </a:prstGeom>
          <a:noFill/>
        </p:spPr>
        <p:txBody>
          <a:bodyPr wrap="square" rtlCol="0">
            <a:spAutoFit/>
          </a:bodyPr>
          <a:lstStyle/>
          <a:p>
            <a:r>
              <a:rPr lang="en-US" sz="2000" b="1" dirty="0"/>
              <a:t>Southern Territory Police: </a:t>
            </a:r>
          </a:p>
          <a:p>
            <a:r>
              <a:rPr lang="en-US" sz="2000" b="1" dirty="0"/>
              <a:t>New York State</a:t>
            </a:r>
          </a:p>
        </p:txBody>
      </p:sp>
      <p:sp>
        <p:nvSpPr>
          <p:cNvPr id="7" name="TextBox 6">
            <a:extLst>
              <a:ext uri="{FF2B5EF4-FFF2-40B4-BE49-F238E27FC236}">
                <a16:creationId xmlns:a16="http://schemas.microsoft.com/office/drawing/2014/main" id="{90547BE9-F691-4944-919E-98EC0EAC180E}"/>
              </a:ext>
            </a:extLst>
          </p:cNvPr>
          <p:cNvSpPr txBox="1"/>
          <p:nvPr/>
        </p:nvSpPr>
        <p:spPr>
          <a:xfrm>
            <a:off x="4701319" y="4904794"/>
            <a:ext cx="3939321" cy="707886"/>
          </a:xfrm>
          <a:prstGeom prst="rect">
            <a:avLst/>
          </a:prstGeom>
          <a:noFill/>
        </p:spPr>
        <p:txBody>
          <a:bodyPr wrap="square" rtlCol="0">
            <a:spAutoFit/>
          </a:bodyPr>
          <a:lstStyle/>
          <a:p>
            <a:r>
              <a:rPr lang="en-US" sz="2000" b="1" dirty="0"/>
              <a:t>Northern Territory Police: </a:t>
            </a:r>
          </a:p>
          <a:p>
            <a:r>
              <a:rPr lang="en-US" sz="2000" b="1" dirty="0"/>
              <a:t>Ontario &amp; Quebec</a:t>
            </a:r>
          </a:p>
        </p:txBody>
      </p:sp>
    </p:spTree>
    <p:extLst>
      <p:ext uri="{BB962C8B-B14F-4D97-AF65-F5344CB8AC3E}">
        <p14:creationId xmlns:p14="http://schemas.microsoft.com/office/powerpoint/2010/main" val="307456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6473" y="1090329"/>
            <a:ext cx="8153400" cy="984885"/>
          </a:xfrm>
          <a:prstGeom prst="rect">
            <a:avLst/>
          </a:prstGeom>
          <a:noFill/>
        </p:spPr>
        <p:txBody>
          <a:bodyPr wrap="square" rtlCol="0">
            <a:spAutoFit/>
          </a:bodyPr>
          <a:lstStyle/>
          <a:p>
            <a:pPr algn="ctr"/>
            <a:r>
              <a:rPr lang="en-US" sz="2900" b="1" dirty="0">
                <a:solidFill>
                  <a:schemeClr val="tx1">
                    <a:lumMod val="75000"/>
                  </a:schemeClr>
                </a:solidFill>
              </a:rPr>
              <a:t>Communication Building</a:t>
            </a:r>
          </a:p>
          <a:p>
            <a:pPr algn="ctr"/>
            <a:r>
              <a:rPr lang="en-US" sz="2900" b="1" dirty="0">
                <a:solidFill>
                  <a:schemeClr val="tx1">
                    <a:lumMod val="75000"/>
                  </a:schemeClr>
                </a:solidFill>
              </a:rPr>
              <a:t>Bisected by US-Canadian Border</a:t>
            </a:r>
          </a:p>
        </p:txBody>
      </p:sp>
      <p:pic>
        <p:nvPicPr>
          <p:cNvPr id="4" name="Content Placeholder 13">
            <a:extLst>
              <a:ext uri="{FF2B5EF4-FFF2-40B4-BE49-F238E27FC236}">
                <a16:creationId xmlns:a16="http://schemas.microsoft.com/office/drawing/2014/main" id="{5D24ED49-4DEE-45C2-AFF8-F88FC1E4C03A}"/>
              </a:ext>
            </a:extLst>
          </p:cNvPr>
          <p:cNvPicPr>
            <a:picLocks noChangeAspect="1"/>
          </p:cNvPicPr>
          <p:nvPr/>
        </p:nvPicPr>
        <p:blipFill>
          <a:blip r:embed="rId3">
            <a:extLst>
              <a:ext uri="{28A0092B-C50C-407E-A947-70E740481C1C}">
                <a14:useLocalDpi xmlns:a14="http://schemas.microsoft.com/office/drawing/2010/main" val="0"/>
              </a:ext>
            </a:extLst>
          </a:blip>
          <a:srcRect l="6831" t="1" r="31925" b="14285"/>
          <a:stretch>
            <a:fillRect/>
          </a:stretch>
        </p:blipFill>
        <p:spPr>
          <a:xfrm>
            <a:off x="2050473" y="2110839"/>
            <a:ext cx="5105400" cy="4075556"/>
          </a:xfrm>
          <a:prstGeom prst="rect">
            <a:avLst/>
          </a:prstGeom>
        </p:spPr>
      </p:pic>
    </p:spTree>
    <p:extLst>
      <p:ext uri="{BB962C8B-B14F-4D97-AF65-F5344CB8AC3E}">
        <p14:creationId xmlns:p14="http://schemas.microsoft.com/office/powerpoint/2010/main" val="3390199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8531-0509-4D5C-BB9B-A0B655999C9A}"/>
              </a:ext>
            </a:extLst>
          </p:cNvPr>
          <p:cNvSpPr>
            <a:spLocks noGrp="1"/>
          </p:cNvSpPr>
          <p:nvPr>
            <p:ph type="title"/>
          </p:nvPr>
        </p:nvSpPr>
        <p:spPr>
          <a:xfrm>
            <a:off x="743320" y="1211778"/>
            <a:ext cx="8086725" cy="548640"/>
          </a:xfrm>
        </p:spPr>
        <p:txBody>
          <a:bodyPr>
            <a:normAutofit fontScale="90000"/>
          </a:bodyPr>
          <a:lstStyle/>
          <a:p>
            <a:pPr algn="ctr"/>
            <a:r>
              <a:rPr lang="en-US" sz="3200" b="1" dirty="0">
                <a:solidFill>
                  <a:schemeClr val="tx1">
                    <a:lumMod val="75000"/>
                  </a:schemeClr>
                </a:solidFill>
                <a:latin typeface="+mn-lt"/>
                <a:cs typeface="Arial" panose="020B0604020202020204" pitchFamily="34" charset="0"/>
              </a:rPr>
              <a:t>Barriers to Entry for </a:t>
            </a:r>
            <a:br>
              <a:rPr lang="en-US" sz="3200" b="1" dirty="0">
                <a:solidFill>
                  <a:schemeClr val="tx1">
                    <a:lumMod val="75000"/>
                  </a:schemeClr>
                </a:solidFill>
                <a:latin typeface="+mn-lt"/>
                <a:cs typeface="Arial" panose="020B0604020202020204" pitchFamily="34" charset="0"/>
              </a:rPr>
            </a:br>
            <a:r>
              <a:rPr lang="en-US" sz="3200" b="1" dirty="0">
                <a:solidFill>
                  <a:schemeClr val="tx1">
                    <a:lumMod val="75000"/>
                  </a:schemeClr>
                </a:solidFill>
                <a:latin typeface="+mn-lt"/>
                <a:cs typeface="Arial" panose="020B0604020202020204" pitchFamily="34" charset="0"/>
              </a:rPr>
              <a:t>Visitors </a:t>
            </a:r>
            <a:r>
              <a:rPr lang="en-US" sz="3200" b="1" i="1" dirty="0">
                <a:solidFill>
                  <a:schemeClr val="tx1">
                    <a:lumMod val="75000"/>
                  </a:schemeClr>
                </a:solidFill>
                <a:latin typeface="+mn-lt"/>
                <a:cs typeface="Arial" panose="020B0604020202020204" pitchFamily="34" charset="0"/>
              </a:rPr>
              <a:t>and</a:t>
            </a:r>
            <a:r>
              <a:rPr lang="en-US" sz="3200" b="1" dirty="0">
                <a:solidFill>
                  <a:schemeClr val="tx1">
                    <a:lumMod val="75000"/>
                  </a:schemeClr>
                </a:solidFill>
                <a:latin typeface="+mn-lt"/>
                <a:cs typeface="Arial" panose="020B0604020202020204" pitchFamily="34" charset="0"/>
              </a:rPr>
              <a:t> Our Community Members</a:t>
            </a:r>
          </a:p>
        </p:txBody>
      </p:sp>
      <p:pic>
        <p:nvPicPr>
          <p:cNvPr id="6" name="Content Placeholder 5">
            <a:extLst>
              <a:ext uri="{FF2B5EF4-FFF2-40B4-BE49-F238E27FC236}">
                <a16:creationId xmlns:a16="http://schemas.microsoft.com/office/drawing/2014/main" id="{8AFC4160-CA96-44D9-8D92-13DAFCC4823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9565" y="2401585"/>
            <a:ext cx="3886200" cy="2914650"/>
          </a:xfrm>
        </p:spPr>
      </p:pic>
      <p:pic>
        <p:nvPicPr>
          <p:cNvPr id="8" name="Content Placeholder 7">
            <a:extLst>
              <a:ext uri="{FF2B5EF4-FFF2-40B4-BE49-F238E27FC236}">
                <a16:creationId xmlns:a16="http://schemas.microsoft.com/office/drawing/2014/main" id="{E4518631-43EC-4E09-9CDD-5FC22C29DC9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86682" y="2401585"/>
            <a:ext cx="3886200" cy="2914650"/>
          </a:xfrm>
        </p:spPr>
      </p:pic>
    </p:spTree>
    <p:extLst>
      <p:ext uri="{BB962C8B-B14F-4D97-AF65-F5344CB8AC3E}">
        <p14:creationId xmlns:p14="http://schemas.microsoft.com/office/powerpoint/2010/main" val="281648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0101856C-D570-4893-BB31-54659D8B0254}"/>
              </a:ext>
            </a:extLst>
          </p:cNvPr>
          <p:cNvSpPr txBox="1"/>
          <p:nvPr/>
        </p:nvSpPr>
        <p:spPr>
          <a:xfrm>
            <a:off x="2400300" y="533400"/>
            <a:ext cx="5067300" cy="1077218"/>
          </a:xfrm>
          <a:prstGeom prst="rect">
            <a:avLst/>
          </a:prstGeom>
          <a:noFill/>
        </p:spPr>
        <p:txBody>
          <a:bodyPr wrap="square" rtlCol="0">
            <a:spAutoFit/>
          </a:bodyPr>
          <a:lstStyle/>
          <a:p>
            <a:pPr algn="ctr"/>
            <a:r>
              <a:rPr lang="en-US" sz="3200" b="1" i="1" dirty="0"/>
              <a:t>Former</a:t>
            </a:r>
            <a:r>
              <a:rPr lang="en-US" sz="3200" b="1" dirty="0"/>
              <a:t> Canadian Customs On Akwesasne Territory</a:t>
            </a:r>
          </a:p>
        </p:txBody>
      </p:sp>
    </p:spTree>
    <p:extLst>
      <p:ext uri="{BB962C8B-B14F-4D97-AF65-F5344CB8AC3E}">
        <p14:creationId xmlns:p14="http://schemas.microsoft.com/office/powerpoint/2010/main" val="190011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4595327" cy="5313177"/>
          </a:xfrm>
          <a:prstGeom prst="rect">
            <a:avLst/>
          </a:prstGeom>
        </p:spPr>
      </p:pic>
      <p:sp>
        <p:nvSpPr>
          <p:cNvPr id="4" name="TextBox 3">
            <a:extLst>
              <a:ext uri="{FF2B5EF4-FFF2-40B4-BE49-F238E27FC236}">
                <a16:creationId xmlns:a16="http://schemas.microsoft.com/office/drawing/2014/main" id="{BFC483AB-1B6B-41C3-B838-134DF96B5AA8}"/>
              </a:ext>
            </a:extLst>
          </p:cNvPr>
          <p:cNvSpPr txBox="1"/>
          <p:nvPr/>
        </p:nvSpPr>
        <p:spPr>
          <a:xfrm>
            <a:off x="5181600" y="3072348"/>
            <a:ext cx="39624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lumMod val="75000"/>
                  </a:schemeClr>
                </a:solidFill>
              </a:rPr>
              <a:t>Resulted in U.S. and Canadian governments jointly agreeing to close this border crossing</a:t>
            </a:r>
          </a:p>
          <a:p>
            <a:pPr marL="342900" indent="-342900">
              <a:buFont typeface="Arial" panose="020B0604020202020204" pitchFamily="34" charset="0"/>
              <a:buChar char="•"/>
            </a:pPr>
            <a:r>
              <a:rPr lang="en-US" sz="2400" dirty="0">
                <a:solidFill>
                  <a:schemeClr val="tx1">
                    <a:lumMod val="75000"/>
                  </a:schemeClr>
                </a:solidFill>
              </a:rPr>
              <a:t>Created tremendous hardship for our community</a:t>
            </a:r>
          </a:p>
          <a:p>
            <a:pPr marL="342900" indent="-342900">
              <a:buFont typeface="Arial" panose="020B0604020202020204" pitchFamily="34" charset="0"/>
              <a:buChar char="•"/>
            </a:pPr>
            <a:r>
              <a:rPr lang="en-US" sz="2400" dirty="0">
                <a:solidFill>
                  <a:schemeClr val="tx1">
                    <a:lumMod val="75000"/>
                  </a:schemeClr>
                </a:solidFill>
              </a:rPr>
              <a:t>Logistical problem for first responders, delays of patient care</a:t>
            </a:r>
          </a:p>
        </p:txBody>
      </p:sp>
      <p:sp>
        <p:nvSpPr>
          <p:cNvPr id="5" name="TextBox 4">
            <a:extLst>
              <a:ext uri="{FF2B5EF4-FFF2-40B4-BE49-F238E27FC236}">
                <a16:creationId xmlns:a16="http://schemas.microsoft.com/office/drawing/2014/main" id="{F4005C1D-1BAE-4470-B53E-A947B5518598}"/>
              </a:ext>
            </a:extLst>
          </p:cNvPr>
          <p:cNvSpPr txBox="1"/>
          <p:nvPr/>
        </p:nvSpPr>
        <p:spPr>
          <a:xfrm>
            <a:off x="5269675" y="987544"/>
            <a:ext cx="3581400" cy="2062103"/>
          </a:xfrm>
          <a:prstGeom prst="rect">
            <a:avLst/>
          </a:prstGeom>
          <a:noFill/>
        </p:spPr>
        <p:txBody>
          <a:bodyPr wrap="square" rtlCol="0">
            <a:spAutoFit/>
          </a:bodyPr>
          <a:lstStyle/>
          <a:p>
            <a:pPr algn="ctr"/>
            <a:r>
              <a:rPr lang="en-US" sz="3200" b="1" dirty="0"/>
              <a:t>Impact of CBSA Arming Border Guards On Mohawk Land</a:t>
            </a:r>
          </a:p>
        </p:txBody>
      </p:sp>
    </p:spTree>
    <p:extLst>
      <p:ext uri="{BB962C8B-B14F-4D97-AF65-F5344CB8AC3E}">
        <p14:creationId xmlns:p14="http://schemas.microsoft.com/office/powerpoint/2010/main" val="3967708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l="-1562" t="9351" r="13667" b="27544"/>
          <a:stretch>
            <a:fillRect/>
          </a:stretch>
        </p:blipFill>
        <p:spPr>
          <a:xfrm>
            <a:off x="-42965" y="2126019"/>
            <a:ext cx="4490188" cy="3541859"/>
          </a:xfrm>
          <a:prstGeom prst="rect">
            <a:avLst/>
          </a:prstGeom>
        </p:spPr>
      </p:pic>
      <p:sp>
        <p:nvSpPr>
          <p:cNvPr id="2" name="TextBox 1">
            <a:extLst>
              <a:ext uri="{FF2B5EF4-FFF2-40B4-BE49-F238E27FC236}">
                <a16:creationId xmlns:a16="http://schemas.microsoft.com/office/drawing/2014/main" id="{3B892BE6-FB0F-44F0-9E25-2BD336D4CE0C}"/>
              </a:ext>
            </a:extLst>
          </p:cNvPr>
          <p:cNvSpPr txBox="1"/>
          <p:nvPr/>
        </p:nvSpPr>
        <p:spPr>
          <a:xfrm>
            <a:off x="1500249" y="1048801"/>
            <a:ext cx="6781800" cy="1077218"/>
          </a:xfrm>
          <a:prstGeom prst="rect">
            <a:avLst/>
          </a:prstGeom>
          <a:noFill/>
        </p:spPr>
        <p:txBody>
          <a:bodyPr wrap="square" rtlCol="0">
            <a:spAutoFit/>
          </a:bodyPr>
          <a:lstStyle/>
          <a:p>
            <a:pPr algn="ctr"/>
            <a:r>
              <a:rPr lang="en-US" sz="3200" b="1" dirty="0">
                <a:ea typeface="+mj-ea"/>
                <a:cs typeface="+mj-cs"/>
              </a:rPr>
              <a:t>Impact to Our Community Members During Protest of 2009</a:t>
            </a:r>
          </a:p>
        </p:txBody>
      </p:sp>
      <p:pic>
        <p:nvPicPr>
          <p:cNvPr id="4" name="Picture 3">
            <a:extLst>
              <a:ext uri="{FF2B5EF4-FFF2-40B4-BE49-F238E27FC236}">
                <a16:creationId xmlns:a16="http://schemas.microsoft.com/office/drawing/2014/main" id="{1614A3B3-E50F-4335-AEAA-85E74F99EB67}"/>
              </a:ext>
            </a:extLst>
          </p:cNvPr>
          <p:cNvPicPr>
            <a:picLocks noChangeAspect="1"/>
          </p:cNvPicPr>
          <p:nvPr/>
        </p:nvPicPr>
        <p:blipFill>
          <a:blip r:embed="rId4"/>
          <a:srcRect l="21116" t="10100" r="23599" b="29299"/>
          <a:stretch>
            <a:fillRect/>
          </a:stretch>
        </p:blipFill>
        <p:spPr>
          <a:xfrm>
            <a:off x="4633599" y="2126019"/>
            <a:ext cx="4327245" cy="3541859"/>
          </a:xfrm>
          <a:prstGeom prst="rect">
            <a:avLst/>
          </a:prstGeom>
        </p:spPr>
      </p:pic>
      <p:sp>
        <p:nvSpPr>
          <p:cNvPr id="5" name="TextBox 4">
            <a:extLst>
              <a:ext uri="{FF2B5EF4-FFF2-40B4-BE49-F238E27FC236}">
                <a16:creationId xmlns:a16="http://schemas.microsoft.com/office/drawing/2014/main" id="{497BF1EE-D3CF-4655-AE53-F7E5947C5EF8}"/>
              </a:ext>
            </a:extLst>
          </p:cNvPr>
          <p:cNvSpPr txBox="1"/>
          <p:nvPr/>
        </p:nvSpPr>
        <p:spPr>
          <a:xfrm>
            <a:off x="4633599" y="5683820"/>
            <a:ext cx="4059139" cy="707886"/>
          </a:xfrm>
          <a:prstGeom prst="rect">
            <a:avLst/>
          </a:prstGeom>
          <a:noFill/>
        </p:spPr>
        <p:txBody>
          <a:bodyPr wrap="square" rtlCol="0">
            <a:spAutoFit/>
          </a:bodyPr>
          <a:lstStyle/>
          <a:p>
            <a:r>
              <a:rPr lang="en-US" sz="2000" dirty="0"/>
              <a:t>Akwesasne to Cornwall Island 82 Miles</a:t>
            </a:r>
          </a:p>
        </p:txBody>
      </p:sp>
      <p:sp>
        <p:nvSpPr>
          <p:cNvPr id="6" name="TextBox 5">
            <a:extLst>
              <a:ext uri="{FF2B5EF4-FFF2-40B4-BE49-F238E27FC236}">
                <a16:creationId xmlns:a16="http://schemas.microsoft.com/office/drawing/2014/main" id="{3B8E6D64-C8C4-48E7-93E6-193A2DE6E48B}"/>
              </a:ext>
            </a:extLst>
          </p:cNvPr>
          <p:cNvSpPr txBox="1"/>
          <p:nvPr/>
        </p:nvSpPr>
        <p:spPr>
          <a:xfrm>
            <a:off x="162296" y="5683820"/>
            <a:ext cx="3815938" cy="707886"/>
          </a:xfrm>
          <a:prstGeom prst="rect">
            <a:avLst/>
          </a:prstGeom>
          <a:noFill/>
        </p:spPr>
        <p:txBody>
          <a:bodyPr wrap="square" rtlCol="0">
            <a:spAutoFit/>
          </a:bodyPr>
          <a:lstStyle/>
          <a:p>
            <a:r>
              <a:rPr lang="en-US" sz="2000" dirty="0"/>
              <a:t>Akwesasne to Cornwall Island 94 Miles</a:t>
            </a:r>
          </a:p>
        </p:txBody>
      </p:sp>
    </p:spTree>
    <p:extLst>
      <p:ext uri="{BB962C8B-B14F-4D97-AF65-F5344CB8AC3E}">
        <p14:creationId xmlns:p14="http://schemas.microsoft.com/office/powerpoint/2010/main" val="1094947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037" y="1190386"/>
            <a:ext cx="8686800" cy="646331"/>
          </a:xfrm>
          <a:prstGeom prst="rect">
            <a:avLst/>
          </a:prstGeom>
          <a:noFill/>
        </p:spPr>
        <p:txBody>
          <a:bodyPr wrap="square" rtlCol="0">
            <a:spAutoFit/>
          </a:bodyPr>
          <a:lstStyle/>
          <a:p>
            <a:pPr algn="ctr"/>
            <a:r>
              <a:rPr lang="en-US" sz="3200" b="1" dirty="0">
                <a:solidFill>
                  <a:schemeClr val="tx1">
                    <a:lumMod val="75000"/>
                  </a:schemeClr>
                </a:solidFill>
                <a:ea typeface="+mj-ea"/>
                <a:cs typeface="Arial" panose="020B0604020202020204" pitchFamily="34" charset="0"/>
              </a:rPr>
              <a:t>Law</a:t>
            </a:r>
            <a:r>
              <a:rPr lang="en-US" sz="3600" b="1" cap="small" dirty="0">
                <a:solidFill>
                  <a:schemeClr val="tx1">
                    <a:lumMod val="75000"/>
                  </a:schemeClr>
                </a:solidFill>
              </a:rPr>
              <a:t> </a:t>
            </a:r>
            <a:r>
              <a:rPr lang="en-US" sz="3200" b="1" dirty="0">
                <a:solidFill>
                  <a:schemeClr val="tx1">
                    <a:lumMod val="75000"/>
                  </a:schemeClr>
                </a:solidFill>
                <a:ea typeface="+mj-ea"/>
                <a:cs typeface="Arial" panose="020B0604020202020204" pitchFamily="34" charset="0"/>
              </a:rPr>
              <a:t>Enforcement</a:t>
            </a:r>
            <a:r>
              <a:rPr lang="en-US" sz="3600" b="1" cap="small" dirty="0">
                <a:solidFill>
                  <a:schemeClr val="tx1">
                    <a:lumMod val="75000"/>
                  </a:schemeClr>
                </a:solidFill>
              </a:rPr>
              <a:t> </a:t>
            </a:r>
            <a:r>
              <a:rPr lang="en-US" sz="3200" b="1" dirty="0">
                <a:solidFill>
                  <a:schemeClr val="tx1">
                    <a:lumMod val="75000"/>
                  </a:schemeClr>
                </a:solidFill>
                <a:ea typeface="+mj-ea"/>
                <a:cs typeface="Arial" panose="020B0604020202020204" pitchFamily="34" charset="0"/>
              </a:rPr>
              <a:t>Presence On Territory</a:t>
            </a:r>
          </a:p>
        </p:txBody>
      </p:sp>
      <p:sp>
        <p:nvSpPr>
          <p:cNvPr id="3" name="TextBox 2"/>
          <p:cNvSpPr txBox="1"/>
          <p:nvPr/>
        </p:nvSpPr>
        <p:spPr>
          <a:xfrm>
            <a:off x="674137" y="2057400"/>
            <a:ext cx="784860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75000"/>
                  </a:schemeClr>
                </a:solidFill>
              </a:rPr>
              <a:t>Recognize need for security &amp; law enforcement at the borders, especially after 9/11</a:t>
            </a:r>
          </a:p>
          <a:p>
            <a:pPr marL="457200" indent="-457200">
              <a:buFont typeface="Arial" panose="020B0604020202020204" pitchFamily="34" charset="0"/>
              <a:buChar char="•"/>
            </a:pPr>
            <a:r>
              <a:rPr lang="en-US" sz="2800" dirty="0">
                <a:solidFill>
                  <a:schemeClr val="tx1">
                    <a:lumMod val="75000"/>
                  </a:schemeClr>
                </a:solidFill>
              </a:rPr>
              <a:t>Concern over level of law enforcement and invasiveness </a:t>
            </a:r>
          </a:p>
          <a:p>
            <a:pPr marL="457200" indent="-457200">
              <a:buFont typeface="Arial" panose="020B0604020202020204" pitchFamily="34" charset="0"/>
              <a:buChar char="•"/>
            </a:pPr>
            <a:r>
              <a:rPr lang="en-US" sz="2800" dirty="0">
                <a:solidFill>
                  <a:schemeClr val="tx1">
                    <a:lumMod val="75000"/>
                  </a:schemeClr>
                </a:solidFill>
              </a:rPr>
              <a:t>Issues for our community:</a:t>
            </a:r>
          </a:p>
          <a:p>
            <a:pPr marL="914400" lvl="1" indent="-457200">
              <a:buFont typeface="Arial" panose="020B0604020202020204" pitchFamily="34" charset="0"/>
              <a:buChar char="•"/>
            </a:pPr>
            <a:r>
              <a:rPr lang="en-US" sz="2800" dirty="0">
                <a:solidFill>
                  <a:schemeClr val="tx1">
                    <a:lumMod val="75000"/>
                  </a:schemeClr>
                </a:solidFill>
              </a:rPr>
              <a:t>Frequent “random” stops – profiling</a:t>
            </a:r>
          </a:p>
          <a:p>
            <a:pPr marL="914400" lvl="1" indent="-457200">
              <a:buFont typeface="Arial" panose="020B0604020202020204" pitchFamily="34" charset="0"/>
              <a:buChar char="•"/>
            </a:pPr>
            <a:r>
              <a:rPr lang="en-US" sz="2800" dirty="0">
                <a:solidFill>
                  <a:schemeClr val="tx1">
                    <a:lumMod val="75000"/>
                  </a:schemeClr>
                </a:solidFill>
              </a:rPr>
              <a:t>Many law enforcement vehicles patrolling constantly (Border Patrol, ICE, ATF)</a:t>
            </a:r>
          </a:p>
        </p:txBody>
      </p:sp>
    </p:spTree>
    <p:extLst>
      <p:ext uri="{BB962C8B-B14F-4D97-AF65-F5344CB8AC3E}">
        <p14:creationId xmlns:p14="http://schemas.microsoft.com/office/powerpoint/2010/main" val="2091277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1600" y="1646584"/>
            <a:ext cx="8940800" cy="461927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3600" dirty="0">
                <a:solidFill>
                  <a:schemeClr val="accent1"/>
                </a:solidFill>
                <a:latin typeface="Calibri" panose="020F0502020204030204" pitchFamily="34" charset="0"/>
                <a:cs typeface="Calibri" panose="020F0502020204030204" pitchFamily="34" charset="0"/>
              </a:rPr>
              <a:t>WORK OF THE JAY TREATY BORDER ALLIANCE</a:t>
            </a:r>
          </a:p>
          <a:p>
            <a:pPr algn="ctr">
              <a:spcBef>
                <a:spcPts val="600"/>
              </a:spcBef>
            </a:pPr>
            <a:endParaRPr lang="en-US" sz="300" dirty="0">
              <a:solidFill>
                <a:schemeClr val="accent1"/>
              </a:solidFill>
              <a:latin typeface="Calibri" panose="020F0502020204030204" pitchFamily="34" charset="0"/>
              <a:ea typeface="Palatino" pitchFamily="2" charset="77"/>
              <a:cs typeface="Calibri" panose="020F0502020204030204" pitchFamily="34" charset="0"/>
            </a:endParaRPr>
          </a:p>
          <a:p>
            <a:r>
              <a:rPr lang="en-US" sz="2200" dirty="0">
                <a:solidFill>
                  <a:schemeClr val="accent1"/>
                </a:solidFill>
                <a:latin typeface="Calibri" panose="020F0502020204030204" pitchFamily="34" charset="0"/>
                <a:ea typeface="Palatino" pitchFamily="2" charset="77"/>
                <a:cs typeface="Calibri" panose="020F0502020204030204" pitchFamily="34" charset="0"/>
              </a:rPr>
              <a:t>General Activity:</a:t>
            </a:r>
          </a:p>
          <a:p>
            <a:pPr marL="800100" lvl="1" indent="-342900">
              <a:spcAft>
                <a:spcPts val="200"/>
              </a:spcAft>
              <a:buFont typeface="Arial" panose="020B0604020202020204" pitchFamily="34" charset="0"/>
              <a:buChar char="•"/>
            </a:pPr>
            <a:r>
              <a:rPr lang="en-US" sz="2000" dirty="0">
                <a:solidFill>
                  <a:schemeClr val="accent1"/>
                </a:solidFill>
                <a:latin typeface="Calibri" panose="020F0502020204030204" pitchFamily="34" charset="0"/>
                <a:ea typeface="Palatino" pitchFamily="2" charset="77"/>
                <a:cs typeface="Calibri" panose="020F0502020204030204" pitchFamily="34" charset="0"/>
              </a:rPr>
              <a:t>Advocacy to get rid of the Immigration and Nationality Act’s blood quantum requirement;</a:t>
            </a:r>
          </a:p>
          <a:p>
            <a:pPr marL="800100" lvl="1" indent="-342900">
              <a:spcAft>
                <a:spcPts val="200"/>
              </a:spcAft>
              <a:buFont typeface="Arial" panose="020B0604020202020204" pitchFamily="34" charset="0"/>
              <a:buChar char="•"/>
            </a:pPr>
            <a:r>
              <a:rPr lang="en-US" sz="2000" dirty="0">
                <a:solidFill>
                  <a:schemeClr val="accent1"/>
                </a:solidFill>
                <a:latin typeface="Calibri" panose="020F0502020204030204" pitchFamily="34" charset="0"/>
                <a:ea typeface="Palatino" pitchFamily="2" charset="77"/>
                <a:cs typeface="Calibri" panose="020F0502020204030204" pitchFamily="34" charset="0"/>
              </a:rPr>
              <a:t>Advocacy for a Right of Entry in Canada for U.S.-Born Indians;</a:t>
            </a:r>
          </a:p>
          <a:p>
            <a:pPr marL="800100" lvl="1" indent="-342900">
              <a:spcAft>
                <a:spcPts val="200"/>
              </a:spcAft>
              <a:buFont typeface="Arial" panose="020B0604020202020204" pitchFamily="34" charset="0"/>
              <a:buChar char="•"/>
            </a:pPr>
            <a:r>
              <a:rPr lang="en-US" sz="2000" dirty="0">
                <a:solidFill>
                  <a:schemeClr val="accent1"/>
                </a:solidFill>
                <a:latin typeface="Calibri" panose="020F0502020204030204" pitchFamily="34" charset="0"/>
                <a:ea typeface="Palatino" pitchFamily="2" charset="77"/>
                <a:cs typeface="Calibri" panose="020F0502020204030204" pitchFamily="34" charset="0"/>
              </a:rPr>
              <a:t>Create effective working relations with U.S. Customs and Border Protection and Canada Border Services Agency;</a:t>
            </a:r>
          </a:p>
          <a:p>
            <a:pPr marL="800100" lvl="1" indent="-342900">
              <a:spcAft>
                <a:spcPts val="200"/>
              </a:spcAft>
              <a:buFont typeface="Arial" panose="020B0604020202020204" pitchFamily="34" charset="0"/>
              <a:buChar char="•"/>
            </a:pPr>
            <a:r>
              <a:rPr lang="en-US" sz="2000" dirty="0">
                <a:solidFill>
                  <a:schemeClr val="accent1"/>
                </a:solidFill>
                <a:latin typeface="Calibri" panose="020F0502020204030204" pitchFamily="34" charset="0"/>
                <a:ea typeface="Palatino" pitchFamily="2" charset="77"/>
                <a:cs typeface="Calibri" panose="020F0502020204030204" pitchFamily="34" charset="0"/>
              </a:rPr>
              <a:t>Address issues that are unique to the United States-Canadian border.</a:t>
            </a:r>
          </a:p>
          <a:p>
            <a:pPr>
              <a:spcBef>
                <a:spcPts val="600"/>
              </a:spcBef>
            </a:pPr>
            <a:r>
              <a:rPr lang="en-US" sz="2200" dirty="0">
                <a:solidFill>
                  <a:schemeClr val="accent1"/>
                </a:solidFill>
                <a:latin typeface="Calibri" panose="020F0502020204030204" pitchFamily="34" charset="0"/>
                <a:ea typeface="Palatino" pitchFamily="2" charset="77"/>
                <a:cs typeface="Calibri" panose="020F0502020204030204" pitchFamily="34" charset="0"/>
              </a:rPr>
              <a:t>Events:</a:t>
            </a:r>
          </a:p>
          <a:p>
            <a:pPr marL="800100" lvl="1" indent="-342900">
              <a:spcAft>
                <a:spcPts val="200"/>
              </a:spcAft>
              <a:buFont typeface="Arial" panose="020B0604020202020204" pitchFamily="34" charset="0"/>
              <a:buChar char="•"/>
            </a:pPr>
            <a:r>
              <a:rPr lang="en-US" sz="2000" dirty="0">
                <a:solidFill>
                  <a:schemeClr val="accent1"/>
                </a:solidFill>
                <a:latin typeface="Calibri" panose="020F0502020204030204" pitchFamily="34" charset="0"/>
                <a:ea typeface="Palatino" pitchFamily="2" charset="77"/>
                <a:cs typeface="Calibri" panose="020F0502020204030204" pitchFamily="34" charset="0"/>
              </a:rPr>
              <a:t>November 3, 2021 - JTBA Virtual Washington D.C. Fly-in</a:t>
            </a:r>
          </a:p>
          <a:p>
            <a:pPr marL="800100" lvl="1" indent="-342900">
              <a:spcAft>
                <a:spcPts val="200"/>
              </a:spcAft>
              <a:buFont typeface="Arial" panose="020B0604020202020204" pitchFamily="34" charset="0"/>
              <a:buChar char="•"/>
            </a:pPr>
            <a:r>
              <a:rPr lang="en-US" sz="2000" dirty="0">
                <a:solidFill>
                  <a:schemeClr val="accent1"/>
                </a:solidFill>
                <a:latin typeface="Calibri" panose="020F0502020204030204" pitchFamily="34" charset="0"/>
                <a:ea typeface="Palatino" pitchFamily="2" charset="77"/>
                <a:cs typeface="Calibri" panose="020F0502020204030204" pitchFamily="34" charset="0"/>
              </a:rPr>
              <a:t>April 2022 Ottawa Advocacy &amp; June 2022 JTBA 5</a:t>
            </a:r>
            <a:r>
              <a:rPr lang="en-US" sz="2000" baseline="30000" dirty="0">
                <a:solidFill>
                  <a:schemeClr val="accent1"/>
                </a:solidFill>
                <a:latin typeface="Calibri" panose="020F0502020204030204" pitchFamily="34" charset="0"/>
                <a:ea typeface="Palatino" pitchFamily="2" charset="77"/>
                <a:cs typeface="Calibri" panose="020F0502020204030204" pitchFamily="34" charset="0"/>
              </a:rPr>
              <a:t>th</a:t>
            </a:r>
            <a:r>
              <a:rPr lang="en-US" sz="2000" dirty="0">
                <a:solidFill>
                  <a:schemeClr val="accent1"/>
                </a:solidFill>
                <a:latin typeface="Calibri" panose="020F0502020204030204" pitchFamily="34" charset="0"/>
                <a:ea typeface="Palatino" pitchFamily="2" charset="77"/>
                <a:cs typeface="Calibri" panose="020F0502020204030204" pitchFamily="34" charset="0"/>
              </a:rPr>
              <a:t> Annual Summit</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90195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840BAF4-F76D-52BE-B19F-DB3A59E06D1F}"/>
              </a:ext>
            </a:extLst>
          </p:cNvPr>
          <p:cNvPicPr>
            <a:picLocks noChangeAspect="1"/>
          </p:cNvPicPr>
          <p:nvPr/>
        </p:nvPicPr>
        <p:blipFill rotWithShape="1">
          <a:blip r:embed="rId4"/>
          <a:srcRect t="709" r="2" b="2"/>
          <a:stretch/>
        </p:blipFill>
        <p:spPr>
          <a:xfrm>
            <a:off x="6363941" y="6205017"/>
            <a:ext cx="2141884" cy="632692"/>
          </a:xfrm>
          <a:prstGeom prst="rect">
            <a:avLst/>
          </a:prstGeom>
        </p:spPr>
      </p:pic>
    </p:spTree>
    <p:extLst>
      <p:ext uri="{BB962C8B-B14F-4D97-AF65-F5344CB8AC3E}">
        <p14:creationId xmlns:p14="http://schemas.microsoft.com/office/powerpoint/2010/main" val="1642036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6" name="Title 1"/>
          <p:cNvSpPr txBox="1">
            <a:spLocks/>
          </p:cNvSpPr>
          <p:nvPr/>
        </p:nvSpPr>
        <p:spPr>
          <a:xfrm>
            <a:off x="681038" y="1021889"/>
            <a:ext cx="7781924" cy="929495"/>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14400" dirty="0">
                <a:solidFill>
                  <a:schemeClr val="accent1"/>
                </a:solidFill>
                <a:latin typeface="Calibri" panose="020F0502020204030204" pitchFamily="34" charset="0"/>
                <a:cs typeface="Calibri" panose="020F0502020204030204" pitchFamily="34" charset="0"/>
              </a:rPr>
              <a:t>RECENT EVENT – Ottawa Lobby </a:t>
            </a:r>
          </a:p>
          <a:p>
            <a:pPr marL="800100" lvl="1" indent="-342900">
              <a:spcAft>
                <a:spcPts val="200"/>
              </a:spcAft>
              <a:buFont typeface="Arial" panose="020B0604020202020204" pitchFamily="34" charset="0"/>
              <a:buChar char="•"/>
            </a:pPr>
            <a:endParaRPr lang="en-US" sz="2200" i="1"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pic>
        <p:nvPicPr>
          <p:cNvPr id="8" name="Picture 7" descr="A picture containing logo&#10;&#10;Description automatically generated">
            <a:extLst>
              <a:ext uri="{FF2B5EF4-FFF2-40B4-BE49-F238E27FC236}">
                <a16:creationId xmlns:a16="http://schemas.microsoft.com/office/drawing/2014/main" id="{8840BAF4-F76D-52BE-B19F-DB3A59E06D1F}"/>
              </a:ext>
            </a:extLst>
          </p:cNvPr>
          <p:cNvPicPr>
            <a:picLocks noChangeAspect="1"/>
          </p:cNvPicPr>
          <p:nvPr/>
        </p:nvPicPr>
        <p:blipFill rotWithShape="1">
          <a:blip r:embed="rId3"/>
          <a:srcRect t="709" r="2" b="2"/>
          <a:stretch/>
        </p:blipFill>
        <p:spPr>
          <a:xfrm>
            <a:off x="6363941" y="6122554"/>
            <a:ext cx="2141884" cy="632692"/>
          </a:xfrm>
          <a:prstGeom prst="rect">
            <a:avLst/>
          </a:prstGeom>
        </p:spPr>
      </p:pic>
      <p:sp>
        <p:nvSpPr>
          <p:cNvPr id="6" name="TextBox 5">
            <a:extLst>
              <a:ext uri="{FF2B5EF4-FFF2-40B4-BE49-F238E27FC236}">
                <a16:creationId xmlns:a16="http://schemas.microsoft.com/office/drawing/2014/main" id="{5FC5BF5A-CDE5-7C3A-D59D-6468AE36761D}"/>
              </a:ext>
            </a:extLst>
          </p:cNvPr>
          <p:cNvSpPr txBox="1"/>
          <p:nvPr/>
        </p:nvSpPr>
        <p:spPr>
          <a:xfrm>
            <a:off x="669701" y="2756079"/>
            <a:ext cx="824248" cy="688974"/>
          </a:xfrm>
          <a:prstGeom prst="rect">
            <a:avLst/>
          </a:prstGeom>
        </p:spPr>
        <p:txBody>
          <a:bodyPr vert="horz" wrap="non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7" name="TextBox 6">
            <a:extLst>
              <a:ext uri="{FF2B5EF4-FFF2-40B4-BE49-F238E27FC236}">
                <a16:creationId xmlns:a16="http://schemas.microsoft.com/office/drawing/2014/main" id="{F17CA16E-104D-BBEC-CF52-4A0B8449AE6F}"/>
              </a:ext>
            </a:extLst>
          </p:cNvPr>
          <p:cNvSpPr txBox="1"/>
          <p:nvPr/>
        </p:nvSpPr>
        <p:spPr>
          <a:xfrm>
            <a:off x="875763" y="285911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a:extLst>
              <a:ext uri="{FF2B5EF4-FFF2-40B4-BE49-F238E27FC236}">
                <a16:creationId xmlns:a16="http://schemas.microsoft.com/office/drawing/2014/main" id="{D50D72CD-6ED7-DE51-0FAC-08B4323C984C}"/>
              </a:ext>
            </a:extLst>
          </p:cNvPr>
          <p:cNvSpPr txBox="1"/>
          <p:nvPr/>
        </p:nvSpPr>
        <p:spPr>
          <a:xfrm>
            <a:off x="154680" y="1804854"/>
            <a:ext cx="8571461" cy="2539157"/>
          </a:xfrm>
          <a:prstGeom prst="rect">
            <a:avLst/>
          </a:prstGeom>
          <a:noFill/>
        </p:spPr>
        <p:txBody>
          <a:bodyPr wrap="square">
            <a:spAutoFit/>
          </a:bodyPr>
          <a:lstStyle/>
          <a:p>
            <a:pPr lvl="1">
              <a:spcAft>
                <a:spcPts val="200"/>
              </a:spcAft>
            </a:pPr>
            <a:r>
              <a:rPr lang="en-US" sz="2200" dirty="0">
                <a:solidFill>
                  <a:schemeClr val="accent1"/>
                </a:solidFill>
                <a:latin typeface="Calibri" panose="020F0502020204030204" pitchFamily="34" charset="0"/>
                <a:ea typeface="Palatino" pitchFamily="2" charset="77"/>
                <a:cs typeface="Calibri" panose="020F0502020204030204" pitchFamily="34" charset="0"/>
              </a:rPr>
              <a:t>April 3-7, 2022 - Mohawk Council of Akwesasne and </a:t>
            </a:r>
            <a:r>
              <a:rPr lang="en-US" sz="2200" dirty="0">
                <a:latin typeface="Calibri" panose="020F0502020204030204" pitchFamily="34" charset="0"/>
                <a:ea typeface="Palatino" pitchFamily="2" charset="77"/>
                <a:cs typeface="Calibri" panose="020F0502020204030204" pitchFamily="34" charset="0"/>
              </a:rPr>
              <a:t>the JTBA held a series of in-person with various Canadian Ministers and Members of Parliament  in Ottawa, Canada.</a:t>
            </a:r>
          </a:p>
          <a:p>
            <a:pPr lvl="1">
              <a:spcAft>
                <a:spcPts val="200"/>
              </a:spcAft>
            </a:pPr>
            <a:endParaRPr lang="en-US" sz="2200" dirty="0">
              <a:latin typeface="Calibri" panose="020F0502020204030204" pitchFamily="34" charset="0"/>
              <a:ea typeface="Palatino" pitchFamily="2" charset="77"/>
              <a:cs typeface="Calibri" panose="020F0502020204030204" pitchFamily="34" charset="0"/>
            </a:endParaRPr>
          </a:p>
          <a:p>
            <a:pPr lvl="1">
              <a:spcAft>
                <a:spcPts val="200"/>
              </a:spcAft>
            </a:pPr>
            <a:r>
              <a:rPr lang="en-US"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Approximately 35 </a:t>
            </a:r>
            <a:r>
              <a:rPr lang="en-US" sz="2200" dirty="0">
                <a:latin typeface="Calibri" panose="020F0502020204030204" pitchFamily="34" charset="0"/>
                <a:ea typeface="Times New Roman" panose="02020603050405020304" pitchFamily="18" charset="0"/>
                <a:cs typeface="Calibri" panose="020F0502020204030204" pitchFamily="34" charset="0"/>
              </a:rPr>
              <a:t>Tribal and First Nations </a:t>
            </a:r>
            <a:r>
              <a:rPr lang="en-US"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leaders, attorneys and advisors were in attendance.</a:t>
            </a:r>
            <a:endParaRPr lang="en-US" sz="2200" i="1" dirty="0">
              <a:solidFill>
                <a:schemeClr val="accent1"/>
              </a:solidFill>
              <a:latin typeface="Calibri" panose="020F0502020204030204" pitchFamily="34" charset="0"/>
              <a:ea typeface="Palatino" pitchFamily="2" charset="77"/>
              <a:cs typeface="Calibri" panose="020F0502020204030204" pitchFamily="34" charset="0"/>
            </a:endParaRPr>
          </a:p>
          <a:p>
            <a:pPr lvl="1">
              <a:spcAft>
                <a:spcPts val="200"/>
              </a:spcAft>
            </a:pPr>
            <a:endParaRPr lang="en-US" sz="2200" dirty="0">
              <a:latin typeface="Calibri" panose="020F0502020204030204" pitchFamily="34" charset="0"/>
              <a:ea typeface="Palatino" pitchFamily="2" charset="77"/>
              <a:cs typeface="Calibri" panose="020F0502020204030204" pitchFamily="34" charset="0"/>
            </a:endParaRPr>
          </a:p>
        </p:txBody>
      </p:sp>
      <p:pic>
        <p:nvPicPr>
          <p:cNvPr id="12" name="Picture 11" descr="A group of people sitting around a table&#10;&#10;Description automatically generated with medium confidence">
            <a:extLst>
              <a:ext uri="{FF2B5EF4-FFF2-40B4-BE49-F238E27FC236}">
                <a16:creationId xmlns:a16="http://schemas.microsoft.com/office/drawing/2014/main" id="{B5640E91-561D-0A20-E703-F1004F5ED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956" y="4285444"/>
            <a:ext cx="5055315" cy="2608195"/>
          </a:xfrm>
          <a:prstGeom prst="rect">
            <a:avLst/>
          </a:prstGeom>
        </p:spPr>
      </p:pic>
      <p:pic>
        <p:nvPicPr>
          <p:cNvPr id="2" name="Picture 1" descr="A picture containing person, suit&#10;&#10;Description automatically generated">
            <a:extLst>
              <a:ext uri="{FF2B5EF4-FFF2-40B4-BE49-F238E27FC236}">
                <a16:creationId xmlns:a16="http://schemas.microsoft.com/office/drawing/2014/main" id="{BC1990E5-E17C-0C8A-4442-D816CECB4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385" y="4306646"/>
            <a:ext cx="2961615" cy="2571294"/>
          </a:xfrm>
          <a:prstGeom prst="rect">
            <a:avLst/>
          </a:prstGeom>
        </p:spPr>
      </p:pic>
      <p:pic>
        <p:nvPicPr>
          <p:cNvPr id="4" name="Picture 3" descr="A person in a suit sitting at a desk&#10;&#10;Description automatically generated with medium confidence">
            <a:extLst>
              <a:ext uri="{FF2B5EF4-FFF2-40B4-BE49-F238E27FC236}">
                <a16:creationId xmlns:a16="http://schemas.microsoft.com/office/drawing/2014/main" id="{8752160D-9EB9-0006-4842-CEA8F6575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289930"/>
            <a:ext cx="2472744" cy="2568070"/>
          </a:xfrm>
          <a:prstGeom prst="rect">
            <a:avLst/>
          </a:prstGeom>
        </p:spPr>
      </p:pic>
    </p:spTree>
    <p:extLst>
      <p:ext uri="{BB962C8B-B14F-4D97-AF65-F5344CB8AC3E}">
        <p14:creationId xmlns:p14="http://schemas.microsoft.com/office/powerpoint/2010/main" val="1759686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6" name="Title 1"/>
          <p:cNvSpPr txBox="1">
            <a:spLocks/>
          </p:cNvSpPr>
          <p:nvPr/>
        </p:nvSpPr>
        <p:spPr>
          <a:xfrm>
            <a:off x="681037" y="1021889"/>
            <a:ext cx="8199783" cy="929495"/>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14400" dirty="0">
                <a:solidFill>
                  <a:schemeClr val="accent1"/>
                </a:solidFill>
                <a:latin typeface="Calibri" panose="020F0502020204030204" pitchFamily="34" charset="0"/>
                <a:cs typeface="Calibri" panose="020F0502020204030204" pitchFamily="34" charset="0"/>
              </a:rPr>
              <a:t>RECENT EVENT – JTBA 5</a:t>
            </a:r>
            <a:r>
              <a:rPr lang="en-US" sz="14400" baseline="30000" dirty="0">
                <a:solidFill>
                  <a:schemeClr val="accent1"/>
                </a:solidFill>
                <a:latin typeface="Calibri" panose="020F0502020204030204" pitchFamily="34" charset="0"/>
                <a:cs typeface="Calibri" panose="020F0502020204030204" pitchFamily="34" charset="0"/>
              </a:rPr>
              <a:t>th</a:t>
            </a:r>
            <a:r>
              <a:rPr lang="en-US" sz="14400" dirty="0">
                <a:solidFill>
                  <a:schemeClr val="accent1"/>
                </a:solidFill>
                <a:latin typeface="Calibri" panose="020F0502020204030204" pitchFamily="34" charset="0"/>
                <a:cs typeface="Calibri" panose="020F0502020204030204" pitchFamily="34" charset="0"/>
              </a:rPr>
              <a:t> Annual Summit</a:t>
            </a:r>
          </a:p>
          <a:p>
            <a:pPr marL="800100" lvl="1" indent="-342900">
              <a:spcAft>
                <a:spcPts val="200"/>
              </a:spcAft>
              <a:buFont typeface="Arial" panose="020B0604020202020204" pitchFamily="34" charset="0"/>
              <a:buChar char="•"/>
            </a:pPr>
            <a:endParaRPr lang="en-US" sz="2200" i="1"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FC5BF5A-CDE5-7C3A-D59D-6468AE36761D}"/>
              </a:ext>
            </a:extLst>
          </p:cNvPr>
          <p:cNvSpPr txBox="1"/>
          <p:nvPr/>
        </p:nvSpPr>
        <p:spPr>
          <a:xfrm>
            <a:off x="669701" y="2756079"/>
            <a:ext cx="824248" cy="688974"/>
          </a:xfrm>
          <a:prstGeom prst="rect">
            <a:avLst/>
          </a:prstGeom>
        </p:spPr>
        <p:txBody>
          <a:bodyPr vert="horz" wrap="non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7" name="TextBox 6">
            <a:extLst>
              <a:ext uri="{FF2B5EF4-FFF2-40B4-BE49-F238E27FC236}">
                <a16:creationId xmlns:a16="http://schemas.microsoft.com/office/drawing/2014/main" id="{F17CA16E-104D-BBEC-CF52-4A0B8449AE6F}"/>
              </a:ext>
            </a:extLst>
          </p:cNvPr>
          <p:cNvSpPr txBox="1"/>
          <p:nvPr/>
        </p:nvSpPr>
        <p:spPr>
          <a:xfrm>
            <a:off x="875763" y="285911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a:extLst>
              <a:ext uri="{FF2B5EF4-FFF2-40B4-BE49-F238E27FC236}">
                <a16:creationId xmlns:a16="http://schemas.microsoft.com/office/drawing/2014/main" id="{D50D72CD-6ED7-DE51-0FAC-08B4323C984C}"/>
              </a:ext>
            </a:extLst>
          </p:cNvPr>
          <p:cNvSpPr txBox="1"/>
          <p:nvPr/>
        </p:nvSpPr>
        <p:spPr>
          <a:xfrm>
            <a:off x="263180" y="1766344"/>
            <a:ext cx="8617640" cy="2477601"/>
          </a:xfrm>
          <a:prstGeom prst="rect">
            <a:avLst/>
          </a:prstGeom>
          <a:noFill/>
        </p:spPr>
        <p:txBody>
          <a:bodyPr wrap="square">
            <a:spAutoFit/>
          </a:bodyPr>
          <a:lstStyle/>
          <a:p>
            <a:pPr lvl="1">
              <a:spcAft>
                <a:spcPts val="200"/>
              </a:spcAft>
            </a:pPr>
            <a:r>
              <a:rPr lang="en-US" sz="2000" dirty="0">
                <a:solidFill>
                  <a:schemeClr val="tx2"/>
                </a:solidFill>
                <a:latin typeface="Calibri" panose="020F0502020204030204" pitchFamily="34" charset="0"/>
                <a:ea typeface="Palatino" pitchFamily="2" charset="77"/>
                <a:cs typeface="Calibri" panose="020F0502020204030204" pitchFamily="34" charset="0"/>
              </a:rPr>
              <a:t>June 27-29, 2022- JTBA, Caldwell First Nation, Council of Thee Fires Confederacy, and Gun Lake along with other First Nations and Tribes convened for two days in Windsor, Ontario and one day in Detroit, Michigan. </a:t>
            </a:r>
          </a:p>
          <a:p>
            <a:pPr lvl="1">
              <a:spcAft>
                <a:spcPts val="200"/>
              </a:spcAft>
            </a:pPr>
            <a:endParaRPr lang="en-US" sz="800" dirty="0">
              <a:solidFill>
                <a:schemeClr val="tx2"/>
              </a:solidFill>
              <a:latin typeface="Calibri" panose="020F0502020204030204" pitchFamily="34" charset="0"/>
              <a:ea typeface="Palatino" pitchFamily="2" charset="77"/>
              <a:cs typeface="Calibri" panose="020F0502020204030204" pitchFamily="34" charset="0"/>
            </a:endParaRPr>
          </a:p>
          <a:p>
            <a:pPr lvl="1">
              <a:spcAft>
                <a:spcPts val="20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Minister of Public Safety Marco Mendicino, Member of Parliament Brian Masse, and representatives from the Canadian Border Services Agency (CBSA) were in attendance on day 1 and 2. </a:t>
            </a:r>
            <a:r>
              <a:rPr lang="en-US" sz="2000" dirty="0">
                <a:effectLst/>
                <a:latin typeface="Calibri" panose="020F0502020204030204" pitchFamily="34" charset="0"/>
                <a:cs typeface="Calibri" panose="020F0502020204030204" pitchFamily="34" charset="0"/>
              </a:rPr>
              <a:t> </a:t>
            </a:r>
            <a:endParaRPr lang="en-US" sz="2000" dirty="0">
              <a:solidFill>
                <a:schemeClr val="tx2"/>
              </a:solidFill>
              <a:latin typeface="Calibri" panose="020F0502020204030204" pitchFamily="34" charset="0"/>
              <a:ea typeface="Palatino" pitchFamily="2" charset="77"/>
              <a:cs typeface="Calibri" panose="020F0502020204030204" pitchFamily="34" charset="0"/>
            </a:endParaRPr>
          </a:p>
          <a:p>
            <a:pPr lvl="1">
              <a:spcAft>
                <a:spcPts val="200"/>
              </a:spcAft>
            </a:pPr>
            <a:endParaRPr lang="en-US" sz="2200" dirty="0">
              <a:latin typeface="Calibri" panose="020F0502020204030204" pitchFamily="34" charset="0"/>
              <a:ea typeface="Palatino" pitchFamily="2" charset="77"/>
              <a:cs typeface="Calibri" panose="020F0502020204030204" pitchFamily="34" charset="0"/>
            </a:endParaRPr>
          </a:p>
        </p:txBody>
      </p:sp>
      <p:pic>
        <p:nvPicPr>
          <p:cNvPr id="10" name="Picture 9" descr="A picture containing person, wall, indoor, person&#10;&#10;Description automatically generated">
            <a:extLst>
              <a:ext uri="{FF2B5EF4-FFF2-40B4-BE49-F238E27FC236}">
                <a16:creationId xmlns:a16="http://schemas.microsoft.com/office/drawing/2014/main" id="{BB6E28DB-F92C-10F1-5444-55A9E3F251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51" t="3240" b="7353"/>
          <a:stretch/>
        </p:blipFill>
        <p:spPr bwMode="auto">
          <a:xfrm>
            <a:off x="22069" y="4088488"/>
            <a:ext cx="1907481" cy="2683542"/>
          </a:xfrm>
          <a:prstGeom prst="rect">
            <a:avLst/>
          </a:prstGeom>
          <a:ln>
            <a:noFill/>
          </a:ln>
          <a:extLst>
            <a:ext uri="{53640926-AAD7-44D8-BBD7-CCE9431645EC}">
              <a14:shadowObscured xmlns:a14="http://schemas.microsoft.com/office/drawing/2010/main"/>
            </a:ext>
          </a:extLst>
        </p:spPr>
      </p:pic>
      <p:pic>
        <p:nvPicPr>
          <p:cNvPr id="13" name="Picture 12" descr="A person speaking into a microphone&#10;&#10;Description automatically generated">
            <a:extLst>
              <a:ext uri="{FF2B5EF4-FFF2-40B4-BE49-F238E27FC236}">
                <a16:creationId xmlns:a16="http://schemas.microsoft.com/office/drawing/2014/main" id="{C221B4EF-7187-C5DB-C207-40A47F944B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34" t="-131" r="10607" b="-544"/>
          <a:stretch/>
        </p:blipFill>
        <p:spPr bwMode="auto">
          <a:xfrm>
            <a:off x="7325045" y="4088489"/>
            <a:ext cx="1818955" cy="2683541"/>
          </a:xfrm>
          <a:prstGeom prst="rect">
            <a:avLst/>
          </a:prstGeom>
          <a:ln>
            <a:noFill/>
          </a:ln>
          <a:extLst>
            <a:ext uri="{53640926-AAD7-44D8-BBD7-CCE9431645EC}">
              <a14:shadowObscured xmlns:a14="http://schemas.microsoft.com/office/drawing/2010/main"/>
            </a:ext>
          </a:extLst>
        </p:spPr>
      </p:pic>
      <p:pic>
        <p:nvPicPr>
          <p:cNvPr id="5" name="Picture 4" descr="A group of people standing outside&#10;&#10;Description automatically generated with low confidence">
            <a:extLst>
              <a:ext uri="{FF2B5EF4-FFF2-40B4-BE49-F238E27FC236}">
                <a16:creationId xmlns:a16="http://schemas.microsoft.com/office/drawing/2014/main" id="{461A7671-0DB9-46F6-7B2A-1B1A1466FB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9" t="25202" r="468" b="12743"/>
          <a:stretch/>
        </p:blipFill>
        <p:spPr bwMode="auto">
          <a:xfrm>
            <a:off x="1595249" y="4088488"/>
            <a:ext cx="5884556" cy="26835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1644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fontScale="925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br>
              <a:rPr lang="en-US" sz="2400" i="1" dirty="0">
                <a:solidFill>
                  <a:schemeClr val="tx2"/>
                </a:solidFill>
                <a:cs typeface="Arial" pitchFamily="34" charset="0"/>
              </a:rPr>
            </a:br>
            <a:r>
              <a:rPr lang="en-US" sz="4000" dirty="0">
                <a:solidFill>
                  <a:schemeClr val="tx2"/>
                </a:solidFill>
                <a:latin typeface="Calibri" panose="020F0502020204030204" pitchFamily="34" charset="0"/>
                <a:cs typeface="Calibri" panose="020F0502020204030204" pitchFamily="34" charset="0"/>
              </a:rPr>
              <a:t>ABOUT THE JAY TREATY BORDER ALLIANCE</a:t>
            </a:r>
          </a:p>
          <a:p>
            <a:pPr algn="ctr"/>
            <a:endParaRPr lang="en-US" sz="1300" i="1" dirty="0">
              <a:solidFill>
                <a:schemeClr val="tx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0" dirty="0">
                <a:solidFill>
                  <a:schemeClr val="tx2"/>
                </a:solidFill>
                <a:latin typeface="Calibri" panose="020F0502020204030204" pitchFamily="34" charset="0"/>
                <a:cs typeface="Calibri" panose="020F0502020204030204" pitchFamily="34" charset="0"/>
              </a:rPr>
              <a:t>Formerly named the Northern Tribal Border Alliance</a:t>
            </a:r>
          </a:p>
          <a:p>
            <a:pPr marL="457200" indent="-457200">
              <a:buFont typeface="Arial" panose="020B0604020202020204" pitchFamily="34" charset="0"/>
              <a:buChar char="•"/>
            </a:pPr>
            <a:r>
              <a:rPr lang="en-US" sz="3200" b="0" dirty="0">
                <a:solidFill>
                  <a:schemeClr val="tx2"/>
                </a:solidFill>
                <a:latin typeface="Calibri" panose="020F0502020204030204" pitchFamily="34" charset="0"/>
                <a:cs typeface="Calibri" panose="020F0502020204030204" pitchFamily="34" charset="0"/>
              </a:rPr>
              <a:t>Formed in 2017 </a:t>
            </a:r>
          </a:p>
          <a:p>
            <a:pPr marL="457200" indent="-457200">
              <a:buFont typeface="Arial" panose="020B0604020202020204" pitchFamily="34" charset="0"/>
              <a:buChar char="•"/>
            </a:pPr>
            <a:r>
              <a:rPr lang="en-US" sz="3200" b="0" dirty="0">
                <a:solidFill>
                  <a:schemeClr val="tx2"/>
                </a:solidFill>
                <a:latin typeface="Calibri" panose="020F0502020204030204" pitchFamily="34" charset="0"/>
                <a:cs typeface="Calibri" panose="020F0502020204030204" pitchFamily="34" charset="0"/>
              </a:rPr>
              <a:t>Purpose:</a:t>
            </a:r>
          </a:p>
          <a:p>
            <a:pPr marL="914400" lvl="1" indent="-457200">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To collaborate on our efforts to protect our rights preserved in the Jay Treaty</a:t>
            </a:r>
          </a:p>
          <a:p>
            <a:pPr marL="914400" lvl="1" indent="-457200">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To c</a:t>
            </a:r>
            <a:r>
              <a:rPr lang="en-US" sz="2300" b="0" dirty="0">
                <a:solidFill>
                  <a:schemeClr val="tx2"/>
                </a:solidFill>
                <a:latin typeface="Calibri" panose="020F0502020204030204" pitchFamily="34" charset="0"/>
                <a:cs typeface="Calibri" panose="020F0502020204030204" pitchFamily="34" charset="0"/>
              </a:rPr>
              <a:t>reate effective working relationships with the U.S. Customs and Border Protection and Canada Border Services Agency</a:t>
            </a:r>
          </a:p>
          <a:p>
            <a:pPr marL="914400" lvl="1" indent="-457200">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To a</a:t>
            </a:r>
            <a:r>
              <a:rPr lang="en-US" sz="2300" b="0" dirty="0">
                <a:solidFill>
                  <a:schemeClr val="tx2"/>
                </a:solidFill>
                <a:latin typeface="Calibri" panose="020F0502020204030204" pitchFamily="34" charset="0"/>
                <a:cs typeface="Calibri" panose="020F0502020204030204" pitchFamily="34" charset="0"/>
              </a:rPr>
              <a:t>ddress issues that are unique to the U.S.-Canadian border</a:t>
            </a:r>
          </a:p>
          <a:p>
            <a:pPr lvl="1"/>
            <a:r>
              <a:rPr lang="en-US" sz="2300" b="0" dirty="0">
                <a:solidFill>
                  <a:schemeClr val="tx2"/>
                </a:solidFill>
                <a:latin typeface="Calibri" panose="020F0502020204030204" pitchFamily="34" charset="0"/>
                <a:cs typeface="Calibri" panose="020F0502020204030204" pitchFamily="34" charset="0"/>
              </a:rPr>
              <a:t> </a:t>
            </a:r>
            <a:br>
              <a:rPr lang="en-US" sz="1400" i="1" dirty="0">
                <a:solidFill>
                  <a:schemeClr val="tx2"/>
                </a:solidFill>
                <a:latin typeface="Times New Roman" panose="02020603050405020304" pitchFamily="18" charset="0"/>
                <a:cs typeface="Times New Roman" panose="02020603050405020304" pitchFamily="18" charset="0"/>
              </a:rPr>
            </a:b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12" name="Picture 11" descr="A picture containing logo&#10;&#10;Description automatically generated">
            <a:extLst>
              <a:ext uri="{FF2B5EF4-FFF2-40B4-BE49-F238E27FC236}">
                <a16:creationId xmlns:a16="http://schemas.microsoft.com/office/drawing/2014/main" id="{27E4B0CE-0470-9CD4-0E3C-D15CF084A24E}"/>
              </a:ext>
            </a:extLst>
          </p:cNvPr>
          <p:cNvPicPr>
            <a:picLocks noChangeAspect="1"/>
          </p:cNvPicPr>
          <p:nvPr/>
        </p:nvPicPr>
        <p:blipFill rotWithShape="1">
          <a:blip r:embed="rId4"/>
          <a:srcRect t="709" r="2" b="2"/>
          <a:stretch/>
        </p:blipFill>
        <p:spPr>
          <a:xfrm>
            <a:off x="6223000" y="6013517"/>
            <a:ext cx="2141884" cy="632692"/>
          </a:xfrm>
          <a:prstGeom prst="rect">
            <a:avLst/>
          </a:prstGeom>
        </p:spPr>
      </p:pic>
    </p:spTree>
    <p:extLst>
      <p:ext uri="{BB962C8B-B14F-4D97-AF65-F5344CB8AC3E}">
        <p14:creationId xmlns:p14="http://schemas.microsoft.com/office/powerpoint/2010/main" val="128312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10;&#10;Description automatically generated">
            <a:extLst>
              <a:ext uri="{FF2B5EF4-FFF2-40B4-BE49-F238E27FC236}">
                <a16:creationId xmlns:a16="http://schemas.microsoft.com/office/drawing/2014/main" id="{A3F6FEA2-4842-6DCB-27C0-2032B902C9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4365" y="1762287"/>
            <a:ext cx="4983162" cy="3737371"/>
          </a:xfrm>
        </p:spPr>
      </p:pic>
      <p:sp>
        <p:nvSpPr>
          <p:cNvPr id="4" name="Slide Number Placeholder 3">
            <a:extLst>
              <a:ext uri="{FF2B5EF4-FFF2-40B4-BE49-F238E27FC236}">
                <a16:creationId xmlns:a16="http://schemas.microsoft.com/office/drawing/2014/main" id="{2A72D098-D33A-CB96-8A61-7CE00BE1EEE1}"/>
              </a:ext>
            </a:extLst>
          </p:cNvPr>
          <p:cNvSpPr>
            <a:spLocks noGrp="1"/>
          </p:cNvSpPr>
          <p:nvPr>
            <p:ph type="sldNum" sz="quarter" idx="12"/>
          </p:nvPr>
        </p:nvSpPr>
        <p:spPr/>
        <p:txBody>
          <a:bodyPr/>
          <a:lstStyle/>
          <a:p>
            <a:fld id="{E91CA0B9-F148-4D36-99AA-F3695E16ED27}" type="slidenum">
              <a:rPr lang="en-US" smtClean="0"/>
              <a:pPr/>
              <a:t>30</a:t>
            </a:fld>
            <a:endParaRPr lang="en-US" dirty="0"/>
          </a:p>
        </p:txBody>
      </p:sp>
      <p:pic>
        <p:nvPicPr>
          <p:cNvPr id="9" name="Picture 8">
            <a:extLst>
              <a:ext uri="{FF2B5EF4-FFF2-40B4-BE49-F238E27FC236}">
                <a16:creationId xmlns:a16="http://schemas.microsoft.com/office/drawing/2014/main" id="{51AC26C3-B85A-ACD9-C813-1E08B6453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772" y="1194954"/>
            <a:ext cx="3984337" cy="515620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75AF7044-21ED-7589-C965-B2ECE7D6AD7A}"/>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88572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6" name="Title 1"/>
          <p:cNvSpPr txBox="1">
            <a:spLocks/>
          </p:cNvSpPr>
          <p:nvPr/>
        </p:nvSpPr>
        <p:spPr>
          <a:xfrm>
            <a:off x="681037" y="1021889"/>
            <a:ext cx="8199783" cy="929495"/>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14400" dirty="0">
                <a:solidFill>
                  <a:schemeClr val="accent1"/>
                </a:solidFill>
                <a:latin typeface="Calibri" panose="020F0502020204030204" pitchFamily="34" charset="0"/>
                <a:cs typeface="Calibri" panose="020F0502020204030204" pitchFamily="34" charset="0"/>
              </a:rPr>
              <a:t>RECENT EVENT – JTBA 5</a:t>
            </a:r>
            <a:r>
              <a:rPr lang="en-US" sz="14400" baseline="30000" dirty="0">
                <a:solidFill>
                  <a:schemeClr val="accent1"/>
                </a:solidFill>
                <a:latin typeface="Calibri" panose="020F0502020204030204" pitchFamily="34" charset="0"/>
                <a:cs typeface="Calibri" panose="020F0502020204030204" pitchFamily="34" charset="0"/>
              </a:rPr>
              <a:t>th</a:t>
            </a:r>
            <a:r>
              <a:rPr lang="en-US" sz="14400" dirty="0">
                <a:solidFill>
                  <a:schemeClr val="accent1"/>
                </a:solidFill>
                <a:latin typeface="Calibri" panose="020F0502020204030204" pitchFamily="34" charset="0"/>
                <a:cs typeface="Calibri" panose="020F0502020204030204" pitchFamily="34" charset="0"/>
              </a:rPr>
              <a:t> Annual Summit</a:t>
            </a:r>
          </a:p>
          <a:p>
            <a:pPr marL="800100" lvl="1" indent="-342900">
              <a:spcAft>
                <a:spcPts val="200"/>
              </a:spcAft>
              <a:buFont typeface="Arial" panose="020B0604020202020204" pitchFamily="34" charset="0"/>
              <a:buChar char="•"/>
            </a:pPr>
            <a:endParaRPr lang="en-US" sz="2200" i="1"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pic>
        <p:nvPicPr>
          <p:cNvPr id="8" name="Picture 7" descr="A picture containing logo&#10;&#10;Description automatically generated">
            <a:extLst>
              <a:ext uri="{FF2B5EF4-FFF2-40B4-BE49-F238E27FC236}">
                <a16:creationId xmlns:a16="http://schemas.microsoft.com/office/drawing/2014/main" id="{8840BAF4-F76D-52BE-B19F-DB3A59E06D1F}"/>
              </a:ext>
            </a:extLst>
          </p:cNvPr>
          <p:cNvPicPr>
            <a:picLocks noChangeAspect="1"/>
          </p:cNvPicPr>
          <p:nvPr/>
        </p:nvPicPr>
        <p:blipFill rotWithShape="1">
          <a:blip r:embed="rId3"/>
          <a:srcRect t="709" r="2" b="2"/>
          <a:stretch/>
        </p:blipFill>
        <p:spPr>
          <a:xfrm>
            <a:off x="6363941" y="6122554"/>
            <a:ext cx="2141884" cy="632692"/>
          </a:xfrm>
          <a:prstGeom prst="rect">
            <a:avLst/>
          </a:prstGeom>
        </p:spPr>
      </p:pic>
      <p:sp>
        <p:nvSpPr>
          <p:cNvPr id="6" name="TextBox 5">
            <a:extLst>
              <a:ext uri="{FF2B5EF4-FFF2-40B4-BE49-F238E27FC236}">
                <a16:creationId xmlns:a16="http://schemas.microsoft.com/office/drawing/2014/main" id="{5FC5BF5A-CDE5-7C3A-D59D-6468AE36761D}"/>
              </a:ext>
            </a:extLst>
          </p:cNvPr>
          <p:cNvSpPr txBox="1"/>
          <p:nvPr/>
        </p:nvSpPr>
        <p:spPr>
          <a:xfrm>
            <a:off x="669701" y="2756079"/>
            <a:ext cx="824248" cy="688974"/>
          </a:xfrm>
          <a:prstGeom prst="rect">
            <a:avLst/>
          </a:prstGeom>
        </p:spPr>
        <p:txBody>
          <a:bodyPr vert="horz" wrap="non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7" name="TextBox 6">
            <a:extLst>
              <a:ext uri="{FF2B5EF4-FFF2-40B4-BE49-F238E27FC236}">
                <a16:creationId xmlns:a16="http://schemas.microsoft.com/office/drawing/2014/main" id="{F17CA16E-104D-BBEC-CF52-4A0B8449AE6F}"/>
              </a:ext>
            </a:extLst>
          </p:cNvPr>
          <p:cNvSpPr txBox="1"/>
          <p:nvPr/>
        </p:nvSpPr>
        <p:spPr>
          <a:xfrm>
            <a:off x="875763" y="285911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a:extLst>
              <a:ext uri="{FF2B5EF4-FFF2-40B4-BE49-F238E27FC236}">
                <a16:creationId xmlns:a16="http://schemas.microsoft.com/office/drawing/2014/main" id="{D50D72CD-6ED7-DE51-0FAC-08B4323C984C}"/>
              </a:ext>
            </a:extLst>
          </p:cNvPr>
          <p:cNvSpPr txBox="1"/>
          <p:nvPr/>
        </p:nvSpPr>
        <p:spPr>
          <a:xfrm>
            <a:off x="123923" y="1815033"/>
            <a:ext cx="8571461" cy="2385268"/>
          </a:xfrm>
          <a:prstGeom prst="rect">
            <a:avLst/>
          </a:prstGeom>
          <a:noFill/>
        </p:spPr>
        <p:txBody>
          <a:bodyPr wrap="square">
            <a:spAutoFit/>
          </a:bodyPr>
          <a:lstStyle/>
          <a:p>
            <a:pPr lvl="1">
              <a:spcAft>
                <a:spcPts val="200"/>
              </a:spcAft>
            </a:pPr>
            <a:r>
              <a:rPr lang="en-US" sz="2200" dirty="0">
                <a:solidFill>
                  <a:schemeClr val="tx2"/>
                </a:solidFill>
                <a:latin typeface="Calibri" panose="020F0502020204030204" pitchFamily="34" charset="0"/>
                <a:ea typeface="Palatino" pitchFamily="2" charset="77"/>
                <a:cs typeface="Calibri" panose="020F0502020204030204" pitchFamily="34" charset="0"/>
              </a:rPr>
              <a:t>The third and final day of the summit was held in Detroit where the focus shifted to U.S. matters. </a:t>
            </a:r>
            <a:r>
              <a:rPr lang="en-US" sz="2200" dirty="0">
                <a:effectLst/>
                <a:latin typeface="Calibri" panose="020F0502020204030204" pitchFamily="34" charset="0"/>
                <a:ea typeface="Times New Roman" panose="02020603050405020304" pitchFamily="18" charset="0"/>
                <a:cs typeface="Calibri" panose="020F0502020204030204" pitchFamily="34" charset="0"/>
              </a:rPr>
              <a:t>Representatives from the Department of Homeland Security and Border Patrol were in attendance. </a:t>
            </a:r>
          </a:p>
          <a:p>
            <a:pPr lvl="1">
              <a:spcAft>
                <a:spcPts val="200"/>
              </a:spcAft>
            </a:pPr>
            <a:endParaRPr lang="en-US" sz="800" dirty="0">
              <a:effectLst/>
              <a:latin typeface="Calibri" panose="020F0502020204030204" pitchFamily="34" charset="0"/>
              <a:ea typeface="Times New Roman" panose="02020603050405020304" pitchFamily="18" charset="0"/>
              <a:cs typeface="Calibri" panose="020F0502020204030204" pitchFamily="34" charset="0"/>
            </a:endParaRPr>
          </a:p>
          <a:p>
            <a:pPr lvl="1">
              <a:spcAft>
                <a:spcPts val="200"/>
              </a:spcAft>
            </a:pPr>
            <a:r>
              <a:rPr lang="en-US" sz="2200" dirty="0">
                <a:latin typeface="Calibri" panose="020F0502020204030204" pitchFamily="34" charset="0"/>
                <a:ea typeface="Times New Roman" panose="02020603050405020304" pitchFamily="18" charset="0"/>
                <a:cs typeface="Calibri" panose="020F0502020204030204" pitchFamily="34" charset="0"/>
              </a:rPr>
              <a:t>DHS made an </a:t>
            </a:r>
            <a:r>
              <a:rPr lang="en-US" sz="2200" dirty="0">
                <a:effectLst/>
                <a:latin typeface="Calibri" panose="020F0502020204030204" pitchFamily="34" charset="0"/>
                <a:ea typeface="Times New Roman" panose="02020603050405020304" pitchFamily="18" charset="0"/>
                <a:cs typeface="Calibri" panose="020F0502020204030204" pitchFamily="34" charset="0"/>
              </a:rPr>
              <a:t>announcement that it is committed to removing the INA’s blood quantum requirement.</a:t>
            </a:r>
            <a:endParaRPr lang="en-US" sz="2200" dirty="0">
              <a:solidFill>
                <a:schemeClr val="tx2"/>
              </a:solidFill>
              <a:latin typeface="Calibri" panose="020F0502020204030204" pitchFamily="34" charset="0"/>
              <a:ea typeface="Palatino" pitchFamily="2" charset="77"/>
              <a:cs typeface="Calibri" panose="020F0502020204030204" pitchFamily="34" charset="0"/>
            </a:endParaRPr>
          </a:p>
          <a:p>
            <a:pPr lvl="1">
              <a:spcAft>
                <a:spcPts val="200"/>
              </a:spcAft>
            </a:pPr>
            <a:endParaRPr lang="en-US" sz="2200" dirty="0">
              <a:latin typeface="Calibri" panose="020F0502020204030204" pitchFamily="34" charset="0"/>
              <a:ea typeface="Palatino" pitchFamily="2" charset="77"/>
              <a:cs typeface="Calibri" panose="020F0502020204030204" pitchFamily="34" charset="0"/>
            </a:endParaRPr>
          </a:p>
        </p:txBody>
      </p:sp>
      <p:pic>
        <p:nvPicPr>
          <p:cNvPr id="2" name="Picture 1">
            <a:extLst>
              <a:ext uri="{FF2B5EF4-FFF2-40B4-BE49-F238E27FC236}">
                <a16:creationId xmlns:a16="http://schemas.microsoft.com/office/drawing/2014/main" id="{A5EDB4FE-700C-EE05-9A09-7191CF434B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949" b="8428"/>
          <a:stretch/>
        </p:blipFill>
        <p:spPr bwMode="auto">
          <a:xfrm>
            <a:off x="0" y="4035745"/>
            <a:ext cx="4734347" cy="2719501"/>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0570C1E9-F3DC-488F-A09E-3A6E72900C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40" t="12612" r="24870" b="30756"/>
          <a:stretch/>
        </p:blipFill>
        <p:spPr bwMode="auto">
          <a:xfrm>
            <a:off x="4734347" y="4064801"/>
            <a:ext cx="4448156" cy="2690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4547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0" y="1928939"/>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3600" dirty="0">
                <a:solidFill>
                  <a:schemeClr val="accent1"/>
                </a:solidFill>
                <a:latin typeface="Calibri" panose="020F0502020204030204" pitchFamily="34" charset="0"/>
                <a:cs typeface="Calibri" panose="020F0502020204030204" pitchFamily="34" charset="0"/>
              </a:rPr>
              <a:t>UPCOMING EVENTS</a:t>
            </a:r>
          </a:p>
          <a:p>
            <a:pPr algn="ctr">
              <a:spcBef>
                <a:spcPts val="600"/>
              </a:spcBef>
            </a:pPr>
            <a:endParaRPr lang="en-US" sz="800" b="1" dirty="0">
              <a:solidFill>
                <a:schemeClr val="accent1"/>
              </a:solidFill>
              <a:latin typeface="Calibri" panose="020F0502020204030204" pitchFamily="34" charset="0"/>
              <a:ea typeface="Palatino" pitchFamily="2" charset="77"/>
              <a:cs typeface="Calibri" panose="020F0502020204030204" pitchFamily="34" charset="0"/>
            </a:endParaRPr>
          </a:p>
          <a:p>
            <a:pPr marL="342900" indent="-342900">
              <a:spcBef>
                <a:spcPts val="600"/>
              </a:spcBef>
              <a:buFont typeface="Arial" panose="020B0604020202020204" pitchFamily="34" charset="0"/>
              <a:buChar char="•"/>
            </a:pPr>
            <a:r>
              <a:rPr lang="en-US" sz="2200" dirty="0">
                <a:solidFill>
                  <a:schemeClr val="accent1"/>
                </a:solidFill>
                <a:latin typeface="Calibri" panose="020F0502020204030204" pitchFamily="34" charset="0"/>
                <a:ea typeface="Palatino" pitchFamily="2" charset="77"/>
                <a:cs typeface="Calibri" panose="020F0502020204030204" pitchFamily="34" charset="0"/>
              </a:rPr>
              <a:t>JTBA Western Summit (TBD: last week of January, early February)</a:t>
            </a:r>
          </a:p>
          <a:p>
            <a:pPr marL="342900" indent="-342900">
              <a:spcBef>
                <a:spcPts val="600"/>
              </a:spcBef>
              <a:buFont typeface="Arial" panose="020B0604020202020204" pitchFamily="34" charset="0"/>
              <a:buChar char="•"/>
            </a:pPr>
            <a:r>
              <a:rPr lang="en-US" sz="2200" dirty="0">
                <a:solidFill>
                  <a:schemeClr val="accent1"/>
                </a:solidFill>
                <a:latin typeface="Calibri" panose="020F0502020204030204" pitchFamily="34" charset="0"/>
                <a:ea typeface="Palatino" pitchFamily="2" charset="77"/>
                <a:cs typeface="Calibri" panose="020F0502020204030204" pitchFamily="34" charset="0"/>
              </a:rPr>
              <a:t>Washington DC Fly-in (TBD: May 2023)</a:t>
            </a:r>
          </a:p>
          <a:p>
            <a:pPr marL="342900" indent="-342900">
              <a:spcBef>
                <a:spcPts val="600"/>
              </a:spcBef>
              <a:buFont typeface="Arial" panose="020B0604020202020204" pitchFamily="34" charset="0"/>
              <a:buChar char="•"/>
            </a:pPr>
            <a:r>
              <a:rPr lang="en-US" sz="2200" dirty="0">
                <a:solidFill>
                  <a:schemeClr val="accent1"/>
                </a:solidFill>
                <a:latin typeface="Calibri" panose="020F0502020204030204" pitchFamily="34" charset="0"/>
                <a:ea typeface="Palatino" pitchFamily="2" charset="77"/>
                <a:cs typeface="Calibri" panose="020F0502020204030204" pitchFamily="34" charset="0"/>
              </a:rPr>
              <a:t>JTBA Fall Summit in Calgary (TBD)</a:t>
            </a:r>
          </a:p>
          <a:p>
            <a:pPr marL="342900" indent="-342900">
              <a:spcBef>
                <a:spcPts val="600"/>
              </a:spcBef>
              <a:buFont typeface="Arial" panose="020B0604020202020204" pitchFamily="34" charset="0"/>
              <a:buChar char="•"/>
            </a:pPr>
            <a:endParaRPr lang="en-US" sz="2200" b="1" dirty="0">
              <a:solidFill>
                <a:schemeClr val="accent1"/>
              </a:solidFill>
              <a:latin typeface="Calibri" panose="020F0502020204030204" pitchFamily="34" charset="0"/>
              <a:ea typeface="Palatino" pitchFamily="2" charset="77"/>
              <a:cs typeface="Calibri" panose="020F0502020204030204" pitchFamily="34" charset="0"/>
            </a:endParaRPr>
          </a:p>
          <a:p>
            <a:pPr>
              <a:spcBef>
                <a:spcPts val="600"/>
              </a:spcBef>
            </a:pPr>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r>
              <a:rPr lang="en-US" sz="2200" dirty="0">
                <a:solidFill>
                  <a:schemeClr val="accent1"/>
                </a:solidFill>
                <a:latin typeface="Calibri" panose="020F0502020204030204" pitchFamily="34" charset="0"/>
                <a:ea typeface="Palatino" pitchFamily="2" charset="77"/>
                <a:cs typeface="Calibri" panose="020F0502020204030204" pitchFamily="34" charset="0"/>
              </a:rPr>
              <a:t>Please check the website </a:t>
            </a:r>
            <a:r>
              <a:rPr lang="en-US" sz="2200" b="1" dirty="0">
                <a:solidFill>
                  <a:schemeClr val="accent1"/>
                </a:solidFill>
                <a:latin typeface="Calibri" panose="020F0502020204030204" pitchFamily="34" charset="0"/>
                <a:ea typeface="Palatino" pitchFamily="2" charset="77"/>
                <a:cs typeface="Calibri" panose="020F0502020204030204" pitchFamily="34" charset="0"/>
              </a:rPr>
              <a:t>at a future date for details. </a:t>
            </a:r>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r>
              <a:rPr lang="en-US" sz="2200" dirty="0">
                <a:solidFill>
                  <a:schemeClr val="accent1"/>
                </a:solidFill>
                <a:latin typeface="Calibri" panose="020F0502020204030204" pitchFamily="34" charset="0"/>
                <a:ea typeface="Palatino" pitchFamily="2" charset="77"/>
                <a:cs typeface="Calibri" panose="020F0502020204030204" pitchFamily="34" charset="0"/>
              </a:rPr>
              <a:t> </a:t>
            </a:r>
            <a:r>
              <a:rPr lang="en-US" sz="2200" dirty="0">
                <a:solidFill>
                  <a:srgbClr val="FF0000"/>
                </a:solidFill>
                <a:latin typeface="Calibri" panose="020F0502020204030204" pitchFamily="34" charset="0"/>
                <a:ea typeface="Palatino" pitchFamily="2" charset="77"/>
                <a:cs typeface="Calibri" panose="020F0502020204030204" pitchFamily="34" charset="0"/>
              </a:rPr>
              <a:t>jaytr</a:t>
            </a:r>
            <a:r>
              <a:rPr lang="en-US" sz="2200" b="1" dirty="0">
                <a:solidFill>
                  <a:srgbClr val="FF0000"/>
                </a:solidFill>
                <a:latin typeface="Calibri" panose="020F0502020204030204" pitchFamily="34" charset="0"/>
                <a:ea typeface="Palatino" pitchFamily="2" charset="77"/>
                <a:cs typeface="Calibri" panose="020F0502020204030204" pitchFamily="34" charset="0"/>
              </a:rPr>
              <a:t>eatyborderalliance.com </a:t>
            </a:r>
          </a:p>
          <a:p>
            <a:pPr marL="342900" indent="-342900">
              <a:spcBef>
                <a:spcPts val="600"/>
              </a:spcBef>
              <a:buFont typeface="Arial" panose="020B0604020202020204" pitchFamily="34" charset="0"/>
              <a:buChar char="•"/>
            </a:pPr>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90195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840BAF4-F76D-52BE-B19F-DB3A59E06D1F}"/>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2800935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1600" y="1979092"/>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8000" dirty="0">
                <a:solidFill>
                  <a:schemeClr val="accent1"/>
                </a:solidFill>
                <a:latin typeface="Calibri" panose="020F0502020204030204" pitchFamily="34" charset="0"/>
                <a:cs typeface="Calibri" panose="020F0502020204030204" pitchFamily="34" charset="0"/>
              </a:rPr>
              <a:t>UNITED STATES</a:t>
            </a:r>
            <a:endParaRPr lang="en-US" sz="8000" b="1" dirty="0">
              <a:solidFill>
                <a:srgbClr val="FF0000"/>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90195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840BAF4-F76D-52BE-B19F-DB3A59E06D1F}"/>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1893533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51145" y="2007639"/>
            <a:ext cx="7954680" cy="397406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lvl="0" algn="ctr">
              <a:lnSpc>
                <a:spcPct val="90000"/>
              </a:lnSpc>
              <a:spcBef>
                <a:spcPts val="1000"/>
              </a:spcBef>
            </a:pPr>
            <a:r>
              <a:rPr lang="en-US" sz="2800" dirty="0">
                <a:solidFill>
                  <a:schemeClr val="tx2"/>
                </a:solidFill>
                <a:latin typeface="Palatino" pitchFamily="2" charset="77"/>
                <a:ea typeface="Palatino" pitchFamily="2" charset="77"/>
              </a:rPr>
              <a:t>THE 1794 TREATY OF AMITY, COMMERCE, AND NAVIGATION (JAY TREATY)</a:t>
            </a:r>
          </a:p>
          <a:p>
            <a:pPr marL="228600" lvl="0" indent="-228600" algn="just">
              <a:lnSpc>
                <a:spcPct val="90000"/>
              </a:lnSpc>
              <a:spcBef>
                <a:spcPts val="1000"/>
              </a:spcBef>
              <a:buFont typeface="Arial" panose="020B0604020202020204" pitchFamily="34" charset="0"/>
              <a:buChar char="•"/>
            </a:pPr>
            <a:r>
              <a:rPr lang="en-US" sz="2800" b="0" dirty="0">
                <a:solidFill>
                  <a:schemeClr val="tx2"/>
                </a:solidFill>
                <a:latin typeface="Calibri" panose="020F0502020204030204" pitchFamily="34" charset="0"/>
                <a:ea typeface="Palatino" pitchFamily="2" charset="77"/>
                <a:cs typeface="Calibri" panose="020F0502020204030204" pitchFamily="34" charset="0"/>
              </a:rPr>
              <a:t>Representatives of the </a:t>
            </a:r>
            <a:r>
              <a:rPr lang="en-US" sz="2800" b="0" u="sng" dirty="0">
                <a:solidFill>
                  <a:schemeClr val="tx2"/>
                </a:solidFill>
                <a:latin typeface="Calibri" panose="020F0502020204030204" pitchFamily="34" charset="0"/>
                <a:ea typeface="Palatino" pitchFamily="2" charset="77"/>
                <a:cs typeface="Calibri" panose="020F0502020204030204" pitchFamily="34" charset="0"/>
              </a:rPr>
              <a:t>United States</a:t>
            </a:r>
            <a:r>
              <a:rPr lang="en-US" sz="2800" b="0" dirty="0">
                <a:solidFill>
                  <a:schemeClr val="tx2"/>
                </a:solidFill>
                <a:latin typeface="Calibri" panose="020F0502020204030204" pitchFamily="34" charset="0"/>
                <a:ea typeface="Palatino" pitchFamily="2" charset="77"/>
                <a:cs typeface="Calibri" panose="020F0502020204030204" pitchFamily="34" charset="0"/>
              </a:rPr>
              <a:t> and </a:t>
            </a:r>
            <a:r>
              <a:rPr lang="en-US" sz="2800" b="0" u="sng" dirty="0">
                <a:solidFill>
                  <a:schemeClr val="tx2"/>
                </a:solidFill>
                <a:latin typeface="Calibri" panose="020F0502020204030204" pitchFamily="34" charset="0"/>
                <a:ea typeface="Palatino" pitchFamily="2" charset="77"/>
                <a:cs typeface="Calibri" panose="020F0502020204030204" pitchFamily="34" charset="0"/>
              </a:rPr>
              <a:t>Great Britain</a:t>
            </a:r>
            <a:r>
              <a:rPr lang="en-US" sz="2800" b="0" dirty="0">
                <a:solidFill>
                  <a:schemeClr val="tx2"/>
                </a:solidFill>
                <a:latin typeface="Calibri" panose="020F0502020204030204" pitchFamily="34" charset="0"/>
                <a:ea typeface="Palatino" pitchFamily="2" charset="77"/>
                <a:cs typeface="Calibri" panose="020F0502020204030204" pitchFamily="34" charset="0"/>
              </a:rPr>
              <a:t> signed the Jay Treaty, which sought to settle outstanding issues between the two countries. </a:t>
            </a:r>
          </a:p>
          <a:p>
            <a:pPr marL="228600" lvl="0" indent="-228600" algn="just">
              <a:lnSpc>
                <a:spcPct val="90000"/>
              </a:lnSpc>
              <a:spcBef>
                <a:spcPts val="1000"/>
              </a:spcBef>
              <a:buFont typeface="Arial" panose="020B0604020202020204" pitchFamily="34" charset="0"/>
              <a:buChar char="•"/>
            </a:pPr>
            <a:r>
              <a:rPr lang="en-US" sz="2800" b="0" dirty="0">
                <a:solidFill>
                  <a:schemeClr val="tx2"/>
                </a:solidFill>
                <a:latin typeface="Calibri" panose="020F0502020204030204" pitchFamily="34" charset="0"/>
                <a:ea typeface="Palatino" pitchFamily="2" charset="77"/>
                <a:cs typeface="Calibri" panose="020F0502020204030204" pitchFamily="34" charset="0"/>
              </a:rPr>
              <a:t>The Jay Treaty delineated the United States-Canadian border, splitting many tribal communities living along this border in half. </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E13363F3-9B3C-87C7-621A-65256F1FF0DC}"/>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3035166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51145" y="2007639"/>
            <a:ext cx="7954680" cy="397406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lvl="0" algn="ctr">
              <a:lnSpc>
                <a:spcPct val="90000"/>
              </a:lnSpc>
              <a:spcBef>
                <a:spcPts val="1000"/>
              </a:spcBef>
            </a:pPr>
            <a:r>
              <a:rPr lang="en-US" sz="3600" dirty="0">
                <a:solidFill>
                  <a:schemeClr val="tx2"/>
                </a:solidFill>
                <a:latin typeface="Palatino" pitchFamily="2" charset="77"/>
                <a:ea typeface="Palatino" pitchFamily="2" charset="77"/>
              </a:rPr>
              <a:t>ARTICLE III OF THE JAY TREATY</a:t>
            </a:r>
            <a:endParaRPr lang="en-US" sz="3200" b="0" dirty="0">
              <a:solidFill>
                <a:schemeClr val="tx2"/>
              </a:solidFill>
              <a:latin typeface="Times New Roman" panose="02020603050405020304" pitchFamily="18" charset="0"/>
              <a:ea typeface="Palatino" pitchFamily="2" charset="77"/>
              <a:cs typeface="Times New Roman" panose="02020603050405020304" pitchFamily="18" charset="0"/>
            </a:endParaRPr>
          </a:p>
          <a:p>
            <a:pPr marL="228600" lvl="0" indent="-228600">
              <a:lnSpc>
                <a:spcPct val="90000"/>
              </a:lnSpc>
              <a:spcBef>
                <a:spcPts val="1000"/>
              </a:spcBef>
              <a:spcAft>
                <a:spcPts val="1200"/>
              </a:spcAft>
              <a:buFont typeface="Arial" panose="020B0604020202020204" pitchFamily="34" charset="0"/>
              <a:buChar char="•"/>
            </a:pPr>
            <a:r>
              <a:rPr lang="en-US" sz="2400" b="0" dirty="0">
                <a:solidFill>
                  <a:schemeClr val="tx2"/>
                </a:solidFill>
                <a:latin typeface="Calibri" panose="020F0502020204030204" pitchFamily="34" charset="0"/>
                <a:ea typeface="Palatino" pitchFamily="2" charset="77"/>
                <a:cs typeface="Calibri" panose="020F0502020204030204" pitchFamily="34" charset="0"/>
              </a:rPr>
              <a:t>In order to reconcile division caused by the northern border, Article III preserved the right of Native Americans to pass freely across the border by land, inland, or water; </a:t>
            </a:r>
          </a:p>
          <a:p>
            <a:pPr marL="228600" lvl="0" indent="-228600">
              <a:lnSpc>
                <a:spcPct val="90000"/>
              </a:lnSpc>
              <a:spcBef>
                <a:spcPts val="1000"/>
              </a:spcBef>
              <a:buFont typeface="Arial" panose="020B0604020202020204" pitchFamily="34" charset="0"/>
              <a:buChar char="•"/>
            </a:pPr>
            <a:r>
              <a:rPr lang="en-US" sz="2400" b="0" dirty="0">
                <a:solidFill>
                  <a:schemeClr val="tx2"/>
                </a:solidFill>
                <a:latin typeface="Calibri" panose="020F0502020204030204" pitchFamily="34" charset="0"/>
                <a:ea typeface="Palatino" pitchFamily="2" charset="77"/>
                <a:cs typeface="Calibri" panose="020F0502020204030204" pitchFamily="34" charset="0"/>
                <a:sym typeface="Calibri"/>
              </a:rPr>
              <a:t>Article III:</a:t>
            </a:r>
          </a:p>
          <a:p>
            <a:pPr marL="685800" lvl="1" indent="-228600">
              <a:lnSpc>
                <a:spcPct val="90000"/>
              </a:lnSpc>
              <a:spcBef>
                <a:spcPts val="500"/>
              </a:spcBef>
              <a:buFont typeface="Arial" panose="020B0604020202020204" pitchFamily="34" charset="0"/>
              <a:buChar char="•"/>
            </a:pPr>
            <a:r>
              <a:rPr lang="en-US" sz="2400" dirty="0">
                <a:solidFill>
                  <a:schemeClr val="tx2"/>
                </a:solidFill>
                <a:latin typeface="Calibri" panose="020F0502020204030204" pitchFamily="34" charset="0"/>
                <a:ea typeface="Palatino" pitchFamily="2" charset="77"/>
                <a:cs typeface="Calibri" panose="020F0502020204030204" pitchFamily="34" charset="0"/>
                <a:sym typeface="Calibri"/>
              </a:rPr>
              <a:t> "[i]t is agreed, that . . . the Indians dwelling on either side of the [U.S.-Canadian border], freely to pass and repass, by land or inland navigation into the respective territories and countries of the two parties on the continent of America." </a:t>
            </a:r>
            <a:endParaRPr lang="en-US" sz="2400" dirty="0">
              <a:solidFill>
                <a:schemeClr val="tx2"/>
              </a:solidFill>
              <a:latin typeface="Calibri" panose="020F0502020204030204" pitchFamily="34" charset="0"/>
              <a:ea typeface="Palatino" pitchFamily="2" charset="77"/>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45ADCE70-F3C3-06F1-08CB-1B5E74111133}"/>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1063215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60" y="1820303"/>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r>
              <a:rPr lang="en-US" sz="2500" dirty="0">
                <a:solidFill>
                  <a:srgbClr val="002776"/>
                </a:solidFill>
                <a:latin typeface="Calibri" panose="020F0502020204030204" pitchFamily="34" charset="0"/>
                <a:cs typeface="Calibri" panose="020F0502020204030204" pitchFamily="34" charset="0"/>
                <a:hlinkClick r:id="rId3"/>
              </a:rPr>
              <a:t>Section 289 of the INA (8 U.S.C. § 1359)</a:t>
            </a:r>
            <a:r>
              <a:rPr lang="en-US" sz="2500" dirty="0">
                <a:solidFill>
                  <a:srgbClr val="002776"/>
                </a:solidFill>
                <a:latin typeface="Calibri" panose="020F0502020204030204" pitchFamily="34" charset="0"/>
                <a:cs typeface="Calibri" panose="020F0502020204030204" pitchFamily="34" charset="0"/>
              </a:rPr>
              <a:t> </a:t>
            </a:r>
            <a:r>
              <a:rPr lang="en-US" sz="2500" b="0" i="1" dirty="0">
                <a:solidFill>
                  <a:srgbClr val="002776"/>
                </a:solidFill>
                <a:latin typeface="Calibri" panose="020F0502020204030204" pitchFamily="34" charset="0"/>
                <a:cs typeface="Calibri" panose="020F0502020204030204" pitchFamily="34" charset="0"/>
              </a:rPr>
              <a:t>– the current law</a:t>
            </a:r>
          </a:p>
          <a:p>
            <a:endParaRPr lang="en-US" sz="1500" dirty="0">
              <a:latin typeface="Calibri" panose="020F0502020204030204" pitchFamily="34" charset="0"/>
              <a:cs typeface="Calibri" panose="020F0502020204030204" pitchFamily="34" charset="0"/>
            </a:endParaRPr>
          </a:p>
          <a:p>
            <a:pPr algn="just"/>
            <a:r>
              <a:rPr lang="en-US" sz="2500" dirty="0">
                <a:solidFill>
                  <a:srgbClr val="002776"/>
                </a:solidFill>
                <a:latin typeface="Calibri" panose="020F0502020204030204" pitchFamily="34" charset="0"/>
                <a:cs typeface="Calibri" panose="020F0502020204030204" pitchFamily="34" charset="0"/>
              </a:rPr>
              <a:t>§ 1359. Application to American Indians born in Canada </a:t>
            </a:r>
            <a:r>
              <a:rPr lang="en-US" sz="2500" b="0" dirty="0">
                <a:solidFill>
                  <a:srgbClr val="002776"/>
                </a:solidFill>
                <a:latin typeface="Calibri" panose="020F0502020204030204" pitchFamily="34" charset="0"/>
                <a:cs typeface="Calibri" panose="020F0502020204030204" pitchFamily="34" charset="0"/>
              </a:rPr>
              <a:t>Nothing in this subchapter shall be construed to affect the right of American Indians born in Canada to pass the borders of the United States, but such right shall extend only to persons who possess at least 50 per centum of blood of the American Indian race. </a:t>
            </a:r>
          </a:p>
          <a:p>
            <a:pPr algn="just"/>
            <a:endParaRPr lang="en-US" sz="2500" b="0" dirty="0">
              <a:solidFill>
                <a:srgbClr val="002776"/>
              </a:solidFill>
              <a:latin typeface="Calibri" panose="020F0502020204030204" pitchFamily="34" charset="0"/>
              <a:cs typeface="Calibri" panose="020F0502020204030204" pitchFamily="34" charset="0"/>
            </a:endParaRPr>
          </a:p>
          <a:p>
            <a:pPr algn="just"/>
            <a:r>
              <a:rPr lang="en-US" sz="2500" b="0" dirty="0">
                <a:solidFill>
                  <a:srgbClr val="002776"/>
                </a:solidFill>
                <a:latin typeface="Calibri" panose="020F0502020204030204" pitchFamily="34" charset="0"/>
                <a:cs typeface="Calibri" panose="020F0502020204030204" pitchFamily="34" charset="0"/>
              </a:rPr>
              <a:t>(June 27, 1952, ch. 477, title II, ch. 9, §289, 66 Stat. 234.) </a:t>
            </a:r>
            <a:endParaRPr lang="en-US" sz="250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10573BF9-D118-3E76-3BDA-4B3C841334B7}"/>
              </a:ext>
            </a:extLst>
          </p:cNvPr>
          <p:cNvPicPr>
            <a:picLocks noChangeAspect="1"/>
          </p:cNvPicPr>
          <p:nvPr/>
        </p:nvPicPr>
        <p:blipFill rotWithShape="1">
          <a:blip r:embed="rId5"/>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4117912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2E7F-8FD4-588D-D2AF-41E2D34D4AA2}"/>
              </a:ext>
            </a:extLst>
          </p:cNvPr>
          <p:cNvSpPr>
            <a:spLocks noGrp="1"/>
          </p:cNvSpPr>
          <p:nvPr>
            <p:ph type="title"/>
          </p:nvPr>
        </p:nvSpPr>
        <p:spPr>
          <a:xfrm>
            <a:off x="482600" y="1098551"/>
            <a:ext cx="8026400" cy="851803"/>
          </a:xfrm>
        </p:spPr>
        <p:txBody>
          <a:bodyPr>
            <a:noAutofit/>
          </a:bodyPr>
          <a:lstStyle/>
          <a:p>
            <a:pPr algn="ctr">
              <a:spcBef>
                <a:spcPts val="0"/>
              </a:spcBef>
              <a:buClr>
                <a:srgbClr val="002776"/>
              </a:buClr>
              <a:buSzPts val="2500"/>
            </a:pPr>
            <a:r>
              <a:rPr lang="en-US" sz="3200" dirty="0">
                <a:solidFill>
                  <a:schemeClr val="tx2"/>
                </a:solidFill>
                <a:latin typeface="Palatino" pitchFamily="2" charset="77"/>
                <a:ea typeface="Palatino" pitchFamily="2" charset="77"/>
                <a:cs typeface="Calibri"/>
                <a:sym typeface="Calibri"/>
              </a:rPr>
              <a:t>SEC. 289 OF THE IMMIGRATION AND NATIONALITY ACT (INA)</a:t>
            </a:r>
            <a:endParaRPr lang="en-US" sz="3200" i="1" dirty="0">
              <a:solidFill>
                <a:schemeClr val="tx2"/>
              </a:solidFill>
              <a:latin typeface="Palatino" pitchFamily="2" charset="77"/>
              <a:ea typeface="Palatino" pitchFamily="2" charset="77"/>
              <a:cs typeface="Calibri"/>
              <a:sym typeface="Calibri"/>
            </a:endParaRPr>
          </a:p>
        </p:txBody>
      </p:sp>
      <p:pic>
        <p:nvPicPr>
          <p:cNvPr id="10242" name="Picture 2" descr="A Native-American nation divided | Indigenous Rights | Al Jazeera">
            <a:extLst>
              <a:ext uri="{FF2B5EF4-FFF2-40B4-BE49-F238E27FC236}">
                <a16:creationId xmlns:a16="http://schemas.microsoft.com/office/drawing/2014/main" id="{FD304C12-BCE9-D624-15C6-3795F78B9F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2329460"/>
            <a:ext cx="2873368" cy="19107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9A24B07-A798-2ACD-12D5-83AF32FC2FC3}"/>
              </a:ext>
            </a:extLst>
          </p:cNvPr>
          <p:cNvSpPr>
            <a:spLocks noGrp="1"/>
          </p:cNvSpPr>
          <p:nvPr>
            <p:ph idx="1"/>
          </p:nvPr>
        </p:nvSpPr>
        <p:spPr>
          <a:xfrm>
            <a:off x="3483429" y="2066412"/>
            <a:ext cx="5393871" cy="4575687"/>
          </a:xfrm>
        </p:spPr>
        <p:txBody>
          <a:bodyPr>
            <a:normAutofit lnSpcReduction="10000"/>
          </a:bodyPr>
          <a:lstStyle/>
          <a:p>
            <a:pPr algn="just"/>
            <a:r>
              <a:rPr lang="en-US" sz="2400" dirty="0">
                <a:solidFill>
                  <a:schemeClr val="tx2"/>
                </a:solidFill>
                <a:latin typeface="Calibri" panose="020F0502020204030204" pitchFamily="34" charset="0"/>
                <a:ea typeface="Palatino" pitchFamily="2" charset="77"/>
                <a:cs typeface="Calibri" panose="020F0502020204030204" pitchFamily="34" charset="0"/>
              </a:rPr>
              <a:t>Current law authorizes border security agents to ask tribal members to prove they have at least </a:t>
            </a:r>
            <a:r>
              <a:rPr lang="en-US" sz="2400" b="1" dirty="0">
                <a:solidFill>
                  <a:schemeClr val="tx2"/>
                </a:solidFill>
                <a:latin typeface="Calibri" panose="020F0502020204030204" pitchFamily="34" charset="0"/>
                <a:ea typeface="Palatino" pitchFamily="2" charset="77"/>
                <a:cs typeface="Calibri" panose="020F0502020204030204" pitchFamily="34" charset="0"/>
              </a:rPr>
              <a:t>50 percent Indian blood quantum</a:t>
            </a:r>
            <a:r>
              <a:rPr lang="en-US" sz="2400" dirty="0">
                <a:solidFill>
                  <a:schemeClr val="tx2"/>
                </a:solidFill>
                <a:latin typeface="Calibri" panose="020F0502020204030204" pitchFamily="34" charset="0"/>
                <a:ea typeface="Palatino" pitchFamily="2" charset="77"/>
                <a:cs typeface="Calibri" panose="020F0502020204030204" pitchFamily="34" charset="0"/>
              </a:rPr>
              <a:t>.</a:t>
            </a:r>
          </a:p>
          <a:p>
            <a:pPr algn="just"/>
            <a:r>
              <a:rPr lang="en-US" sz="2400" dirty="0">
                <a:solidFill>
                  <a:schemeClr val="tx2"/>
                </a:solidFill>
                <a:latin typeface="Calibri" panose="020F0502020204030204" pitchFamily="34" charset="0"/>
                <a:ea typeface="Palatino" pitchFamily="2" charset="77"/>
                <a:cs typeface="Calibri" panose="020F0502020204030204" pitchFamily="34" charset="0"/>
              </a:rPr>
              <a:t>Current regulations are outdated, inconsistent with federal Indian law, and create unnecessary tension between tribal members and border security agents.</a:t>
            </a:r>
          </a:p>
          <a:p>
            <a:pPr algn="just"/>
            <a:r>
              <a:rPr lang="en-US" sz="2400" dirty="0">
                <a:solidFill>
                  <a:schemeClr val="tx2"/>
                </a:solidFill>
                <a:latin typeface="Calibri" panose="020F0502020204030204" pitchFamily="34" charset="0"/>
                <a:ea typeface="Palatino" pitchFamily="2" charset="77"/>
                <a:cs typeface="Calibri" panose="020F0502020204030204" pitchFamily="34" charset="0"/>
              </a:rPr>
              <a:t>Tribes have the sovereign right to determine their own membership requirements. </a:t>
            </a:r>
          </a:p>
          <a:p>
            <a:endParaRPr lang="en-US" dirty="0">
              <a:latin typeface="Palatino" pitchFamily="2" charset="77"/>
              <a:ea typeface="Palatino" pitchFamily="2" charset="77"/>
            </a:endParaRPr>
          </a:p>
          <a:p>
            <a:pPr marL="0" indent="0">
              <a:buNone/>
            </a:pPr>
            <a:endParaRPr lang="en-US" dirty="0">
              <a:latin typeface="Palatino" pitchFamily="2" charset="77"/>
              <a:ea typeface="Palatino" pitchFamily="2" charset="77"/>
            </a:endParaRPr>
          </a:p>
          <a:p>
            <a:endParaRPr lang="en-US" dirty="0"/>
          </a:p>
        </p:txBody>
      </p:sp>
      <p:pic>
        <p:nvPicPr>
          <p:cNvPr id="10246" name="Picture 6" descr="skin&quot; Meme Templates - Imgflip">
            <a:extLst>
              <a:ext uri="{FF2B5EF4-FFF2-40B4-BE49-F238E27FC236}">
                <a16:creationId xmlns:a16="http://schemas.microsoft.com/office/drawing/2014/main" id="{BA0803E2-D5F0-75D3-1F7F-1BEE53461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240249"/>
            <a:ext cx="2873368" cy="1632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98898F-A3FE-9433-23AA-B36DBF582408}"/>
              </a:ext>
            </a:extLst>
          </p:cNvPr>
          <p:cNvSpPr txBox="1"/>
          <p:nvPr/>
        </p:nvSpPr>
        <p:spPr>
          <a:xfrm>
            <a:off x="4267200" y="8001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5" name="TextBox 4">
            <a:extLst>
              <a:ext uri="{FF2B5EF4-FFF2-40B4-BE49-F238E27FC236}">
                <a16:creationId xmlns:a16="http://schemas.microsoft.com/office/drawing/2014/main" id="{F9A33A76-31EF-A265-5D8A-F1C57F487CDD}"/>
              </a:ext>
            </a:extLst>
          </p:cNvPr>
          <p:cNvSpPr txBox="1"/>
          <p:nvPr/>
        </p:nvSpPr>
        <p:spPr>
          <a:xfrm>
            <a:off x="4622800" y="889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6" name="Picture 5" descr="A picture containing logo&#10;&#10;Description automatically generated">
            <a:extLst>
              <a:ext uri="{FF2B5EF4-FFF2-40B4-BE49-F238E27FC236}">
                <a16:creationId xmlns:a16="http://schemas.microsoft.com/office/drawing/2014/main" id="{9BC61D85-4E12-ABC6-790A-744EC66368AE}"/>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1890693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2E7F-8FD4-588D-D2AF-41E2D34D4AA2}"/>
              </a:ext>
            </a:extLst>
          </p:cNvPr>
          <p:cNvSpPr>
            <a:spLocks noGrp="1"/>
          </p:cNvSpPr>
          <p:nvPr>
            <p:ph type="title"/>
          </p:nvPr>
        </p:nvSpPr>
        <p:spPr>
          <a:xfrm>
            <a:off x="482600" y="999006"/>
            <a:ext cx="8026400" cy="851803"/>
          </a:xfrm>
        </p:spPr>
        <p:txBody>
          <a:bodyPr>
            <a:noAutofit/>
          </a:bodyPr>
          <a:lstStyle/>
          <a:p>
            <a:pPr algn="ctr">
              <a:spcBef>
                <a:spcPts val="0"/>
              </a:spcBef>
              <a:buClr>
                <a:srgbClr val="002776"/>
              </a:buClr>
              <a:buSzPts val="2500"/>
            </a:pPr>
            <a:r>
              <a:rPr lang="en-US" sz="3200" dirty="0">
                <a:solidFill>
                  <a:schemeClr val="tx2"/>
                </a:solidFill>
                <a:latin typeface="Palatino" pitchFamily="2" charset="77"/>
                <a:ea typeface="Palatino" pitchFamily="2" charset="77"/>
                <a:cs typeface="Calibri"/>
                <a:sym typeface="Calibri"/>
              </a:rPr>
              <a:t>WHY 50% Indian Blood Quantum?</a:t>
            </a:r>
            <a:endParaRPr lang="en-US" sz="3200" i="1" dirty="0">
              <a:solidFill>
                <a:schemeClr val="tx2"/>
              </a:solidFill>
              <a:latin typeface="Palatino" pitchFamily="2" charset="77"/>
              <a:ea typeface="Palatino" pitchFamily="2" charset="77"/>
              <a:cs typeface="Calibri"/>
              <a:sym typeface="Calibri"/>
            </a:endParaRPr>
          </a:p>
        </p:txBody>
      </p:sp>
      <p:sp>
        <p:nvSpPr>
          <p:cNvPr id="3" name="Content Placeholder 2">
            <a:extLst>
              <a:ext uri="{FF2B5EF4-FFF2-40B4-BE49-F238E27FC236}">
                <a16:creationId xmlns:a16="http://schemas.microsoft.com/office/drawing/2014/main" id="{F9A24B07-A798-2ACD-12D5-83AF32FC2FC3}"/>
              </a:ext>
            </a:extLst>
          </p:cNvPr>
          <p:cNvSpPr>
            <a:spLocks noGrp="1"/>
          </p:cNvSpPr>
          <p:nvPr>
            <p:ph idx="1"/>
          </p:nvPr>
        </p:nvSpPr>
        <p:spPr>
          <a:xfrm>
            <a:off x="528355" y="1850809"/>
            <a:ext cx="7934890" cy="4575687"/>
          </a:xfrm>
        </p:spPr>
        <p:txBody>
          <a:bodyPr>
            <a:normAutofit lnSpcReduction="10000"/>
          </a:bodyPr>
          <a:lstStyle/>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 50% blood quantum provision was not always in the law that recognizes the</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Indigenous border crossing right. </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400" dirty="0">
                <a:solidFill>
                  <a:schemeClr val="tx2"/>
                </a:solidFill>
                <a:latin typeface="Calibri" panose="020F0502020204030204" pitchFamily="34" charset="0"/>
                <a:ea typeface="Palatino" pitchFamily="2" charset="77"/>
                <a:cs typeface="Calibri" panose="020F0502020204030204" pitchFamily="34" charset="0"/>
              </a:rPr>
              <a:t>The on-the-record reasoning for its inclusion is absent but taking a looking at other cases around that time gives us an idea of why it was included.</a:t>
            </a:r>
            <a:endPar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Congress first codified the Indians’ right of free passage across the border with the Act of April 2, 1928 (the Act of 1928):</a:t>
            </a:r>
          </a:p>
          <a:p>
            <a:pPr lvl="2" algn="just"/>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Immigration Act of 1924 shall not be construed to apply to the right of </a:t>
            </a:r>
            <a:r>
              <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American Indians born in Canada </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pass the borders of the United States: Provided, That </a:t>
            </a:r>
            <a:r>
              <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this right shall not extend to persons whose membership in Indian tribes or families is created by adoption. </a:t>
            </a: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endParaRPr lang="en-US" dirty="0">
              <a:latin typeface="Palatino" pitchFamily="2" charset="77"/>
              <a:ea typeface="Palatino" pitchFamily="2" charset="77"/>
            </a:endParaRPr>
          </a:p>
          <a:p>
            <a:pPr marL="0" indent="0">
              <a:buNone/>
            </a:pPr>
            <a:endParaRPr lang="en-US" dirty="0">
              <a:latin typeface="Palatino" pitchFamily="2" charset="77"/>
              <a:ea typeface="Palatino" pitchFamily="2" charset="77"/>
            </a:endParaRPr>
          </a:p>
          <a:p>
            <a:endParaRPr lang="en-US" dirty="0"/>
          </a:p>
        </p:txBody>
      </p:sp>
      <p:sp>
        <p:nvSpPr>
          <p:cNvPr id="4" name="TextBox 3">
            <a:extLst>
              <a:ext uri="{FF2B5EF4-FFF2-40B4-BE49-F238E27FC236}">
                <a16:creationId xmlns:a16="http://schemas.microsoft.com/office/drawing/2014/main" id="{CD98898F-A3FE-9433-23AA-B36DBF582408}"/>
              </a:ext>
            </a:extLst>
          </p:cNvPr>
          <p:cNvSpPr txBox="1"/>
          <p:nvPr/>
        </p:nvSpPr>
        <p:spPr>
          <a:xfrm>
            <a:off x="4267200" y="8001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5" name="TextBox 4">
            <a:extLst>
              <a:ext uri="{FF2B5EF4-FFF2-40B4-BE49-F238E27FC236}">
                <a16:creationId xmlns:a16="http://schemas.microsoft.com/office/drawing/2014/main" id="{F9A33A76-31EF-A265-5D8A-F1C57F487CDD}"/>
              </a:ext>
            </a:extLst>
          </p:cNvPr>
          <p:cNvSpPr txBox="1"/>
          <p:nvPr/>
        </p:nvSpPr>
        <p:spPr>
          <a:xfrm>
            <a:off x="4622800" y="889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6" name="Picture 5" descr="A picture containing logo&#10;&#10;Description automatically generated">
            <a:extLst>
              <a:ext uri="{FF2B5EF4-FFF2-40B4-BE49-F238E27FC236}">
                <a16:creationId xmlns:a16="http://schemas.microsoft.com/office/drawing/2014/main" id="{6FB84F37-5DBA-FE0F-2172-63D8362BF396}"/>
              </a:ext>
            </a:extLst>
          </p:cNvPr>
          <p:cNvPicPr>
            <a:picLocks noChangeAspect="1"/>
          </p:cNvPicPr>
          <p:nvPr/>
        </p:nvPicPr>
        <p:blipFill rotWithShape="1">
          <a:blip r:embed="rId2"/>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895303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2E7F-8FD4-588D-D2AF-41E2D34D4AA2}"/>
              </a:ext>
            </a:extLst>
          </p:cNvPr>
          <p:cNvSpPr>
            <a:spLocks noGrp="1"/>
          </p:cNvSpPr>
          <p:nvPr>
            <p:ph type="title"/>
          </p:nvPr>
        </p:nvSpPr>
        <p:spPr>
          <a:xfrm>
            <a:off x="482600" y="999006"/>
            <a:ext cx="8026400" cy="851803"/>
          </a:xfrm>
        </p:spPr>
        <p:txBody>
          <a:bodyPr>
            <a:noAutofit/>
          </a:bodyPr>
          <a:lstStyle/>
          <a:p>
            <a:pPr algn="ctr">
              <a:spcBef>
                <a:spcPts val="0"/>
              </a:spcBef>
              <a:buClr>
                <a:srgbClr val="002776"/>
              </a:buClr>
              <a:buSzPts val="2500"/>
            </a:pPr>
            <a:r>
              <a:rPr lang="en-US" sz="3200" dirty="0">
                <a:solidFill>
                  <a:schemeClr val="tx2"/>
                </a:solidFill>
                <a:latin typeface="Palatino" pitchFamily="2" charset="77"/>
                <a:ea typeface="Palatino" pitchFamily="2" charset="77"/>
                <a:cs typeface="Calibri"/>
                <a:sym typeface="Calibri"/>
              </a:rPr>
              <a:t>WHY 50% Indian Blood Quantum?</a:t>
            </a:r>
            <a:endParaRPr lang="en-US" sz="3200" i="1" dirty="0">
              <a:solidFill>
                <a:schemeClr val="tx2"/>
              </a:solidFill>
              <a:latin typeface="Palatino" pitchFamily="2" charset="77"/>
              <a:ea typeface="Palatino" pitchFamily="2" charset="77"/>
              <a:cs typeface="Calibri"/>
              <a:sym typeface="Calibri"/>
            </a:endParaRPr>
          </a:p>
        </p:txBody>
      </p:sp>
      <p:sp>
        <p:nvSpPr>
          <p:cNvPr id="3" name="Content Placeholder 2">
            <a:extLst>
              <a:ext uri="{FF2B5EF4-FFF2-40B4-BE49-F238E27FC236}">
                <a16:creationId xmlns:a16="http://schemas.microsoft.com/office/drawing/2014/main" id="{F9A24B07-A798-2ACD-12D5-83AF32FC2FC3}"/>
              </a:ext>
            </a:extLst>
          </p:cNvPr>
          <p:cNvSpPr>
            <a:spLocks noGrp="1"/>
          </p:cNvSpPr>
          <p:nvPr>
            <p:ph idx="1"/>
          </p:nvPr>
        </p:nvSpPr>
        <p:spPr>
          <a:xfrm>
            <a:off x="528355" y="1850809"/>
            <a:ext cx="7934890" cy="4575687"/>
          </a:xfrm>
        </p:spPr>
        <p:txBody>
          <a:bodyPr>
            <a:normAutofit/>
          </a:bodyPr>
          <a:lstStyle/>
          <a:p>
            <a:pPr algn="just"/>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In 1947, 19 years later after the 1928 version of the INA was enacted, a federal district court in </a:t>
            </a:r>
            <a:r>
              <a:rPr lang="en-US" sz="2000" i="1" dirty="0">
                <a:solidFill>
                  <a:schemeClr val="tx1"/>
                </a:solidFill>
                <a:latin typeface="Calibri" panose="020F0502020204030204" pitchFamily="34" charset="0"/>
                <a:ea typeface="Calibri" panose="020F0502020204030204" pitchFamily="34" charset="0"/>
                <a:cs typeface="Calibri" panose="020F0502020204030204" pitchFamily="34" charset="0"/>
              </a:rPr>
              <a:t>U.S. ex rel. Goodwin v. Karnuth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(Goodwin) analyzed the term ”Indian.”</a:t>
            </a:r>
            <a:endParaRPr lang="en-US" sz="2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endParaRPr lang="en-US" sz="11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 court did not find a definition for “Indian” in the Immigration Code, so it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looked to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definition of Indian as it was used in other areas of the law. The court found that Indians was defined elsewhere as</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“Native with one-half or more Indian blood.”</a:t>
            </a:r>
          </a:p>
          <a:p>
            <a:pPr algn="just"/>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court</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’s concluded that the term Indian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“shall include all persons of Indian descent who are members of any recognized Indian tribe now under federal jurisdiction . . . </a:t>
            </a:r>
            <a:r>
              <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shall include all other person of one-half or more Indian blood</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endParaRPr lang="en-US" dirty="0">
              <a:latin typeface="Palatino" pitchFamily="2" charset="77"/>
              <a:ea typeface="Palatino" pitchFamily="2" charset="77"/>
            </a:endParaRPr>
          </a:p>
          <a:p>
            <a:pPr marL="0" indent="0">
              <a:buNone/>
            </a:pPr>
            <a:endParaRPr lang="en-US" dirty="0">
              <a:latin typeface="Palatino" pitchFamily="2" charset="77"/>
              <a:ea typeface="Palatino" pitchFamily="2" charset="77"/>
            </a:endParaRPr>
          </a:p>
          <a:p>
            <a:endParaRPr lang="en-US" dirty="0"/>
          </a:p>
        </p:txBody>
      </p:sp>
      <p:sp>
        <p:nvSpPr>
          <p:cNvPr id="4" name="TextBox 3">
            <a:extLst>
              <a:ext uri="{FF2B5EF4-FFF2-40B4-BE49-F238E27FC236}">
                <a16:creationId xmlns:a16="http://schemas.microsoft.com/office/drawing/2014/main" id="{CD98898F-A3FE-9433-23AA-B36DBF582408}"/>
              </a:ext>
            </a:extLst>
          </p:cNvPr>
          <p:cNvSpPr txBox="1"/>
          <p:nvPr/>
        </p:nvSpPr>
        <p:spPr>
          <a:xfrm>
            <a:off x="4267200" y="8001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5" name="TextBox 4">
            <a:extLst>
              <a:ext uri="{FF2B5EF4-FFF2-40B4-BE49-F238E27FC236}">
                <a16:creationId xmlns:a16="http://schemas.microsoft.com/office/drawing/2014/main" id="{F9A33A76-31EF-A265-5D8A-F1C57F487CDD}"/>
              </a:ext>
            </a:extLst>
          </p:cNvPr>
          <p:cNvSpPr txBox="1"/>
          <p:nvPr/>
        </p:nvSpPr>
        <p:spPr>
          <a:xfrm>
            <a:off x="4622800" y="889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6" name="Picture 5" descr="A picture containing logo&#10;&#10;Description automatically generated">
            <a:extLst>
              <a:ext uri="{FF2B5EF4-FFF2-40B4-BE49-F238E27FC236}">
                <a16:creationId xmlns:a16="http://schemas.microsoft.com/office/drawing/2014/main" id="{33227478-6461-8A7F-4212-7E4F537A3CA0}"/>
              </a:ext>
            </a:extLst>
          </p:cNvPr>
          <p:cNvPicPr>
            <a:picLocks noChangeAspect="1"/>
          </p:cNvPicPr>
          <p:nvPr/>
        </p:nvPicPr>
        <p:blipFill rotWithShape="1">
          <a:blip r:embed="rId3"/>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225606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207103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4000" dirty="0">
                <a:solidFill>
                  <a:schemeClr val="tx2"/>
                </a:solidFill>
                <a:latin typeface="Calibri" panose="020F0502020204030204" pitchFamily="34" charset="0"/>
                <a:cs typeface="Calibri" panose="020F0502020204030204" pitchFamily="34" charset="0"/>
              </a:rPr>
              <a:t>JAY TREATY BORDER ALLIANCE LEADERSHIP</a:t>
            </a:r>
          </a:p>
          <a:p>
            <a:pPr lvl="1"/>
            <a:r>
              <a:rPr lang="en-US" sz="2300" b="0" dirty="0">
                <a:solidFill>
                  <a:schemeClr val="tx2"/>
                </a:solidFill>
                <a:latin typeface="Calibri" panose="020F0502020204030204" pitchFamily="34" charset="0"/>
                <a:cs typeface="Calibri" panose="020F0502020204030204" pitchFamily="34" charset="0"/>
              </a:rPr>
              <a:t> </a:t>
            </a:r>
            <a:br>
              <a:rPr lang="en-US" sz="1400" i="1" dirty="0">
                <a:solidFill>
                  <a:schemeClr val="tx2"/>
                </a:solidFill>
                <a:latin typeface="Times New Roman" panose="02020603050405020304" pitchFamily="18" charset="0"/>
                <a:cs typeface="Times New Roman" panose="02020603050405020304" pitchFamily="18" charset="0"/>
              </a:rPr>
            </a:b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12" name="Picture 11" descr="A picture containing logo&#10;&#10;Description automatically generated">
            <a:extLst>
              <a:ext uri="{FF2B5EF4-FFF2-40B4-BE49-F238E27FC236}">
                <a16:creationId xmlns:a16="http://schemas.microsoft.com/office/drawing/2014/main" id="{27E4B0CE-0470-9CD4-0E3C-D15CF084A24E}"/>
              </a:ext>
            </a:extLst>
          </p:cNvPr>
          <p:cNvPicPr>
            <a:picLocks noChangeAspect="1"/>
          </p:cNvPicPr>
          <p:nvPr/>
        </p:nvPicPr>
        <p:blipFill rotWithShape="1">
          <a:blip r:embed="rId4"/>
          <a:srcRect t="709" r="2" b="2"/>
          <a:stretch/>
        </p:blipFill>
        <p:spPr>
          <a:xfrm>
            <a:off x="6223000" y="6013517"/>
            <a:ext cx="2141884" cy="632692"/>
          </a:xfrm>
          <a:prstGeom prst="rect">
            <a:avLst/>
          </a:prstGeom>
        </p:spPr>
      </p:pic>
      <p:pic>
        <p:nvPicPr>
          <p:cNvPr id="4" name="Picture 3"/>
          <p:cNvPicPr>
            <a:picLocks noChangeAspect="1"/>
          </p:cNvPicPr>
          <p:nvPr/>
        </p:nvPicPr>
        <p:blipFill>
          <a:blip r:embed="rId5"/>
          <a:stretch>
            <a:fillRect/>
          </a:stretch>
        </p:blipFill>
        <p:spPr>
          <a:xfrm>
            <a:off x="1446687" y="3253507"/>
            <a:ext cx="6345876" cy="2919335"/>
          </a:xfrm>
          <a:prstGeom prst="rect">
            <a:avLst/>
          </a:prstGeom>
        </p:spPr>
      </p:pic>
    </p:spTree>
    <p:extLst>
      <p:ext uri="{BB962C8B-B14F-4D97-AF65-F5344CB8AC3E}">
        <p14:creationId xmlns:p14="http://schemas.microsoft.com/office/powerpoint/2010/main" val="893709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2E7F-8FD4-588D-D2AF-41E2D34D4AA2}"/>
              </a:ext>
            </a:extLst>
          </p:cNvPr>
          <p:cNvSpPr>
            <a:spLocks noGrp="1"/>
          </p:cNvSpPr>
          <p:nvPr>
            <p:ph type="title"/>
          </p:nvPr>
        </p:nvSpPr>
        <p:spPr>
          <a:xfrm>
            <a:off x="482600" y="999006"/>
            <a:ext cx="8026400" cy="851803"/>
          </a:xfrm>
        </p:spPr>
        <p:txBody>
          <a:bodyPr>
            <a:noAutofit/>
          </a:bodyPr>
          <a:lstStyle/>
          <a:p>
            <a:pPr algn="ctr">
              <a:spcBef>
                <a:spcPts val="0"/>
              </a:spcBef>
              <a:buClr>
                <a:srgbClr val="002776"/>
              </a:buClr>
              <a:buSzPts val="2500"/>
            </a:pPr>
            <a:r>
              <a:rPr lang="en-US" sz="3200" dirty="0">
                <a:solidFill>
                  <a:schemeClr val="tx2"/>
                </a:solidFill>
                <a:latin typeface="Palatino" pitchFamily="2" charset="77"/>
                <a:ea typeface="Palatino" pitchFamily="2" charset="77"/>
                <a:cs typeface="Calibri"/>
                <a:sym typeface="Calibri"/>
              </a:rPr>
              <a:t>WHY 50% Indian Blood Quantum?</a:t>
            </a:r>
            <a:endParaRPr lang="en-US" sz="3200" i="1" dirty="0">
              <a:solidFill>
                <a:schemeClr val="tx2"/>
              </a:solidFill>
              <a:latin typeface="Palatino" pitchFamily="2" charset="77"/>
              <a:ea typeface="Palatino" pitchFamily="2" charset="77"/>
              <a:cs typeface="Calibri"/>
              <a:sym typeface="Calibri"/>
            </a:endParaRPr>
          </a:p>
        </p:txBody>
      </p:sp>
      <p:sp>
        <p:nvSpPr>
          <p:cNvPr id="3" name="Content Placeholder 2">
            <a:extLst>
              <a:ext uri="{FF2B5EF4-FFF2-40B4-BE49-F238E27FC236}">
                <a16:creationId xmlns:a16="http://schemas.microsoft.com/office/drawing/2014/main" id="{F9A24B07-A798-2ACD-12D5-83AF32FC2FC3}"/>
              </a:ext>
            </a:extLst>
          </p:cNvPr>
          <p:cNvSpPr>
            <a:spLocks noGrp="1"/>
          </p:cNvSpPr>
          <p:nvPr>
            <p:ph idx="1"/>
          </p:nvPr>
        </p:nvSpPr>
        <p:spPr>
          <a:xfrm>
            <a:off x="528355" y="1850809"/>
            <a:ext cx="7934890" cy="4575687"/>
          </a:xfrm>
        </p:spPr>
        <p:txBody>
          <a:bodyPr>
            <a:normAutofit/>
          </a:bodyPr>
          <a:lstStyle/>
          <a:p>
            <a:pPr algn="just"/>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The statutory definition of “Indian” interpreted in </a:t>
            </a:r>
            <a:r>
              <a:rPr lang="en-US" sz="2000" i="1" dirty="0">
                <a:solidFill>
                  <a:schemeClr val="tx1"/>
                </a:solidFill>
                <a:latin typeface="Calibri" panose="020F0502020204030204" pitchFamily="34" charset="0"/>
                <a:ea typeface="Calibri" panose="020F0502020204030204" pitchFamily="34" charset="0"/>
                <a:cs typeface="Calibri" panose="020F0502020204030204" pitchFamily="34" charset="0"/>
              </a:rPr>
              <a:t>Goodwin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was published after the Act of 1928 (which did not contain a blood quantum requirement) and prior to the 1952 enactment of the INA (which did contain blood quantum).</a:t>
            </a:r>
          </a:p>
          <a:p>
            <a:pPr marL="0" indent="0" algn="just">
              <a:buNone/>
            </a:pPr>
            <a:endParaRPr lang="en-US" sz="3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2000" dirty="0">
                <a:solidFill>
                  <a:schemeClr val="tx2"/>
                </a:solidFill>
                <a:latin typeface="Calibri" panose="020F0502020204030204" pitchFamily="34" charset="0"/>
                <a:ea typeface="Palatino" pitchFamily="2" charset="77"/>
                <a:cs typeface="Calibri" panose="020F0502020204030204" pitchFamily="34" charset="0"/>
              </a:rPr>
              <a:t>The racial approach is wrong for at least two reasons:</a:t>
            </a:r>
          </a:p>
          <a:p>
            <a:pPr marL="628650" lvl="1" indent="-342900" algn="just">
              <a:buAutoNum type="arabicPeriod"/>
            </a:pPr>
            <a:r>
              <a:rPr lang="en-US" sz="20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Morton v. Mancari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(1974): a case that affirmed that tribal members are members of a distinct/unique political subgroups, and their special treatments is not racial, its political. This stems from the government-to-government relationship Tribes have with the United States.</a:t>
            </a:r>
          </a:p>
          <a:p>
            <a:pPr marL="628650" lvl="1" indent="-342900" algn="just">
              <a:buAutoNum type="arabicPeriod"/>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Santa Clara Pueblo v.  Martinez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(1978): a case that affirmed that Tribes have the inherent right to determine their membership. </a:t>
            </a: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pPr algn="just"/>
            <a:endParaRPr lang="en-US" sz="2400" dirty="0">
              <a:solidFill>
                <a:schemeClr val="tx2"/>
              </a:solidFill>
              <a:latin typeface="Calibri" panose="020F0502020204030204" pitchFamily="34" charset="0"/>
              <a:ea typeface="Palatino" pitchFamily="2" charset="77"/>
              <a:cs typeface="Calibri" panose="020F0502020204030204" pitchFamily="34" charset="0"/>
            </a:endParaRPr>
          </a:p>
          <a:p>
            <a:endParaRPr lang="en-US" dirty="0">
              <a:latin typeface="Palatino" pitchFamily="2" charset="77"/>
              <a:ea typeface="Palatino" pitchFamily="2" charset="77"/>
            </a:endParaRPr>
          </a:p>
          <a:p>
            <a:pPr marL="0" indent="0">
              <a:buNone/>
            </a:pPr>
            <a:endParaRPr lang="en-US" dirty="0">
              <a:latin typeface="Palatino" pitchFamily="2" charset="77"/>
              <a:ea typeface="Palatino" pitchFamily="2" charset="77"/>
            </a:endParaRPr>
          </a:p>
          <a:p>
            <a:endParaRPr lang="en-US" dirty="0"/>
          </a:p>
        </p:txBody>
      </p:sp>
      <p:sp>
        <p:nvSpPr>
          <p:cNvPr id="4" name="TextBox 3">
            <a:extLst>
              <a:ext uri="{FF2B5EF4-FFF2-40B4-BE49-F238E27FC236}">
                <a16:creationId xmlns:a16="http://schemas.microsoft.com/office/drawing/2014/main" id="{CD98898F-A3FE-9433-23AA-B36DBF582408}"/>
              </a:ext>
            </a:extLst>
          </p:cNvPr>
          <p:cNvSpPr txBox="1"/>
          <p:nvPr/>
        </p:nvSpPr>
        <p:spPr>
          <a:xfrm>
            <a:off x="4267200" y="8001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5" name="TextBox 4">
            <a:extLst>
              <a:ext uri="{FF2B5EF4-FFF2-40B4-BE49-F238E27FC236}">
                <a16:creationId xmlns:a16="http://schemas.microsoft.com/office/drawing/2014/main" id="{F9A33A76-31EF-A265-5D8A-F1C57F487CDD}"/>
              </a:ext>
            </a:extLst>
          </p:cNvPr>
          <p:cNvSpPr txBox="1"/>
          <p:nvPr/>
        </p:nvSpPr>
        <p:spPr>
          <a:xfrm>
            <a:off x="4622800" y="889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6" name="Picture 5" descr="A picture containing logo&#10;&#10;Description automatically generated">
            <a:extLst>
              <a:ext uri="{FF2B5EF4-FFF2-40B4-BE49-F238E27FC236}">
                <a16:creationId xmlns:a16="http://schemas.microsoft.com/office/drawing/2014/main" id="{E0BD9F8A-070E-1CD2-C0A5-9E594EB9D7DA}"/>
              </a:ext>
            </a:extLst>
          </p:cNvPr>
          <p:cNvPicPr>
            <a:picLocks noChangeAspect="1"/>
          </p:cNvPicPr>
          <p:nvPr/>
        </p:nvPicPr>
        <p:blipFill rotWithShape="1">
          <a:blip r:embed="rId3"/>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350230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642285" y="2095749"/>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just"/>
            <a:r>
              <a:rPr lang="en-US" sz="2500" dirty="0">
                <a:solidFill>
                  <a:srgbClr val="002776"/>
                </a:solidFill>
                <a:latin typeface="Calibri" panose="020F0502020204030204" pitchFamily="34" charset="0"/>
                <a:cs typeface="Calibri" panose="020F0502020204030204" pitchFamily="34" charset="0"/>
                <a:hlinkClick r:id="rId3"/>
              </a:rPr>
              <a:t>Tribal Border Crossing Parity Act </a:t>
            </a:r>
            <a:r>
              <a:rPr lang="en-US" sz="2500" dirty="0">
                <a:solidFill>
                  <a:srgbClr val="002776"/>
                </a:solidFill>
                <a:latin typeface="Calibri" panose="020F0502020204030204" pitchFamily="34" charset="0"/>
                <a:cs typeface="Calibri" panose="020F0502020204030204" pitchFamily="34" charset="0"/>
              </a:rPr>
              <a:t> </a:t>
            </a:r>
            <a:r>
              <a:rPr lang="en-US" sz="2500" b="0" i="1" dirty="0">
                <a:solidFill>
                  <a:srgbClr val="002776"/>
                </a:solidFill>
                <a:latin typeface="Calibri" panose="020F0502020204030204" pitchFamily="34" charset="0"/>
                <a:cs typeface="Calibri" panose="020F0502020204030204" pitchFamily="34" charset="0"/>
              </a:rPr>
              <a:t>- As introduced in the 116</a:t>
            </a:r>
            <a:r>
              <a:rPr lang="en-US" sz="2500" b="0" i="1" baseline="30000" dirty="0">
                <a:solidFill>
                  <a:srgbClr val="002776"/>
                </a:solidFill>
                <a:latin typeface="Calibri" panose="020F0502020204030204" pitchFamily="34" charset="0"/>
                <a:cs typeface="Calibri" panose="020F0502020204030204" pitchFamily="34" charset="0"/>
              </a:rPr>
              <a:t>th</a:t>
            </a:r>
            <a:r>
              <a:rPr lang="en-US" sz="2500" b="0" i="1" dirty="0">
                <a:solidFill>
                  <a:srgbClr val="002776"/>
                </a:solidFill>
                <a:latin typeface="Calibri" panose="020F0502020204030204" pitchFamily="34" charset="0"/>
                <a:cs typeface="Calibri" panose="020F0502020204030204" pitchFamily="34" charset="0"/>
              </a:rPr>
              <a:t> Congress</a:t>
            </a:r>
          </a:p>
          <a:p>
            <a:endParaRPr lang="en-US" sz="1500" dirty="0">
              <a:solidFill>
                <a:srgbClr val="002776"/>
              </a:solidFill>
              <a:latin typeface="Calibri" panose="020F0502020204030204" pitchFamily="34" charset="0"/>
              <a:cs typeface="Calibri" panose="020F0502020204030204" pitchFamily="34" charset="0"/>
            </a:endParaRPr>
          </a:p>
          <a:p>
            <a:pPr algn="just"/>
            <a:r>
              <a:rPr lang="en-US" sz="2500" dirty="0">
                <a:solidFill>
                  <a:srgbClr val="002776"/>
                </a:solidFill>
                <a:latin typeface="Calibri" panose="020F0502020204030204" pitchFamily="34" charset="0"/>
                <a:cs typeface="Calibri" panose="020F0502020204030204" pitchFamily="34" charset="0"/>
              </a:rPr>
              <a:t>§ 1359. Application to American Indians born in Canada </a:t>
            </a:r>
            <a:r>
              <a:rPr lang="en-US" sz="2500" b="0" dirty="0">
                <a:solidFill>
                  <a:srgbClr val="002776"/>
                </a:solidFill>
                <a:latin typeface="Calibri" panose="020F0502020204030204" pitchFamily="34" charset="0"/>
                <a:cs typeface="Calibri" panose="020F0502020204030204" pitchFamily="34" charset="0"/>
              </a:rPr>
              <a:t>Nothing in this subchapter shall be construed to affect the right of American Indians born in Canada to pass the borders of the United States, but such right shall extend only to persons who </a:t>
            </a:r>
            <a:r>
              <a:rPr lang="en-US" sz="2500" dirty="0">
                <a:solidFill>
                  <a:srgbClr val="002776"/>
                </a:solidFill>
                <a:latin typeface="Calibri" panose="020F0502020204030204" pitchFamily="34" charset="0"/>
                <a:cs typeface="Calibri" panose="020F0502020204030204" pitchFamily="34" charset="0"/>
              </a:rPr>
              <a:t>are members, or are eligible to be members, of a Federally recognized Indian tribe in the United States or Canada, or </a:t>
            </a:r>
            <a:r>
              <a:rPr lang="en-US" sz="2500" b="0" dirty="0">
                <a:solidFill>
                  <a:srgbClr val="002776"/>
                </a:solidFill>
                <a:latin typeface="Calibri" panose="020F0502020204030204" pitchFamily="34" charset="0"/>
                <a:cs typeface="Calibri" panose="020F0502020204030204" pitchFamily="34" charset="0"/>
              </a:rPr>
              <a:t>possess at least 50 per centum of blood of the American Indian race. </a:t>
            </a:r>
            <a:endParaRPr lang="en-US" sz="2500" dirty="0">
              <a:solidFill>
                <a:srgbClr val="002776"/>
              </a:solidFill>
              <a:latin typeface="Calibri" panose="020F0502020204030204" pitchFamily="34" charset="0"/>
              <a:cs typeface="Calibri" panose="020F0502020204030204" pitchFamily="34" charset="0"/>
            </a:endParaRPr>
          </a:p>
          <a:p>
            <a:endParaRPr lang="en-US" sz="2500" dirty="0">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9ACE6B58-5AA5-B825-E873-7A29DE718393}"/>
              </a:ext>
            </a:extLst>
          </p:cNvPr>
          <p:cNvPicPr>
            <a:picLocks noChangeAspect="1"/>
          </p:cNvPicPr>
          <p:nvPr/>
        </p:nvPicPr>
        <p:blipFill rotWithShape="1">
          <a:blip r:embed="rId5"/>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1844638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60" y="1820303"/>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just"/>
            <a:r>
              <a:rPr lang="en-US" sz="2500" dirty="0">
                <a:solidFill>
                  <a:srgbClr val="002776"/>
                </a:solidFill>
                <a:latin typeface="Calibri" panose="020F0502020204030204" pitchFamily="34" charset="0"/>
                <a:cs typeface="Calibri" panose="020F0502020204030204" pitchFamily="34" charset="0"/>
                <a:hlinkClick r:id="rId3"/>
              </a:rPr>
              <a:t>Tribal Border Crossing Parity Act </a:t>
            </a:r>
            <a:r>
              <a:rPr lang="en-US" sz="2500" b="0" i="1" dirty="0">
                <a:solidFill>
                  <a:srgbClr val="002776"/>
                </a:solidFill>
                <a:latin typeface="Calibri" panose="020F0502020204030204" pitchFamily="34" charset="0"/>
                <a:cs typeface="Calibri" panose="020F0502020204030204" pitchFamily="34" charset="0"/>
              </a:rPr>
              <a:t>– As Introduced in the 117</a:t>
            </a:r>
            <a:r>
              <a:rPr lang="en-US" sz="2500" b="0" i="1" baseline="30000" dirty="0">
                <a:solidFill>
                  <a:srgbClr val="002776"/>
                </a:solidFill>
                <a:latin typeface="Calibri" panose="020F0502020204030204" pitchFamily="34" charset="0"/>
                <a:cs typeface="Calibri" panose="020F0502020204030204" pitchFamily="34" charset="0"/>
              </a:rPr>
              <a:t>th</a:t>
            </a:r>
            <a:r>
              <a:rPr lang="en-US" sz="2500" b="0" i="1" dirty="0">
                <a:solidFill>
                  <a:srgbClr val="002776"/>
                </a:solidFill>
                <a:latin typeface="Calibri" panose="020F0502020204030204" pitchFamily="34" charset="0"/>
                <a:cs typeface="Calibri" panose="020F0502020204030204" pitchFamily="34" charset="0"/>
              </a:rPr>
              <a:t> Congress</a:t>
            </a:r>
          </a:p>
          <a:p>
            <a:endParaRPr lang="en-US" sz="2500" b="0" i="1" dirty="0">
              <a:solidFill>
                <a:srgbClr val="002776"/>
              </a:solidFill>
              <a:latin typeface="Calibri" panose="020F0502020204030204" pitchFamily="34" charset="0"/>
              <a:cs typeface="Calibri" panose="020F0502020204030204" pitchFamily="34" charset="0"/>
            </a:endParaRPr>
          </a:p>
          <a:p>
            <a:r>
              <a:rPr lang="en-US" sz="2500" b="0" dirty="0">
                <a:solidFill>
                  <a:srgbClr val="002776"/>
                </a:solidFill>
                <a:latin typeface="Calibri" panose="020F0502020204030204" pitchFamily="34" charset="0"/>
                <a:cs typeface="Calibri" panose="020F0502020204030204" pitchFamily="34" charset="0"/>
              </a:rPr>
              <a:t>Nothing in this subchapter shall be construed to affect the right of American Indians born in Canada or the United States to pass the borders of the United States, but such right shall extend only to persons who </a:t>
            </a:r>
            <a:r>
              <a:rPr lang="en-US" sz="2500" dirty="0">
                <a:solidFill>
                  <a:srgbClr val="002776"/>
                </a:solidFill>
                <a:latin typeface="Calibri" panose="020F0502020204030204" pitchFamily="34" charset="0"/>
                <a:cs typeface="Calibri" panose="020F0502020204030204" pitchFamily="34" charset="0"/>
              </a:rPr>
              <a:t>are members, or are eligible to be members, of a Federally recognized Indian tribe in the United States or Canada</a:t>
            </a:r>
            <a:r>
              <a:rPr lang="en-US" sz="2500" strike="sngStrike" dirty="0">
                <a:solidFill>
                  <a:srgbClr val="002776"/>
                </a:solidFill>
                <a:latin typeface="Calibri" panose="020F0502020204030204" pitchFamily="34" charset="0"/>
                <a:cs typeface="Calibri" panose="020F0502020204030204" pitchFamily="34" charset="0"/>
              </a:rPr>
              <a:t>, or possess at least 50 per centum of blood of the American Indian race</a:t>
            </a:r>
            <a:r>
              <a:rPr lang="en-US" sz="2500" b="0" dirty="0">
                <a:solidFill>
                  <a:srgbClr val="002776"/>
                </a:solidFill>
                <a:latin typeface="Calibri" panose="020F0502020204030204" pitchFamily="34" charset="0"/>
                <a:cs typeface="Calibri" panose="020F0502020204030204" pitchFamily="34" charset="0"/>
              </a:rPr>
              <a:t>. </a:t>
            </a:r>
            <a:endParaRPr lang="en-US" sz="250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D8053A53-ED8A-B876-BBC8-8834FFFCA086}"/>
              </a:ext>
            </a:extLst>
          </p:cNvPr>
          <p:cNvPicPr>
            <a:picLocks noChangeAspect="1"/>
          </p:cNvPicPr>
          <p:nvPr/>
        </p:nvPicPr>
        <p:blipFill rotWithShape="1">
          <a:blip r:embed="rId5"/>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636283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60" y="1820303"/>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just">
              <a:lnSpc>
                <a:spcPct val="150000"/>
              </a:lnSpc>
            </a:pPr>
            <a:r>
              <a:rPr lang="en-US" sz="2500" dirty="0">
                <a:solidFill>
                  <a:srgbClr val="002776"/>
                </a:solidFill>
                <a:latin typeface="Calibri" panose="020F0502020204030204" pitchFamily="34" charset="0"/>
                <a:cs typeface="Calibri" panose="020F0502020204030204" pitchFamily="34" charset="0"/>
              </a:rPr>
              <a:t>RESOURCES: </a:t>
            </a:r>
          </a:p>
          <a:p>
            <a:pPr marL="342900" indent="-342900" algn="just">
              <a:lnSpc>
                <a:spcPct val="150000"/>
              </a:lnSpc>
              <a:buFont typeface="Arial" panose="020B0604020202020204" pitchFamily="34" charset="0"/>
              <a:buChar char="•"/>
            </a:pPr>
            <a:r>
              <a:rPr lang="en-US" sz="2500" b="0" dirty="0">
                <a:solidFill>
                  <a:srgbClr val="002776"/>
                </a:solidFill>
                <a:latin typeface="Calibri" panose="020F0502020204030204" pitchFamily="34" charset="0"/>
                <a:cs typeface="Calibri" panose="020F0502020204030204" pitchFamily="34" charset="0"/>
                <a:hlinkClick r:id="rId3"/>
              </a:rPr>
              <a:t>Tribal Border Crossing Parity Act Template Support Letter</a:t>
            </a:r>
            <a:endParaRPr lang="en-US" sz="2500" b="0" dirty="0">
              <a:solidFill>
                <a:srgbClr val="002776"/>
              </a:solidFill>
              <a:latin typeface="Calibri" panose="020F0502020204030204" pitchFamily="34"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Calibri" panose="020F0502020204030204" pitchFamily="34" charset="0"/>
                <a:cs typeface="Calibri" panose="020F0502020204030204" pitchFamily="34" charset="0"/>
                <a:hlinkClick r:id="rId4"/>
              </a:rPr>
              <a:t>Tribal Border Crossing Parity Act One Pager</a:t>
            </a:r>
            <a:endParaRPr lang="en-US" sz="2500" b="0" dirty="0">
              <a:solidFill>
                <a:srgbClr val="002776"/>
              </a:solidFill>
              <a:latin typeface="Calibri" panose="020F0502020204030204" pitchFamily="34"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Calibri" panose="020F0502020204030204" pitchFamily="34" charset="0"/>
                <a:cs typeface="Calibri" panose="020F0502020204030204" pitchFamily="34" charset="0"/>
                <a:hlinkClick r:id="rId5"/>
              </a:rPr>
              <a:t>NCAI Resolution of Support</a:t>
            </a:r>
            <a:endParaRPr lang="en-US" sz="2500" b="0" dirty="0">
              <a:solidFill>
                <a:srgbClr val="002776"/>
              </a:solidFill>
              <a:latin typeface="Calibri" panose="020F0502020204030204" pitchFamily="34"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Calibri" panose="020F0502020204030204" pitchFamily="34" charset="0"/>
                <a:cs typeface="Calibri" panose="020F0502020204030204" pitchFamily="34" charset="0"/>
                <a:hlinkClick r:id="rId6"/>
              </a:rPr>
              <a:t>USET Resolution of Support</a:t>
            </a:r>
            <a:endParaRPr lang="en-US" sz="2500" b="0" dirty="0">
              <a:solidFill>
                <a:srgbClr val="002776"/>
              </a:solidFill>
              <a:latin typeface="Calibri" panose="020F0502020204030204" pitchFamily="34"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Calibri" panose="020F0502020204030204" pitchFamily="34" charset="0"/>
                <a:cs typeface="Calibri" panose="020F0502020204030204" pitchFamily="34" charset="0"/>
                <a:hlinkClick r:id="rId7"/>
              </a:rPr>
              <a:t>ATNI Resolution of Support</a:t>
            </a:r>
            <a:endParaRPr lang="en-US" sz="2500" b="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E662489B-A560-50F8-A1B6-E1241B455CAD}"/>
              </a:ext>
            </a:extLst>
          </p:cNvPr>
          <p:cNvPicPr>
            <a:picLocks noChangeAspect="1"/>
          </p:cNvPicPr>
          <p:nvPr/>
        </p:nvPicPr>
        <p:blipFill rotWithShape="1">
          <a:blip r:embed="rId9"/>
          <a:srcRect t="709" r="2" b="2"/>
          <a:stretch/>
        </p:blipFill>
        <p:spPr>
          <a:xfrm>
            <a:off x="6235700" y="6008380"/>
            <a:ext cx="2141884" cy="632692"/>
          </a:xfrm>
          <a:prstGeom prst="rect">
            <a:avLst/>
          </a:prstGeom>
        </p:spPr>
      </p:pic>
    </p:spTree>
    <p:extLst>
      <p:ext uri="{BB962C8B-B14F-4D97-AF65-F5344CB8AC3E}">
        <p14:creationId xmlns:p14="http://schemas.microsoft.com/office/powerpoint/2010/main" val="641515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1600" y="1979092"/>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8000" dirty="0">
                <a:solidFill>
                  <a:schemeClr val="accent1"/>
                </a:solidFill>
                <a:latin typeface="Calibri" panose="020F0502020204030204" pitchFamily="34" charset="0"/>
                <a:cs typeface="Calibri" panose="020F0502020204030204" pitchFamily="34" charset="0"/>
              </a:rPr>
              <a:t>CANADA</a:t>
            </a:r>
            <a:endParaRPr lang="en-US" sz="8000" b="1" dirty="0">
              <a:solidFill>
                <a:srgbClr val="FF0000"/>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90195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840BAF4-F76D-52BE-B19F-DB3A59E06D1F}"/>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2255063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60" y="1815165"/>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Aft>
                <a:spcPts val="1200"/>
              </a:spcAft>
            </a:pPr>
            <a:r>
              <a:rPr lang="en-US" sz="2500" dirty="0">
                <a:solidFill>
                  <a:srgbClr val="002776"/>
                </a:solidFill>
                <a:latin typeface="Calibri" panose="020F0502020204030204" pitchFamily="34" charset="0"/>
                <a:cs typeface="Calibri" panose="020F0502020204030204" pitchFamily="34" charset="0"/>
              </a:rPr>
              <a:t>BORDER CROSSING INTO CANADA FOR U.S.-BORN INDIANS</a:t>
            </a:r>
          </a:p>
          <a:p>
            <a:pPr marL="342900" indent="-342900" algn="just">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Canada does not recognize the Jay Treaty and thus does not recognize a “right of entry” for U.S.-born Indians.</a:t>
            </a:r>
          </a:p>
          <a:p>
            <a:pPr marL="342900" indent="-342900" algn="just">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However, in 2021, Canada enacted federal legislation to incorporate the United Nations Declaration on the Rights of Indigenous Peoples Act (SC 2021, c.14, June 21, 2021).</a:t>
            </a:r>
          </a:p>
          <a:p>
            <a:pPr marL="342900" indent="-342900" algn="just">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The purposes of the UNDRIP Act are to—</a:t>
            </a:r>
          </a:p>
          <a:p>
            <a:pPr marL="742950" lvl="1" indent="-285750" algn="just">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(a) affirm the Declaration as a universal international human rights instrument with application in Canadian law; and</a:t>
            </a:r>
          </a:p>
          <a:p>
            <a:pPr marL="742950" lvl="1" indent="-285750" algn="just">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(b) provide a framework for the Government of </a:t>
            </a:r>
            <a:r>
              <a:rPr lang="en-US" sz="1900" dirty="0">
                <a:solidFill>
                  <a:srgbClr val="002776"/>
                </a:solidFill>
                <a:latin typeface="Calibri" panose="020F0502020204030204" pitchFamily="34" charset="0"/>
                <a:cs typeface="Calibri" panose="020F0502020204030204" pitchFamily="34" charset="0"/>
              </a:rPr>
              <a:t>Canada’s implementation of the Declaration.</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EE6C5529-5ED5-2C1A-BEBD-603FF9277AB9}"/>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1704580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279400" y="2138997"/>
            <a:ext cx="8699500" cy="4198303"/>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Aft>
                <a:spcPts val="1200"/>
              </a:spcAft>
            </a:pPr>
            <a:r>
              <a:rPr lang="en-US" sz="2500" dirty="0">
                <a:solidFill>
                  <a:srgbClr val="002776"/>
                </a:solidFill>
                <a:latin typeface="Calibri" panose="020F0502020204030204" pitchFamily="34" charset="0"/>
                <a:cs typeface="Calibri" panose="020F0502020204030204" pitchFamily="34" charset="0"/>
              </a:rPr>
              <a:t>UNITED NATIONS DECLARATION ON THE RIGHTS OF INDIGENOUS PEOPLES (UNDRIP)</a:t>
            </a:r>
          </a:p>
          <a:p>
            <a:pPr marL="342900" indent="-342900" algn="just">
              <a:buFont typeface="Arial" panose="020B0604020202020204" pitchFamily="34" charset="0"/>
              <a:buChar char="•"/>
            </a:pPr>
            <a:r>
              <a:rPr lang="en-US" sz="2000" b="0" dirty="0">
                <a:solidFill>
                  <a:srgbClr val="002776"/>
                </a:solidFill>
                <a:latin typeface="Calibri" panose="020F0502020204030204" pitchFamily="34" charset="0"/>
                <a:cs typeface="Calibri" panose="020F0502020204030204" pitchFamily="34" charset="0"/>
              </a:rPr>
              <a:t>In 2007 the United Nations adopted the UNDRIP</a:t>
            </a:r>
          </a:p>
          <a:p>
            <a:pPr marL="342900" indent="-342900" algn="just">
              <a:buFont typeface="Arial" panose="020B0604020202020204" pitchFamily="34" charset="0"/>
              <a:buChar char="•"/>
            </a:pPr>
            <a:r>
              <a:rPr lang="en-US" sz="2000" b="0" i="0" u="none" strike="noStrike" dirty="0">
                <a:solidFill>
                  <a:schemeClr val="tx1"/>
                </a:solidFill>
                <a:effectLst/>
                <a:latin typeface="Calibri" panose="020F0502020204030204" pitchFamily="34" charset="0"/>
                <a:cs typeface="Calibri" panose="020F0502020204030204" pitchFamily="34" charset="0"/>
              </a:rPr>
              <a:t>In 2016, Canada announced its full “support” for UNDRIP. </a:t>
            </a:r>
          </a:p>
          <a:p>
            <a:pPr marL="342900" indent="-342900" algn="just">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In 2021, Canada adopted the United Nations Declaration on the Rights on Indigenous Peoples Act to bring federal law into alignment with UNDRIP.  </a:t>
            </a:r>
          </a:p>
          <a:p>
            <a:pPr marL="285750" indent="-28575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Under the Canadian UNDRIP Act, Canada will work in consultation with Indigenous people to:</a:t>
            </a:r>
          </a:p>
          <a:p>
            <a:pPr marL="742950" lvl="1" indent="-285750">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Take all measures necessary to ensure the laws of Canada are consistent with the United Nations Declaration on the Rights of Indigenous Peoples;</a:t>
            </a:r>
          </a:p>
          <a:p>
            <a:pPr marL="742950" lvl="1" indent="-285750">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Prepare and implement an action plan to achieve the objectives of the Declaration; and</a:t>
            </a:r>
          </a:p>
          <a:p>
            <a:pPr marL="742950" lvl="1" indent="-285750">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Develop annual reports on progress and submit them to Parliament</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1800" b="0" dirty="0">
              <a:solidFill>
                <a:schemeClr val="tx1"/>
              </a:solidFill>
              <a:latin typeface="Calibri" panose="020F0502020204030204" pitchFamily="34" charset="0"/>
              <a:cs typeface="Calibri" panose="020F0502020204030204" pitchFamily="34" charset="0"/>
            </a:endParaRPr>
          </a:p>
          <a:p>
            <a:pPr marL="342900" indent="-342900" algn="just">
              <a:spcAft>
                <a:spcPts val="1200"/>
              </a:spcAft>
              <a:buFont typeface="Arial" panose="020B0604020202020204" pitchFamily="34" charset="0"/>
              <a:buChar char="•"/>
            </a:pPr>
            <a:endParaRPr lang="en-US" sz="180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03DD9BFB-634D-BEBD-DFED-723105F10AD8}"/>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3759797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662962" y="1901952"/>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2500" dirty="0">
                <a:solidFill>
                  <a:srgbClr val="002776"/>
                </a:solidFill>
                <a:latin typeface="Calibri" panose="020F0502020204030204" pitchFamily="34" charset="0"/>
                <a:cs typeface="Calibri" panose="020F0502020204030204" pitchFamily="34" charset="0"/>
              </a:rPr>
              <a:t>WHY IS UNDRIP IMPORTANT FOR BORDER CROSSING?</a:t>
            </a:r>
          </a:p>
          <a:p>
            <a:pPr algn="ctr"/>
            <a:endParaRPr lang="en-US" sz="800" dirty="0">
              <a:solidFill>
                <a:srgbClr val="002776"/>
              </a:solidFill>
              <a:latin typeface="Calibri" panose="020F0502020204030204" pitchFamily="34" charset="0"/>
              <a:cs typeface="Calibri" panose="020F0502020204030204" pitchFamily="34" charset="0"/>
            </a:endParaRPr>
          </a:p>
          <a:p>
            <a:r>
              <a:rPr lang="en-US" sz="2000" u="sng" dirty="0">
                <a:solidFill>
                  <a:srgbClr val="002776"/>
                </a:solidFill>
                <a:latin typeface="Calibri" panose="020F0502020204030204" pitchFamily="34" charset="0"/>
                <a:cs typeface="Calibri" panose="020F0502020204030204" pitchFamily="34" charset="0"/>
              </a:rPr>
              <a:t>Article 36</a:t>
            </a:r>
            <a:r>
              <a:rPr lang="en-US" sz="2000" dirty="0">
                <a:solidFill>
                  <a:srgbClr val="002776"/>
                </a:solidFill>
                <a:latin typeface="Calibri" panose="020F0502020204030204" pitchFamily="34" charset="0"/>
                <a:cs typeface="Calibri" panose="020F0502020204030204" pitchFamily="34" charset="0"/>
              </a:rPr>
              <a:t> </a:t>
            </a:r>
            <a:r>
              <a:rPr lang="en-US" sz="2000" b="0" dirty="0">
                <a:solidFill>
                  <a:srgbClr val="002776"/>
                </a:solidFill>
                <a:latin typeface="Calibri" panose="020F0502020204030204" pitchFamily="34" charset="0"/>
                <a:cs typeface="Calibri" panose="020F0502020204030204" pitchFamily="34" charset="0"/>
              </a:rPr>
              <a:t>is directly relevant to border crossing and trade—</a:t>
            </a:r>
          </a:p>
          <a:p>
            <a:pPr marL="285750" indent="-285750" algn="just">
              <a:buFont typeface="Arial" panose="020B0604020202020204" pitchFamily="34" charset="0"/>
              <a:buChar char="•"/>
            </a:pPr>
            <a:r>
              <a:rPr lang="en-US" sz="2000" b="0" dirty="0">
                <a:solidFill>
                  <a:srgbClr val="002776"/>
                </a:solidFill>
                <a:latin typeface="Calibri" panose="020F0502020204030204" pitchFamily="34" charset="0"/>
                <a:cs typeface="Calibri" panose="020F0502020204030204" pitchFamily="34" charset="0"/>
              </a:rPr>
              <a:t>Indigenous peoples, in particular those divided by international borders, have the right to maintain and develop contacts, relations and cooperation, including activities for spiritual, cultural, political, economic and social purposes, with their own members as well as other peoples across borders.</a:t>
            </a:r>
          </a:p>
          <a:p>
            <a:pPr marL="285750" indent="-285750" algn="just">
              <a:buFont typeface="Arial" panose="020B0604020202020204" pitchFamily="34" charset="0"/>
              <a:buChar char="•"/>
            </a:pPr>
            <a:endParaRPr lang="en-US" sz="1000" b="0" dirty="0">
              <a:solidFill>
                <a:srgbClr val="002776"/>
              </a:solidFill>
              <a:latin typeface="Calibri" panose="020F0502020204030204" pitchFamily="34" charset="0"/>
              <a:cs typeface="Calibri" panose="020F0502020204030204" pitchFamily="34" charset="0"/>
            </a:endParaRPr>
          </a:p>
          <a:p>
            <a:r>
              <a:rPr lang="en-US" sz="2000" u="sng" dirty="0">
                <a:solidFill>
                  <a:srgbClr val="002776"/>
                </a:solidFill>
                <a:latin typeface="Calibri" panose="020F0502020204030204" pitchFamily="34" charset="0"/>
                <a:cs typeface="Calibri" panose="020F0502020204030204" pitchFamily="34" charset="0"/>
              </a:rPr>
              <a:t>Article 20 </a:t>
            </a:r>
            <a:r>
              <a:rPr lang="en-US" sz="2000" b="0" dirty="0">
                <a:solidFill>
                  <a:srgbClr val="002776"/>
                </a:solidFill>
                <a:latin typeface="Calibri" panose="020F0502020204030204" pitchFamily="34" charset="0"/>
                <a:cs typeface="Calibri" panose="020F0502020204030204" pitchFamily="34" charset="0"/>
              </a:rPr>
              <a:t>is directly relevant to trade (in addition to Article 36)—</a:t>
            </a:r>
          </a:p>
          <a:p>
            <a:pPr marL="285750" indent="-285750">
              <a:spcAft>
                <a:spcPts val="1200"/>
              </a:spcAft>
              <a:buFont typeface="Arial" panose="020B0604020202020204" pitchFamily="34" charset="0"/>
              <a:buChar char="•"/>
            </a:pPr>
            <a:r>
              <a:rPr lang="en-US" sz="2000" b="0" dirty="0">
                <a:solidFill>
                  <a:srgbClr val="002776"/>
                </a:solidFill>
                <a:latin typeface="Calibri" panose="020F0502020204030204" pitchFamily="34" charset="0"/>
                <a:cs typeface="Calibri" panose="020F0502020204030204" pitchFamily="34" charset="0"/>
              </a:rPr>
              <a:t>Indigenous peoples have the right to maintain and develop their political, economic and social systems or institutions, to be secure in the enjoyment of their own means of subsistence and development, and to engage freely in all their traditional and other economic activities.</a:t>
            </a:r>
            <a:endParaRPr lang="en-US" sz="200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5A25C737-9B07-B91A-3981-890623993710}"/>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235996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60" y="1815165"/>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Aft>
                <a:spcPts val="1200"/>
              </a:spcAft>
            </a:pPr>
            <a:r>
              <a:rPr lang="en-US" sz="2500" dirty="0">
                <a:solidFill>
                  <a:srgbClr val="002776"/>
                </a:solidFill>
                <a:latin typeface="Calibri" panose="020F0502020204030204" pitchFamily="34" charset="0"/>
                <a:cs typeface="Calibri" panose="020F0502020204030204" pitchFamily="34" charset="0"/>
              </a:rPr>
              <a:t>CANADIAN IMPLEMENTATION </a:t>
            </a:r>
          </a:p>
          <a:p>
            <a:pPr marL="342900" indent="-342900">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The Canadian Attorney General is now initiating the process of implementing the UNDRIP Act: </a:t>
            </a:r>
          </a:p>
          <a:p>
            <a:pPr marL="628650" lvl="1" indent="-171450">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hlinkClick r:id="rId3"/>
              </a:rPr>
              <a:t>https://www.justice.gc.ca/eng/declaration/engagement/kit-trousse.html</a:t>
            </a:r>
            <a:r>
              <a:rPr lang="en-US" sz="1900" b="0" dirty="0">
                <a:solidFill>
                  <a:srgbClr val="002776"/>
                </a:solidFill>
                <a:latin typeface="Calibri" panose="020F0502020204030204" pitchFamily="34" charset="0"/>
                <a:cs typeface="Calibri" panose="020F0502020204030204" pitchFamily="34" charset="0"/>
              </a:rPr>
              <a:t> </a:t>
            </a:r>
          </a:p>
          <a:p>
            <a:pPr marL="342900" indent="-342900" algn="just">
              <a:spcBef>
                <a:spcPts val="0"/>
              </a:spcBef>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In addition to Border Crossing, ALL of the provisions of the UNDRIP Act are subject to section-by-section implementation, which will take many years to implement.</a:t>
            </a:r>
          </a:p>
          <a:p>
            <a:pPr marL="342900" indent="-342900" algn="just">
              <a:spcBef>
                <a:spcPts val="0"/>
              </a:spcBef>
              <a:spcAft>
                <a:spcPts val="1200"/>
              </a:spcAft>
              <a:buFont typeface="Arial" panose="020B0604020202020204" pitchFamily="34" charset="0"/>
              <a:buChar char="•"/>
            </a:pPr>
            <a:r>
              <a:rPr lang="en-US" sz="1900" b="0" dirty="0">
                <a:solidFill>
                  <a:srgbClr val="002776"/>
                </a:solidFill>
                <a:latin typeface="Calibri" panose="020F0502020204030204" pitchFamily="34" charset="0"/>
                <a:cs typeface="Calibri" panose="020F0502020204030204" pitchFamily="34" charset="0"/>
              </a:rPr>
              <a:t>The Mohawk Council of Akwesasne received a grant from Canada to engage in consultation on Indigenous border crossing. They are to prepare an overall findings report to be submitted to Canada in March of 2023. </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2A56CB79-1B6E-B1CD-61ED-CE96D76AA85B}"/>
              </a:ext>
            </a:extLst>
          </p:cNvPr>
          <p:cNvPicPr>
            <a:picLocks noChangeAspect="1"/>
          </p:cNvPicPr>
          <p:nvPr/>
        </p:nvPicPr>
        <p:blipFill rotWithShape="1">
          <a:blip r:embed="rId5"/>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3729400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60" y="1815164"/>
            <a:ext cx="7954680" cy="449673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Aft>
                <a:spcPts val="1200"/>
              </a:spcAft>
            </a:pPr>
            <a:r>
              <a:rPr lang="en-US" sz="2500" dirty="0">
                <a:solidFill>
                  <a:srgbClr val="002776"/>
                </a:solidFill>
                <a:latin typeface="Calibri" panose="020F0502020204030204" pitchFamily="34" charset="0"/>
                <a:cs typeface="Calibri" panose="020F0502020204030204" pitchFamily="34" charset="0"/>
              </a:rPr>
              <a:t>CANADIAN IMPLEMENTATION </a:t>
            </a:r>
          </a:p>
          <a:p>
            <a:pPr marL="342900" indent="-342900">
              <a:spcAft>
                <a:spcPts val="1200"/>
              </a:spcAft>
              <a:buFont typeface="Arial" panose="020B0604020202020204" pitchFamily="34" charset="0"/>
              <a:buChar char="•"/>
            </a:pPr>
            <a:r>
              <a:rPr lang="en-US" sz="2000" b="0" dirty="0">
                <a:solidFill>
                  <a:srgbClr val="002776"/>
                </a:solidFill>
                <a:latin typeface="Calibri" panose="020F0502020204030204" pitchFamily="34" charset="0"/>
                <a:cs typeface="Calibri" panose="020F0502020204030204" pitchFamily="34" charset="0"/>
              </a:rPr>
              <a:t>In addition, the R v. </a:t>
            </a:r>
            <a:r>
              <a:rPr lang="en-US" sz="2000" b="0" i="1" dirty="0">
                <a:solidFill>
                  <a:srgbClr val="002776"/>
                </a:solidFill>
                <a:latin typeface="Calibri" panose="020F0502020204030204" pitchFamily="34" charset="0"/>
                <a:cs typeface="Calibri" panose="020F0502020204030204" pitchFamily="34" charset="0"/>
              </a:rPr>
              <a:t>Desautel</a:t>
            </a:r>
            <a:r>
              <a:rPr lang="en-US" sz="2000" b="0" dirty="0">
                <a:solidFill>
                  <a:srgbClr val="002776"/>
                </a:solidFill>
                <a:latin typeface="Calibri" panose="020F0502020204030204" pitchFamily="34" charset="0"/>
                <a:cs typeface="Calibri" panose="020F0502020204030204" pitchFamily="34" charset="0"/>
              </a:rPr>
              <a:t> (2021) Canadian Supreme Court case recognizes an aboriginal right to hunt for U.S.-born Natives affiliated with Indigenous Nations in Canada</a:t>
            </a:r>
          </a:p>
          <a:p>
            <a:pPr marL="628650" lvl="1" indent="-171450" algn="just">
              <a:spcAft>
                <a:spcPts val="1200"/>
              </a:spcAft>
              <a:buFont typeface="Arial" panose="020B0604020202020204" pitchFamily="34" charset="0"/>
              <a:buChar char="•"/>
            </a:pPr>
            <a:r>
              <a:rPr lang="en-US" sz="2000" b="0" dirty="0">
                <a:solidFill>
                  <a:srgbClr val="002776"/>
                </a:solidFill>
                <a:latin typeface="Calibri" panose="020F0502020204030204" pitchFamily="34" charset="0"/>
                <a:cs typeface="Calibri" panose="020F0502020204030204" pitchFamily="34" charset="0"/>
              </a:rPr>
              <a:t>Defining “aboriginal peoples of Canada” under Art. 35 of the Constitution.</a:t>
            </a:r>
          </a:p>
          <a:p>
            <a:pPr marL="628650" lvl="1" indent="-171450" algn="just">
              <a:spcAft>
                <a:spcPts val="1200"/>
              </a:spcAft>
              <a:buFont typeface="Arial" panose="020B0604020202020204" pitchFamily="34" charset="0"/>
              <a:buChar char="•"/>
            </a:pPr>
            <a:r>
              <a:rPr lang="en-US" sz="2000" dirty="0">
                <a:solidFill>
                  <a:schemeClr val="tx1"/>
                </a:solidFill>
                <a:effectLst/>
                <a:latin typeface="Calibri" panose="020F0502020204030204" pitchFamily="34" charset="0"/>
                <a:cs typeface="Calibri" panose="020F0502020204030204" pitchFamily="34" charset="0"/>
              </a:rPr>
              <a:t>Although this case avoided addressing the Right of Entry issue, its holding expanded possible grounds for an Indigenous Right of Entry for Tribes that were living or engaging in activities in what is now Canada at the time of European contact/colonization. </a:t>
            </a:r>
          </a:p>
          <a:p>
            <a:pPr marL="628650" lvl="1" indent="-171450" algn="just">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However, we are requesting that hunting and fishing rights be defined independently of a Right of Entry. </a:t>
            </a:r>
            <a:endParaRPr lang="en-US" sz="2000" dirty="0">
              <a:solidFill>
                <a:schemeClr val="tx1"/>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6E096E1F-7E5B-8856-A9E3-8C08828A1A99}"/>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81634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136180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4000" dirty="0">
                <a:solidFill>
                  <a:schemeClr val="tx2"/>
                </a:solidFill>
                <a:latin typeface="Calibri" panose="020F0502020204030204" pitchFamily="34" charset="0"/>
                <a:cs typeface="Calibri" panose="020F0502020204030204" pitchFamily="34" charset="0"/>
              </a:rPr>
              <a:t>JAY TREATY BORDER ALLIANCE WEBSITE</a:t>
            </a:r>
          </a:p>
          <a:p>
            <a:pPr algn="ctr"/>
            <a:r>
              <a:rPr lang="en-US" sz="2300" dirty="0">
                <a:solidFill>
                  <a:schemeClr val="tx2"/>
                </a:solidFill>
                <a:latin typeface="Calibri" panose="020F0502020204030204" pitchFamily="34" charset="0"/>
                <a:cs typeface="Calibri" panose="020F0502020204030204" pitchFamily="34" charset="0"/>
                <a:hlinkClick r:id="rId3"/>
              </a:rPr>
              <a:t>https://www.jaytreatyborderalliance.com/</a:t>
            </a:r>
            <a:r>
              <a:rPr lang="en-US" sz="2300" dirty="0">
                <a:solidFill>
                  <a:schemeClr val="tx2"/>
                </a:solidFill>
                <a:latin typeface="Calibri" panose="020F0502020204030204" pitchFamily="34" charset="0"/>
                <a:cs typeface="Calibri" panose="020F0502020204030204" pitchFamily="34" charset="0"/>
              </a:rPr>
              <a:t> </a:t>
            </a:r>
            <a:br>
              <a:rPr lang="en-US" sz="1400" i="1" dirty="0">
                <a:solidFill>
                  <a:schemeClr val="tx2"/>
                </a:solidFill>
                <a:latin typeface="Times New Roman" panose="02020603050405020304" pitchFamily="18" charset="0"/>
                <a:cs typeface="Times New Roman" panose="02020603050405020304" pitchFamily="18" charset="0"/>
              </a:rPr>
            </a:b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12" name="Picture 11" descr="A picture containing logo&#10;&#10;Description automatically generated">
            <a:extLst>
              <a:ext uri="{FF2B5EF4-FFF2-40B4-BE49-F238E27FC236}">
                <a16:creationId xmlns:a16="http://schemas.microsoft.com/office/drawing/2014/main" id="{27E4B0CE-0470-9CD4-0E3C-D15CF084A24E}"/>
              </a:ext>
            </a:extLst>
          </p:cNvPr>
          <p:cNvPicPr>
            <a:picLocks noChangeAspect="1"/>
          </p:cNvPicPr>
          <p:nvPr/>
        </p:nvPicPr>
        <p:blipFill rotWithShape="1">
          <a:blip r:embed="rId5"/>
          <a:srcRect t="709" r="2" b="2"/>
          <a:stretch/>
        </p:blipFill>
        <p:spPr>
          <a:xfrm>
            <a:off x="6223000" y="6013517"/>
            <a:ext cx="2141884" cy="632692"/>
          </a:xfrm>
          <a:prstGeom prst="rect">
            <a:avLst/>
          </a:prstGeom>
        </p:spPr>
      </p:pic>
      <p:pic>
        <p:nvPicPr>
          <p:cNvPr id="5" name="Picture 4"/>
          <p:cNvPicPr>
            <a:picLocks noChangeAspect="1"/>
          </p:cNvPicPr>
          <p:nvPr/>
        </p:nvPicPr>
        <p:blipFill>
          <a:blip r:embed="rId6"/>
          <a:stretch>
            <a:fillRect/>
          </a:stretch>
        </p:blipFill>
        <p:spPr>
          <a:xfrm>
            <a:off x="941905" y="2965416"/>
            <a:ext cx="3287005" cy="3219518"/>
          </a:xfrm>
          <a:prstGeom prst="rect">
            <a:avLst/>
          </a:prstGeom>
        </p:spPr>
      </p:pic>
      <p:pic>
        <p:nvPicPr>
          <p:cNvPr id="6" name="Picture 5"/>
          <p:cNvPicPr>
            <a:picLocks noChangeAspect="1"/>
          </p:cNvPicPr>
          <p:nvPr/>
        </p:nvPicPr>
        <p:blipFill>
          <a:blip r:embed="rId7"/>
          <a:stretch>
            <a:fillRect/>
          </a:stretch>
        </p:blipFill>
        <p:spPr>
          <a:xfrm>
            <a:off x="4437389" y="3087166"/>
            <a:ext cx="3571221" cy="2976018"/>
          </a:xfrm>
          <a:prstGeom prst="rect">
            <a:avLst/>
          </a:prstGeom>
        </p:spPr>
      </p:pic>
    </p:spTree>
    <p:extLst>
      <p:ext uri="{BB962C8B-B14F-4D97-AF65-F5344CB8AC3E}">
        <p14:creationId xmlns:p14="http://schemas.microsoft.com/office/powerpoint/2010/main" val="2731991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417859" y="1815164"/>
            <a:ext cx="8562367" cy="4421863"/>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2500" dirty="0">
                <a:solidFill>
                  <a:srgbClr val="002776"/>
                </a:solidFill>
                <a:latin typeface="Calibri" panose="020F0502020204030204" pitchFamily="34" charset="0"/>
                <a:cs typeface="Calibri" panose="020F0502020204030204" pitchFamily="34" charset="0"/>
              </a:rPr>
              <a:t>CANADIAN ADVOCACY EFFORTS</a:t>
            </a:r>
          </a:p>
          <a:p>
            <a:pPr>
              <a:spcBef>
                <a:spcPts val="0"/>
              </a:spcBef>
            </a:pPr>
            <a:r>
              <a:rPr lang="en-US" sz="1700" dirty="0">
                <a:solidFill>
                  <a:srgbClr val="002776"/>
                </a:solidFill>
                <a:latin typeface="Calibri" panose="020F0502020204030204" pitchFamily="34" charset="0"/>
                <a:cs typeface="Calibri" panose="020F0502020204030204" pitchFamily="34" charset="0"/>
              </a:rPr>
              <a:t>Right of Entry:</a:t>
            </a:r>
          </a:p>
          <a:p>
            <a:pPr marL="342900" indent="-342900">
              <a:buFont typeface="Arial" panose="020B0604020202020204" pitchFamily="34" charset="0"/>
              <a:buChar char="•"/>
            </a:pPr>
            <a:r>
              <a:rPr lang="en-US" sz="1700" b="0" dirty="0">
                <a:solidFill>
                  <a:srgbClr val="002776"/>
                </a:solidFill>
                <a:latin typeface="Calibri" panose="020F0502020204030204" pitchFamily="34" charset="0"/>
                <a:cs typeface="Calibri" panose="020F0502020204030204" pitchFamily="34" charset="0"/>
              </a:rPr>
              <a:t>Pursue Canadian legislation to implement UNDRIP Article 36 that recognizes a right of entry for Indians who are citizens or members of federally-recognized Indian nations or tribes in the United States.</a:t>
            </a:r>
          </a:p>
          <a:p>
            <a:pPr marL="342900" indent="-342900">
              <a:spcAft>
                <a:spcPts val="1200"/>
              </a:spcAft>
              <a:buFont typeface="Arial" panose="020B0604020202020204" pitchFamily="34" charset="0"/>
              <a:buChar char="•"/>
            </a:pPr>
            <a:r>
              <a:rPr lang="en-US" sz="1700" b="0" dirty="0">
                <a:solidFill>
                  <a:srgbClr val="002776"/>
                </a:solidFill>
                <a:latin typeface="Calibri" panose="020F0502020204030204" pitchFamily="34" charset="0"/>
                <a:cs typeface="Calibri" panose="020F0502020204030204" pitchFamily="34" charset="0"/>
              </a:rPr>
              <a:t>Request establishment of a Canadian Task Force to coordinate and collaborate with the U.S. Northern Border Caucus on border policy.</a:t>
            </a:r>
          </a:p>
          <a:p>
            <a:pPr>
              <a:spcBef>
                <a:spcPts val="0"/>
              </a:spcBef>
              <a:spcAft>
                <a:spcPts val="1200"/>
              </a:spcAft>
            </a:pPr>
            <a:r>
              <a:rPr lang="en-US" sz="1700" dirty="0">
                <a:solidFill>
                  <a:srgbClr val="002776"/>
                </a:solidFill>
                <a:latin typeface="Calibri" panose="020F0502020204030204" pitchFamily="34" charset="0"/>
                <a:cs typeface="Calibri" panose="020F0502020204030204" pitchFamily="34" charset="0"/>
              </a:rPr>
              <a:t>Identification/Credentials: </a:t>
            </a:r>
            <a:r>
              <a:rPr lang="en-US" sz="1700" b="0" dirty="0">
                <a:solidFill>
                  <a:srgbClr val="002776"/>
                </a:solidFill>
                <a:latin typeface="Calibri" panose="020F0502020204030204" pitchFamily="34" charset="0"/>
                <a:cs typeface="Calibri" panose="020F0502020204030204" pitchFamily="34" charset="0"/>
              </a:rPr>
              <a:t>Tribally issued ID cards as acceptable identification along with WHTI-compliant ID cards, and status cards. </a:t>
            </a:r>
          </a:p>
          <a:p>
            <a:pPr>
              <a:spcBef>
                <a:spcPts val="0"/>
              </a:spcBef>
              <a:spcAft>
                <a:spcPts val="1200"/>
              </a:spcAft>
            </a:pPr>
            <a:r>
              <a:rPr lang="en-US" sz="1700" dirty="0">
                <a:solidFill>
                  <a:srgbClr val="002776"/>
                </a:solidFill>
                <a:latin typeface="Calibri" panose="020F0502020204030204" pitchFamily="34" charset="0"/>
                <a:cs typeface="Calibri" panose="020F0502020204030204" pitchFamily="34" charset="0"/>
              </a:rPr>
              <a:t>Duty-Free Trade and Tariffs: </a:t>
            </a:r>
            <a:r>
              <a:rPr lang="en-US" sz="1700" b="0" dirty="0">
                <a:solidFill>
                  <a:srgbClr val="002776"/>
                </a:solidFill>
                <a:latin typeface="Calibri" panose="020F0502020204030204" pitchFamily="34" charset="0"/>
                <a:cs typeface="Calibri" panose="020F0502020204030204" pitchFamily="34" charset="0"/>
              </a:rPr>
              <a:t>Pursue legislation to implement UNDRIP Articles 20 and 36 to secure Indigenous right to trade freely without duty or tariffs.</a:t>
            </a:r>
          </a:p>
          <a:p>
            <a:pPr>
              <a:spcBef>
                <a:spcPts val="0"/>
              </a:spcBef>
            </a:pPr>
            <a:r>
              <a:rPr lang="en-US" sz="1700" dirty="0">
                <a:solidFill>
                  <a:srgbClr val="002776"/>
                </a:solidFill>
                <a:latin typeface="Calibri" panose="020F0502020204030204" pitchFamily="34" charset="0"/>
                <a:cs typeface="Calibri" panose="020F0502020204030204" pitchFamily="34" charset="0"/>
              </a:rPr>
              <a:t>Training for federal officials/employees:</a:t>
            </a:r>
          </a:p>
          <a:p>
            <a:pPr marL="342900" indent="-342900">
              <a:buFont typeface="Arial" panose="020B0604020202020204" pitchFamily="34" charset="0"/>
              <a:buChar char="•"/>
            </a:pPr>
            <a:r>
              <a:rPr lang="en-US" sz="1700" b="0" dirty="0">
                <a:solidFill>
                  <a:srgbClr val="002776"/>
                </a:solidFill>
                <a:latin typeface="Calibri" panose="020F0502020204030204" pitchFamily="34" charset="0"/>
                <a:cs typeface="Calibri" panose="020F0502020204030204" pitchFamily="34" charset="0"/>
              </a:rPr>
              <a:t>Improved communication and treatment of Indigenous peoples at the border.</a:t>
            </a:r>
          </a:p>
          <a:p>
            <a:pPr marL="342900" indent="-342900">
              <a:spcAft>
                <a:spcPts val="1200"/>
              </a:spcAft>
              <a:buFont typeface="Arial" panose="020B0604020202020204" pitchFamily="34" charset="0"/>
              <a:buChar char="•"/>
            </a:pPr>
            <a:r>
              <a:rPr lang="en-US" sz="1700" b="0" dirty="0">
                <a:solidFill>
                  <a:srgbClr val="002776"/>
                </a:solidFill>
                <a:latin typeface="Calibri" panose="020F0502020204030204" pitchFamily="34" charset="0"/>
                <a:cs typeface="Calibri" panose="020F0502020204030204" pitchFamily="34" charset="0"/>
              </a:rPr>
              <a:t>Education on ceremonial and sacred goods.</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4A4D6DC8-8065-ED78-3406-B9FD33FFA0F4}"/>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803452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300250" y="1951384"/>
            <a:ext cx="8652681"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r>
              <a:rPr lang="en-US" sz="3600" dirty="0">
                <a:solidFill>
                  <a:schemeClr val="accent1"/>
                </a:solidFill>
                <a:latin typeface="Calibri" panose="020F0502020204030204" pitchFamily="34" charset="0"/>
                <a:cs typeface="Calibri" panose="020F0502020204030204" pitchFamily="34" charset="0"/>
              </a:rPr>
              <a:t>UPCOMING EVENTS</a:t>
            </a:r>
          </a:p>
          <a:p>
            <a:pPr algn="ctr">
              <a:spcBef>
                <a:spcPts val="600"/>
              </a:spcBef>
            </a:pPr>
            <a:endParaRPr lang="en-US" sz="800" b="1" dirty="0">
              <a:solidFill>
                <a:schemeClr val="accent1"/>
              </a:solidFill>
              <a:latin typeface="Calibri" panose="020F0502020204030204" pitchFamily="34" charset="0"/>
              <a:ea typeface="Palatino" pitchFamily="2" charset="77"/>
              <a:cs typeface="Calibri" panose="020F0502020204030204" pitchFamily="34" charset="0"/>
            </a:endParaRPr>
          </a:p>
          <a:p>
            <a:pPr marL="342900" indent="-342900">
              <a:spcBef>
                <a:spcPts val="600"/>
              </a:spcBef>
              <a:buFont typeface="Arial" panose="020B0604020202020204" pitchFamily="34" charset="0"/>
              <a:buChar char="•"/>
            </a:pPr>
            <a:r>
              <a:rPr lang="en-US" sz="2200" dirty="0">
                <a:solidFill>
                  <a:schemeClr val="accent1"/>
                </a:solidFill>
                <a:latin typeface="Calibri" panose="020F0502020204030204" pitchFamily="34" charset="0"/>
                <a:ea typeface="Palatino" pitchFamily="2" charset="77"/>
                <a:cs typeface="Calibri" panose="020F0502020204030204" pitchFamily="34" charset="0"/>
              </a:rPr>
              <a:t>JTBA Western Summit (last week of January, early February)</a:t>
            </a:r>
          </a:p>
          <a:p>
            <a:pPr marL="342900" indent="-342900">
              <a:spcBef>
                <a:spcPts val="600"/>
              </a:spcBef>
              <a:buFont typeface="Arial" panose="020B0604020202020204" pitchFamily="34" charset="0"/>
              <a:buChar char="•"/>
            </a:pPr>
            <a:r>
              <a:rPr lang="en-US" sz="2200" dirty="0">
                <a:solidFill>
                  <a:schemeClr val="accent1"/>
                </a:solidFill>
                <a:latin typeface="Calibri" panose="020F0502020204030204" pitchFamily="34" charset="0"/>
                <a:ea typeface="Palatino" pitchFamily="2" charset="77"/>
                <a:cs typeface="Calibri" panose="020F0502020204030204" pitchFamily="34" charset="0"/>
              </a:rPr>
              <a:t>Washington DC Fly-in (TBD: May 2023)</a:t>
            </a:r>
          </a:p>
          <a:p>
            <a:pPr marL="342900" indent="-342900">
              <a:spcBef>
                <a:spcPts val="600"/>
              </a:spcBef>
              <a:buFont typeface="Arial" panose="020B0604020202020204" pitchFamily="34" charset="0"/>
              <a:buChar char="•"/>
            </a:pPr>
            <a:r>
              <a:rPr lang="en-US" sz="2200" dirty="0">
                <a:solidFill>
                  <a:schemeClr val="accent1"/>
                </a:solidFill>
                <a:latin typeface="Calibri" panose="020F0502020204030204" pitchFamily="34" charset="0"/>
                <a:ea typeface="Palatino" pitchFamily="2" charset="77"/>
                <a:cs typeface="Calibri" panose="020F0502020204030204" pitchFamily="34" charset="0"/>
              </a:rPr>
              <a:t>JTBA Fall Summit in Calgary (TBD)</a:t>
            </a:r>
          </a:p>
          <a:p>
            <a:pPr>
              <a:spcBef>
                <a:spcPts val="600"/>
              </a:spcBef>
            </a:pPr>
            <a:endParaRPr lang="en-US" sz="800"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r>
              <a:rPr lang="en-US" sz="2200" dirty="0">
                <a:solidFill>
                  <a:schemeClr val="accent1"/>
                </a:solidFill>
                <a:latin typeface="Calibri" panose="020F0502020204030204" pitchFamily="34" charset="0"/>
                <a:ea typeface="Palatino" pitchFamily="2" charset="77"/>
                <a:cs typeface="Calibri" panose="020F0502020204030204" pitchFamily="34" charset="0"/>
              </a:rPr>
              <a:t>Please check the website </a:t>
            </a:r>
            <a:r>
              <a:rPr lang="en-US" sz="2200" b="1" dirty="0">
                <a:solidFill>
                  <a:schemeClr val="accent1"/>
                </a:solidFill>
                <a:latin typeface="Calibri" panose="020F0502020204030204" pitchFamily="34" charset="0"/>
                <a:ea typeface="Palatino" pitchFamily="2" charset="77"/>
                <a:cs typeface="Calibri" panose="020F0502020204030204" pitchFamily="34" charset="0"/>
              </a:rPr>
              <a:t>at a future date for details. </a:t>
            </a:r>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r>
              <a:rPr lang="en-US" sz="2200" dirty="0">
                <a:solidFill>
                  <a:schemeClr val="accent1"/>
                </a:solidFill>
                <a:latin typeface="Calibri" panose="020F0502020204030204" pitchFamily="34" charset="0"/>
                <a:ea typeface="Palatino" pitchFamily="2" charset="77"/>
                <a:cs typeface="Calibri" panose="020F0502020204030204" pitchFamily="34" charset="0"/>
              </a:rPr>
              <a:t> </a:t>
            </a:r>
            <a:r>
              <a:rPr lang="en-US" sz="2200" dirty="0">
                <a:solidFill>
                  <a:srgbClr val="FF0000"/>
                </a:solidFill>
                <a:latin typeface="Calibri" panose="020F0502020204030204" pitchFamily="34" charset="0"/>
                <a:ea typeface="Palatino" pitchFamily="2" charset="77"/>
                <a:cs typeface="Calibri" panose="020F0502020204030204" pitchFamily="34" charset="0"/>
              </a:rPr>
              <a:t>jaytr</a:t>
            </a:r>
            <a:r>
              <a:rPr lang="en-US" sz="2200" b="1" dirty="0">
                <a:solidFill>
                  <a:srgbClr val="FF0000"/>
                </a:solidFill>
                <a:latin typeface="Calibri" panose="020F0502020204030204" pitchFamily="34" charset="0"/>
                <a:ea typeface="Palatino" pitchFamily="2" charset="77"/>
                <a:cs typeface="Calibri" panose="020F0502020204030204" pitchFamily="34" charset="0"/>
              </a:rPr>
              <a:t>eatyborderalliance.com </a:t>
            </a:r>
            <a:endParaRPr lang="en-US" sz="3200" b="1" i="1" dirty="0">
              <a:solidFill>
                <a:schemeClr val="tx2"/>
              </a:solidFill>
              <a:latin typeface="Times New Roman" panose="02020603050405020304" pitchFamily="18" charset="0"/>
              <a:ea typeface="Palatino" pitchFamily="2" charset="77"/>
              <a:cs typeface="Times New Roman" panose="02020603050405020304" pitchFamily="18" charset="0"/>
            </a:endParaRPr>
          </a:p>
          <a:p>
            <a:pPr algn="ctr">
              <a:spcBef>
                <a:spcPts val="600"/>
              </a:spcBef>
            </a:pPr>
            <a:r>
              <a:rPr lang="en-US" sz="2800" i="1" dirty="0">
                <a:solidFill>
                  <a:schemeClr val="tx2"/>
                </a:solidFill>
                <a:latin typeface="Times New Roman" panose="02020603050405020304" pitchFamily="18" charset="0"/>
                <a:ea typeface="Palatino" pitchFamily="2" charset="77"/>
                <a:cs typeface="Times New Roman" panose="02020603050405020304" pitchFamily="18" charset="0"/>
              </a:rPr>
              <a:t>Become Members by signing up on the JTBA website.</a:t>
            </a:r>
            <a:endParaRPr lang="en-US" sz="2000" b="1" dirty="0">
              <a:solidFill>
                <a:srgbClr val="FF0000"/>
              </a:solidFill>
              <a:latin typeface="Calibri" panose="020F0502020204030204" pitchFamily="34" charset="0"/>
              <a:ea typeface="Palatino" pitchFamily="2" charset="77"/>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90195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840BAF4-F76D-52BE-B19F-DB3A59E06D1F}"/>
              </a:ext>
            </a:extLst>
          </p:cNvPr>
          <p:cNvPicPr>
            <a:picLocks noChangeAspect="1"/>
          </p:cNvPicPr>
          <p:nvPr/>
        </p:nvPicPr>
        <p:blipFill rotWithShape="1">
          <a:blip r:embed="rId4"/>
          <a:srcRect t="709" r="2" b="2"/>
          <a:stretch/>
        </p:blipFill>
        <p:spPr>
          <a:xfrm>
            <a:off x="6363941" y="6122554"/>
            <a:ext cx="2141884" cy="632692"/>
          </a:xfrm>
          <a:prstGeom prst="rect">
            <a:avLst/>
          </a:prstGeom>
        </p:spPr>
      </p:pic>
    </p:spTree>
    <p:extLst>
      <p:ext uri="{BB962C8B-B14F-4D97-AF65-F5344CB8AC3E}">
        <p14:creationId xmlns:p14="http://schemas.microsoft.com/office/powerpoint/2010/main" val="158822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2E7F-8FD4-588D-D2AF-41E2D34D4AA2}"/>
              </a:ext>
            </a:extLst>
          </p:cNvPr>
          <p:cNvSpPr>
            <a:spLocks noGrp="1"/>
          </p:cNvSpPr>
          <p:nvPr>
            <p:ph type="title"/>
          </p:nvPr>
        </p:nvSpPr>
        <p:spPr>
          <a:xfrm>
            <a:off x="734457" y="1036443"/>
            <a:ext cx="7680013" cy="851803"/>
          </a:xfrm>
        </p:spPr>
        <p:txBody>
          <a:bodyPr>
            <a:normAutofit fontScale="90000"/>
          </a:bodyPr>
          <a:lstStyle/>
          <a:p>
            <a:pPr algn="ctr">
              <a:spcBef>
                <a:spcPts val="0"/>
              </a:spcBef>
              <a:buClr>
                <a:srgbClr val="002776"/>
              </a:buClr>
              <a:buSzPts val="2500"/>
            </a:pPr>
            <a:r>
              <a:rPr lang="en-US" sz="3000" dirty="0">
                <a:latin typeface="Palatino" pitchFamily="2" charset="77"/>
                <a:ea typeface="Palatino" pitchFamily="2" charset="77"/>
                <a:cs typeface="Calibri"/>
                <a:sym typeface="Calibri"/>
              </a:rPr>
              <a:t>Tribal Nations interested in Joining the JTBA?</a:t>
            </a:r>
          </a:p>
        </p:txBody>
      </p:sp>
      <p:sp>
        <p:nvSpPr>
          <p:cNvPr id="3" name="Content Placeholder 2">
            <a:extLst>
              <a:ext uri="{FF2B5EF4-FFF2-40B4-BE49-F238E27FC236}">
                <a16:creationId xmlns:a16="http://schemas.microsoft.com/office/drawing/2014/main" id="{F9A24B07-A798-2ACD-12D5-83AF32FC2FC3}"/>
              </a:ext>
            </a:extLst>
          </p:cNvPr>
          <p:cNvSpPr>
            <a:spLocks noGrp="1"/>
          </p:cNvSpPr>
          <p:nvPr>
            <p:ph idx="1"/>
          </p:nvPr>
        </p:nvSpPr>
        <p:spPr>
          <a:xfrm>
            <a:off x="717497" y="958284"/>
            <a:ext cx="7793983" cy="515034"/>
          </a:xfrm>
        </p:spPr>
        <p:txBody>
          <a:bodyPr>
            <a:noAutofit/>
          </a:bodyPr>
          <a:lstStyle/>
          <a:p>
            <a:pPr marL="0" indent="0" algn="ctr">
              <a:lnSpc>
                <a:spcPct val="150000"/>
              </a:lnSpc>
              <a:spcBef>
                <a:spcPts val="0"/>
              </a:spcBef>
              <a:buClr>
                <a:srgbClr val="002776"/>
              </a:buClr>
              <a:buSzPts val="2500"/>
              <a:buNone/>
            </a:pPr>
            <a:r>
              <a:rPr lang="en-US" sz="4000" b="1" dirty="0">
                <a:solidFill>
                  <a:srgbClr val="002776"/>
                </a:solidFill>
                <a:latin typeface="Calibri" panose="020F0502020204030204" pitchFamily="34" charset="0"/>
                <a:cs typeface="Calibri" panose="020F0502020204030204" pitchFamily="34" charset="0"/>
              </a:rPr>
              <a:t>BECOME A MEMBER</a:t>
            </a:r>
            <a:r>
              <a:rPr lang="en-US" b="1" dirty="0">
                <a:latin typeface="Palatino" pitchFamily="2" charset="77"/>
                <a:ea typeface="Palatino" pitchFamily="2" charset="77"/>
                <a:cs typeface="Calibri"/>
                <a:sym typeface="Calibri"/>
              </a:rPr>
              <a:t> </a:t>
            </a:r>
            <a:endParaRPr lang="en-US" sz="1500" b="1" dirty="0">
              <a:latin typeface="Palatino" pitchFamily="2" charset="77"/>
              <a:ea typeface="Palatino" pitchFamily="2" charset="77"/>
              <a:cs typeface="Calibri"/>
              <a:sym typeface="Calibri"/>
            </a:endParaRPr>
          </a:p>
          <a:p>
            <a:pPr marL="0" indent="0" algn="just">
              <a:spcBef>
                <a:spcPts val="0"/>
              </a:spcBef>
              <a:buClr>
                <a:srgbClr val="002776"/>
              </a:buClr>
              <a:buSzPts val="2500"/>
              <a:buNone/>
            </a:pPr>
            <a:endParaRPr lang="en-US" sz="1500" dirty="0">
              <a:latin typeface="Palatino" pitchFamily="2" charset="77"/>
              <a:ea typeface="Palatino" pitchFamily="2" charset="77"/>
            </a:endParaRPr>
          </a:p>
        </p:txBody>
      </p:sp>
      <p:pic>
        <p:nvPicPr>
          <p:cNvPr id="13316" name="Picture 4" descr="U.S.-CANADA BORDER MAP">
            <a:extLst>
              <a:ext uri="{FF2B5EF4-FFF2-40B4-BE49-F238E27FC236}">
                <a16:creationId xmlns:a16="http://schemas.microsoft.com/office/drawing/2014/main" id="{D43B8040-4534-AC72-99D7-0151C6C5C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6410"/>
          <a:stretch/>
        </p:blipFill>
        <p:spPr bwMode="auto">
          <a:xfrm>
            <a:off x="0" y="2189158"/>
            <a:ext cx="4779158" cy="288043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ASTERN U.S.-CANADA BORDER MAP">
            <a:extLst>
              <a:ext uri="{FF2B5EF4-FFF2-40B4-BE49-F238E27FC236}">
                <a16:creationId xmlns:a16="http://schemas.microsoft.com/office/drawing/2014/main" id="{7B4E4AE9-B246-B66E-FDD4-AE78495B0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391" y="2192220"/>
            <a:ext cx="4779158" cy="27069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A030BF-48BD-B3F4-5D0E-065C8E51545A}"/>
              </a:ext>
            </a:extLst>
          </p:cNvPr>
          <p:cNvSpPr txBox="1"/>
          <p:nvPr/>
        </p:nvSpPr>
        <p:spPr>
          <a:xfrm>
            <a:off x="364766" y="4871285"/>
            <a:ext cx="7924800" cy="1001236"/>
          </a:xfrm>
          <a:prstGeom prst="rect">
            <a:avLst/>
          </a:prstGeom>
          <a:noFill/>
        </p:spPr>
        <p:txBody>
          <a:bodyPr wrap="square" rtlCol="0">
            <a:spAutoFit/>
          </a:bodyPr>
          <a:lstStyle/>
          <a:p>
            <a:pPr lvl="0" algn="ctr">
              <a:lnSpc>
                <a:spcPct val="150000"/>
              </a:lnSpc>
              <a:buClr>
                <a:srgbClr val="002776"/>
              </a:buClr>
              <a:buSzPts val="2500"/>
            </a:pPr>
            <a:r>
              <a:rPr lang="en-US" sz="1350" dirty="0">
                <a:latin typeface="Palatino" pitchFamily="2" charset="77"/>
                <a:ea typeface="Palatino" pitchFamily="2" charset="77"/>
                <a:cs typeface="Calibri"/>
                <a:sym typeface="Calibri"/>
              </a:rPr>
              <a:t>RESOURCES: </a:t>
            </a:r>
            <a:endParaRPr lang="en-US" sz="1350" dirty="0">
              <a:latin typeface="Palatino" pitchFamily="2" charset="77"/>
              <a:ea typeface="Palatino" pitchFamily="2" charset="77"/>
            </a:endParaRPr>
          </a:p>
          <a:p>
            <a:pPr marL="257175" indent="-257175" algn="ctr">
              <a:lnSpc>
                <a:spcPct val="150000"/>
              </a:lnSpc>
              <a:buClr>
                <a:srgbClr val="002776"/>
              </a:buClr>
              <a:buSzPts val="2500"/>
              <a:buFont typeface="Arial"/>
              <a:buChar char="•"/>
            </a:pPr>
            <a:r>
              <a:rPr lang="en-US" sz="1350" dirty="0">
                <a:latin typeface="Palatino" pitchFamily="2" charset="77"/>
                <a:ea typeface="Palatino" pitchFamily="2" charset="77"/>
                <a:cs typeface="Calibri"/>
                <a:sym typeface="Calibri"/>
                <a:hlinkClick r:id="rId4">
                  <a:extLst>
                    <a:ext uri="{A12FA001-AC4F-418D-AE19-62706E023703}">
                      <ahyp:hlinkClr xmlns:ahyp="http://schemas.microsoft.com/office/drawing/2018/hyperlinkcolor" val="tx"/>
                    </a:ext>
                  </a:extLst>
                </a:hlinkClick>
              </a:rPr>
              <a:t>Tribal Border Crossing Parity Act Template Support Letter</a:t>
            </a:r>
            <a:r>
              <a:rPr lang="en-US" sz="1350" dirty="0">
                <a:latin typeface="Palatino" pitchFamily="2" charset="77"/>
                <a:ea typeface="Palatino" pitchFamily="2" charset="77"/>
                <a:cs typeface="Calibri"/>
                <a:sym typeface="Calibri"/>
              </a:rPr>
              <a:t>, </a:t>
            </a:r>
          </a:p>
          <a:p>
            <a:pPr marL="257175" indent="-257175" algn="ctr">
              <a:lnSpc>
                <a:spcPct val="150000"/>
              </a:lnSpc>
              <a:buClr>
                <a:srgbClr val="002776"/>
              </a:buClr>
              <a:buSzPts val="2500"/>
              <a:buFont typeface="Arial"/>
              <a:buChar char="•"/>
            </a:pPr>
            <a:r>
              <a:rPr lang="en-US" sz="1350" dirty="0">
                <a:latin typeface="Palatino" pitchFamily="2" charset="77"/>
                <a:ea typeface="Palatino" pitchFamily="2" charset="77"/>
                <a:cs typeface="Calibri"/>
                <a:sym typeface="Calibri"/>
                <a:hlinkClick r:id="rId5">
                  <a:extLst>
                    <a:ext uri="{A12FA001-AC4F-418D-AE19-62706E023703}">
                      <ahyp:hlinkClr xmlns:ahyp="http://schemas.microsoft.com/office/drawing/2018/hyperlinkcolor" val="tx"/>
                    </a:ext>
                  </a:extLst>
                </a:hlinkClick>
              </a:rPr>
              <a:t>Tribal Border Crossing Parity Act One Pager</a:t>
            </a:r>
            <a:endParaRPr lang="en-US" sz="1350" dirty="0">
              <a:latin typeface="Palatino" pitchFamily="2" charset="77"/>
              <a:ea typeface="Palatino" pitchFamily="2" charset="77"/>
              <a:cs typeface="Calibri"/>
              <a:sym typeface="Calibri"/>
            </a:endParaRPr>
          </a:p>
        </p:txBody>
      </p:sp>
      <p:pic>
        <p:nvPicPr>
          <p:cNvPr id="14" name="Picture 13" descr="A picture containing logo&#10;&#10;Description automatically generated">
            <a:extLst>
              <a:ext uri="{FF2B5EF4-FFF2-40B4-BE49-F238E27FC236}">
                <a16:creationId xmlns:a16="http://schemas.microsoft.com/office/drawing/2014/main" id="{AAC38075-89AC-F9C9-40FB-4C10B66B65A1}"/>
              </a:ext>
            </a:extLst>
          </p:cNvPr>
          <p:cNvPicPr>
            <a:picLocks noChangeAspect="1"/>
          </p:cNvPicPr>
          <p:nvPr/>
        </p:nvPicPr>
        <p:blipFill rotWithShape="1">
          <a:blip r:embed="rId6"/>
          <a:srcRect t="709" r="2" b="2"/>
          <a:stretch/>
        </p:blipFill>
        <p:spPr>
          <a:xfrm>
            <a:off x="6300390" y="5999521"/>
            <a:ext cx="2442842" cy="721592"/>
          </a:xfrm>
          <a:prstGeom prst="rect">
            <a:avLst/>
          </a:prstGeom>
        </p:spPr>
      </p:pic>
    </p:spTree>
    <p:extLst>
      <p:ext uri="{BB962C8B-B14F-4D97-AF65-F5344CB8AC3E}">
        <p14:creationId xmlns:p14="http://schemas.microsoft.com/office/powerpoint/2010/main" val="1251966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9FE8B-6502-4DFC-9ACE-75726364D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526"/>
            <a:ext cx="9220200" cy="6870526"/>
          </a:xfrm>
          <a:prstGeom prst="rect">
            <a:avLst/>
          </a:prstGeom>
          <a:effectLst>
            <a:softEdge rad="12700"/>
          </a:effectLst>
        </p:spPr>
      </p:pic>
    </p:spTree>
    <p:extLst>
      <p:ext uri="{BB962C8B-B14F-4D97-AF65-F5344CB8AC3E}">
        <p14:creationId xmlns:p14="http://schemas.microsoft.com/office/powerpoint/2010/main" val="117785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6286" y="1818527"/>
            <a:ext cx="6319697" cy="4243226"/>
          </a:xfrm>
          <a:prstGeom prst="rect">
            <a:avLst/>
          </a:prstGeom>
        </p:spPr>
      </p:pic>
      <p:sp>
        <p:nvSpPr>
          <p:cNvPr id="5" name="Title 3">
            <a:extLst>
              <a:ext uri="{FF2B5EF4-FFF2-40B4-BE49-F238E27FC236}">
                <a16:creationId xmlns:a16="http://schemas.microsoft.com/office/drawing/2014/main" id="{411D26F6-F94C-4D19-8D75-B0B5257F2E29}"/>
              </a:ext>
            </a:extLst>
          </p:cNvPr>
          <p:cNvSpPr txBox="1"/>
          <p:nvPr/>
        </p:nvSpPr>
        <p:spPr>
          <a:xfrm>
            <a:off x="1564335" y="1097017"/>
            <a:ext cx="5943600" cy="804558"/>
          </a:xfrm>
          <a:prstGeom prst="rect">
            <a:avLst/>
          </a:prstGeom>
        </p:spPr>
        <p:txBody>
          <a:bodyPr/>
          <a:lstStyle>
            <a:lvl1pPr algn="ctr" defTabSz="914400" rtl="0" eaLnBrk="1" latinLnBrk="0" hangingPunct="1">
              <a:spcBef>
                <a:spcPct val="0"/>
              </a:spcBef>
              <a:buNone/>
              <a:defRPr sz="4800" kern="1200" baseline="0">
                <a:solidFill>
                  <a:srgbClr val="000000">
                    <a:alpha val="20000"/>
                  </a:srgbClr>
                </a:solidFill>
                <a:latin typeface="+mj-lt"/>
                <a:ea typeface="+mj-ea"/>
                <a:cs typeface="+mj-cs"/>
              </a:defRPr>
            </a:lvl1pPr>
          </a:lstStyle>
          <a:p>
            <a:r>
              <a:rPr lang="en-US" sz="3200" b="1" dirty="0">
                <a:solidFill>
                  <a:schemeClr val="tx1">
                    <a:lumMod val="75000"/>
                  </a:schemeClr>
                </a:solidFill>
                <a:latin typeface="+mn-lt"/>
                <a:cs typeface="Arial" panose="020B0604020202020204" pitchFamily="34" charset="0"/>
              </a:rPr>
              <a:t>Our Territory, Their Border</a:t>
            </a:r>
          </a:p>
        </p:txBody>
      </p:sp>
    </p:spTree>
    <p:extLst>
      <p:ext uri="{BB962C8B-B14F-4D97-AF65-F5344CB8AC3E}">
        <p14:creationId xmlns:p14="http://schemas.microsoft.com/office/powerpoint/2010/main" val="167374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2390" y="1260832"/>
            <a:ext cx="8616227" cy="4523519"/>
          </a:xfrm>
          <a:prstGeom prst="rect">
            <a:avLst/>
          </a:prstGeom>
        </p:spPr>
      </p:pic>
    </p:spTree>
    <p:extLst>
      <p:ext uri="{BB962C8B-B14F-4D97-AF65-F5344CB8AC3E}">
        <p14:creationId xmlns:p14="http://schemas.microsoft.com/office/powerpoint/2010/main" val="3406396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5B5Aztl9EOVhcadrzl8q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UR8dkWZkEegDtaiSJgfG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dopptv3">
  <a:themeElements>
    <a:clrScheme name="Custom 1">
      <a:dk1>
        <a:srgbClr val="002776"/>
      </a:dk1>
      <a:lt1>
        <a:sysClr val="window" lastClr="FFFFFF"/>
      </a:lt1>
      <a:dk2>
        <a:srgbClr val="002776"/>
      </a:dk2>
      <a:lt2>
        <a:srgbClr val="F2F2F2"/>
      </a:lt2>
      <a:accent1>
        <a:srgbClr val="002776"/>
      </a:accent1>
      <a:accent2>
        <a:srgbClr val="00A9E0"/>
      </a:accent2>
      <a:accent3>
        <a:srgbClr val="A0CFEB"/>
      </a:accent3>
      <a:accent4>
        <a:srgbClr val="61C250"/>
      </a:accent4>
      <a:accent5>
        <a:srgbClr val="981E32"/>
      </a:accent5>
      <a:accent6>
        <a:srgbClr val="E37222"/>
      </a:accent6>
      <a:hlink>
        <a:srgbClr val="00A9E0"/>
      </a:hlink>
      <a:folHlink>
        <a:srgbClr val="800080"/>
      </a:folHlink>
    </a:clrScheme>
    <a:fontScheme name="H&amp;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45720" rIns="0" bIns="45720" rtlCol="0" anchor="t">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800" b="1" i="0" u="none" strike="noStrike" kern="1200" cap="none" spc="0" normalizeH="0" baseline="0" noProof="0" dirty="0" smtClean="0">
            <a:ln>
              <a:noFill/>
            </a:ln>
            <a:solidFill>
              <a:srgbClr val="002776"/>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Presentation2" id="{E5C50BCB-4D40-4CFF-A1E5-738A72669700}" vid="{5D240502-FEA4-48A0-A548-E483CF634A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 A c t i v e ! 1 7 9 7 2 2 8 1 8 . 1 < / d o c u m e n t i d >  
     < s e n d e r i d > K N G E B E C K < / s e n d e r i d >  
     < s e n d e r e m a i l > K A Y L A . G E B E C K @ H K L A W . C O M < / s e n d e r e m a i l >  
     < l a s t m o d i f i e d > 2 0 2 2 - 1 0 - 1 7 T 1 3 : 3 9 : 3 1 . 0 0 0 0 0 0 0 - 0 4 : 0 0 < / l a s t m o d i f i e d >  
     < d a t a b a s e > A c t i v e < / d a t a b a s e >  
 < / p r o p e r t i e s > 
</file>

<file path=customXml/itemProps1.xml><?xml version="1.0" encoding="utf-8"?>
<ds:datastoreItem xmlns:ds="http://schemas.openxmlformats.org/officeDocument/2006/customXml" ds:itemID="{C2B66604-2A7C-8846-8B3E-AE259BE813D6}">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H&amp;K_Template</Template>
  <TotalTime>5</TotalTime>
  <Words>3144</Words>
  <Application>Microsoft Macintosh PowerPoint</Application>
  <PresentationFormat>On-screen Show (4:3)</PresentationFormat>
  <Paragraphs>367</Paragraphs>
  <Slides>51</Slides>
  <Notes>45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0" baseType="lpstr">
      <vt:lpstr>Arial</vt:lpstr>
      <vt:lpstr>Arial Narrow</vt:lpstr>
      <vt:lpstr>Calibri</vt:lpstr>
      <vt:lpstr>Courier New</vt:lpstr>
      <vt:lpstr>Palatino</vt:lpstr>
      <vt:lpstr>Times New Roman</vt:lpstr>
      <vt:lpstr>Wingdings</vt:lpstr>
      <vt:lpstr>redopptv3</vt:lpstr>
      <vt:lpstr>think-cell Slide</vt:lpstr>
      <vt:lpstr>PowerPoint Presentation</vt:lpstr>
      <vt:lpstr>PowerPoint Presentation</vt:lpstr>
      <vt:lpstr>PowerPoint Presentation</vt:lpstr>
      <vt:lpstr>PowerPoint Presentation</vt:lpstr>
      <vt:lpstr>PowerPoint Presentation</vt:lpstr>
      <vt:lpstr>Tribal Nations interested in Joining the JTBA?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Divided First Responders</vt:lpstr>
      <vt:lpstr>Akwesasne Ambulance Lane to Canada</vt:lpstr>
      <vt:lpstr>Akwesasne Health Facilities North and South</vt:lpstr>
      <vt:lpstr>Public Safety Services</vt:lpstr>
      <vt:lpstr>PowerPoint Presentation</vt:lpstr>
      <vt:lpstr>Barriers to Entry for  Visitors and Our Community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 289 OF THE IMMIGRATION AND NATIONALITY ACT (INA)</vt:lpstr>
      <vt:lpstr>WHY 50% Indian Blood Quantum?</vt:lpstr>
      <vt:lpstr>WHY 50% Indian Blood Quantum?</vt:lpstr>
      <vt:lpstr>WHY 50% Indian Blood Quantum?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Holland &amp; Knight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Post-Election Outcome</dc:title>
  <dc:creator>Chavara, Sajo Z (OPC - X34459)</dc:creator>
  <cp:lastModifiedBy>Naomie Droll</cp:lastModifiedBy>
  <cp:revision>173</cp:revision>
  <dcterms:created xsi:type="dcterms:W3CDTF">2016-09-02T15:41:08Z</dcterms:created>
  <dcterms:modified xsi:type="dcterms:W3CDTF">2022-11-16T18:53:29Z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Number">
    <vt:lpwstr>158416780</vt:lpwstr>
  </property>
  <property fmtid="{D5CDD505-2E9C-101B-9397-08002B2CF9AE}" pid="3" name="DocumentVersion">
    <vt:lpwstr>1</vt:lpwstr>
  </property>
  <property fmtid="{D5CDD505-2E9C-101B-9397-08002B2CF9AE}" pid="4" name="ClientNumber">
    <vt:lpwstr>138886</vt:lpwstr>
  </property>
  <property fmtid="{D5CDD505-2E9C-101B-9397-08002B2CF9AE}" pid="5" name="MatterNumber">
    <vt:lpwstr>00001</vt:lpwstr>
  </property>
  <property fmtid="{D5CDD505-2E9C-101B-9397-08002B2CF9AE}" pid="6" name="ClientName">
    <vt:lpwstr>St. Regis Mohawk Tribe</vt:lpwstr>
  </property>
  <property fmtid="{D5CDD505-2E9C-101B-9397-08002B2CF9AE}" pid="7" name="MatterName">
    <vt:lpwstr>Federal Representation</vt:lpwstr>
  </property>
  <property fmtid="{D5CDD505-2E9C-101B-9397-08002B2CF9AE}" pid="8" name="DatabaseName">
    <vt:lpwstr>ACTIVE</vt:lpwstr>
  </property>
  <property fmtid="{D5CDD505-2E9C-101B-9397-08002B2CF9AE}" pid="9" name="TypistName">
    <vt:lpwstr>KNGEBECK</vt:lpwstr>
  </property>
  <property fmtid="{D5CDD505-2E9C-101B-9397-08002B2CF9AE}" pid="10" name="AuthorName">
    <vt:lpwstr>KNGEBECK</vt:lpwstr>
  </property>
  <property fmtid="{D5CDD505-2E9C-101B-9397-08002B2CF9AE}" pid="11" name="InUseBy">
    <vt:lpwstr/>
  </property>
  <property fmtid="{D5CDD505-2E9C-101B-9397-08002B2CF9AE}" pid="12" name="EditDate">
    <vt:lpwstr>1/1/0001 12:00:00 AM</vt:lpwstr>
  </property>
  <property fmtid="{D5CDD505-2E9C-101B-9397-08002B2CF9AE}" pid="13" name="EditTime">
    <vt:lpwstr/>
  </property>
</Properties>
</file>